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9" r:id="rId4"/>
    <p:sldMasterId id="2147483672" r:id="rId5"/>
    <p:sldMasterId id="2147483675" r:id="rId6"/>
    <p:sldMasterId id="2147483677" r:id="rId7"/>
  </p:sldMasterIdLst>
  <p:notesMasterIdLst>
    <p:notesMasterId r:id="rId50"/>
  </p:notesMasterIdLst>
  <p:sldIdLst>
    <p:sldId id="290" r:id="rId8"/>
    <p:sldId id="787" r:id="rId9"/>
    <p:sldId id="853" r:id="rId10"/>
    <p:sldId id="858" r:id="rId11"/>
    <p:sldId id="859" r:id="rId12"/>
    <p:sldId id="860" r:id="rId13"/>
    <p:sldId id="861" r:id="rId14"/>
    <p:sldId id="862" r:id="rId15"/>
    <p:sldId id="856" r:id="rId16"/>
    <p:sldId id="857" r:id="rId17"/>
    <p:sldId id="855" r:id="rId18"/>
    <p:sldId id="830" r:id="rId19"/>
    <p:sldId id="831" r:id="rId20"/>
    <p:sldId id="832" r:id="rId21"/>
    <p:sldId id="833" r:id="rId22"/>
    <p:sldId id="834" r:id="rId23"/>
    <p:sldId id="839" r:id="rId24"/>
    <p:sldId id="835" r:id="rId25"/>
    <p:sldId id="840" r:id="rId26"/>
    <p:sldId id="841" r:id="rId27"/>
    <p:sldId id="842" r:id="rId28"/>
    <p:sldId id="867" r:id="rId29"/>
    <p:sldId id="789" r:id="rId30"/>
    <p:sldId id="792" r:id="rId31"/>
    <p:sldId id="790" r:id="rId32"/>
    <p:sldId id="868" r:id="rId33"/>
    <p:sldId id="803" r:id="rId34"/>
    <p:sldId id="804" r:id="rId35"/>
    <p:sldId id="805" r:id="rId36"/>
    <p:sldId id="872" r:id="rId37"/>
    <p:sldId id="871" r:id="rId38"/>
    <p:sldId id="812" r:id="rId39"/>
    <p:sldId id="813" r:id="rId40"/>
    <p:sldId id="814" r:id="rId41"/>
    <p:sldId id="816" r:id="rId42"/>
    <p:sldId id="869" r:id="rId43"/>
    <p:sldId id="843" r:id="rId44"/>
    <p:sldId id="845" r:id="rId45"/>
    <p:sldId id="870" r:id="rId46"/>
    <p:sldId id="850" r:id="rId47"/>
    <p:sldId id="849" r:id="rId48"/>
    <p:sldId id="78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Baghian" initials="JB" lastIdx="1" clrIdx="0"/>
  <p:cmAuthor id="7" name="Elizabeth Laird" initials="EL" lastIdx="18" clrIdx="7"/>
  <p:cmAuthor id="1" name="Jessica Baghian" initials="" lastIdx="37" clrIdx="1"/>
  <p:cmAuthor id="8" name="Hattie Arrington" initials="HA" lastIdx="6" clrIdx="8"/>
  <p:cmAuthor id="2" name="Hannah Dietsch" initials="" lastIdx="5" clrIdx="2"/>
  <p:cmAuthor id="9" name="Bridget Devlin" initials="BD" lastIdx="6" clrIdx="9"/>
  <p:cmAuthor id="3" name="Susan Kahn" initials="" lastIdx="23" clrIdx="3"/>
  <p:cmAuthor id="10" name="Kunjan Narechania" initials="" lastIdx="29" clrIdx="10"/>
  <p:cmAuthor id="4" name="Marie Henderson" initials="MH" lastIdx="5" clrIdx="4"/>
  <p:cmAuthor id="11" name="Hattie Arrington" initials="" lastIdx="1" clrIdx="11"/>
  <p:cmAuthor id="5" name="Noah Divine" initials="" lastIdx="2" clrIdx="5"/>
  <p:cmAuthor id="6" name="Jennifer Baird" initials="JB"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97B"/>
    <a:srgbClr val="2C778C"/>
    <a:srgbClr val="D5DEEA"/>
    <a:srgbClr val="ABBDD3"/>
    <a:srgbClr val="CDD5E1"/>
    <a:srgbClr val="AFC1D8"/>
    <a:srgbClr val="A9BAD1"/>
    <a:srgbClr val="D9E5F5"/>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0" autoAdjust="0"/>
    <p:restoredTop sz="95204" autoAdjust="0"/>
  </p:normalViewPr>
  <p:slideViewPr>
    <p:cSldViewPr>
      <p:cViewPr>
        <p:scale>
          <a:sx n="90" d="100"/>
          <a:sy n="90" d="100"/>
        </p:scale>
        <p:origin x="-1048" y="-96"/>
      </p:cViewPr>
      <p:guideLst>
        <p:guide orient="horz" pos="2160"/>
        <p:guide pos="2880"/>
      </p:guideLst>
    </p:cSldViewPr>
  </p:slideViewPr>
  <p:outlineViewPr>
    <p:cViewPr>
      <p:scale>
        <a:sx n="33" d="100"/>
        <a:sy n="33" d="100"/>
      </p:scale>
      <p:origin x="48" y="11064"/>
    </p:cViewPr>
  </p:outlineViewPr>
  <p:notesTextViewPr>
    <p:cViewPr>
      <p:scale>
        <a:sx n="1" d="1"/>
        <a:sy n="1" d="1"/>
      </p:scale>
      <p:origin x="0" y="0"/>
    </p:cViewPr>
  </p:notesTextViewPr>
  <p:sorterViewPr>
    <p:cViewPr>
      <p:scale>
        <a:sx n="100" d="100"/>
        <a:sy n="100" d="100"/>
      </p:scale>
      <p:origin x="0" y="42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44FD5-3340-4C1D-B79F-9BE240288324}"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en-US"/>
        </a:p>
      </dgm:t>
    </dgm:pt>
    <dgm:pt modelId="{4D0580AE-A5C0-458F-8488-7D9959240A15}">
      <dgm:prSet phldrT="[Text]"/>
      <dgm:spPr/>
      <dgm:t>
        <a:bodyPr/>
        <a:lstStyle/>
        <a:p>
          <a:r>
            <a:rPr lang="en-US" dirty="0" smtClean="0"/>
            <a:t>State Role</a:t>
          </a:r>
          <a:endParaRPr lang="en-US" dirty="0"/>
        </a:p>
      </dgm:t>
    </dgm:pt>
    <dgm:pt modelId="{CAF8A42C-E751-45C4-8701-EFB66807FACC}" type="parTrans" cxnId="{D492DF6F-A990-4715-A04F-A4E178718E82}">
      <dgm:prSet/>
      <dgm:spPr/>
      <dgm:t>
        <a:bodyPr/>
        <a:lstStyle/>
        <a:p>
          <a:endParaRPr lang="en-US"/>
        </a:p>
      </dgm:t>
    </dgm:pt>
    <dgm:pt modelId="{15759A97-C46E-4C93-8F71-B74AA20B36FB}" type="sibTrans" cxnId="{D492DF6F-A990-4715-A04F-A4E178718E82}">
      <dgm:prSet/>
      <dgm:spPr/>
      <dgm:t>
        <a:bodyPr/>
        <a:lstStyle/>
        <a:p>
          <a:endParaRPr lang="en-US"/>
        </a:p>
      </dgm:t>
    </dgm:pt>
    <dgm:pt modelId="{A88C1B46-BDBF-436B-9C1A-73A22695A081}">
      <dgm:prSet phldrT="[Text]"/>
      <dgm:spPr/>
      <dgm:t>
        <a:bodyPr/>
        <a:lstStyle/>
        <a:p>
          <a:r>
            <a:rPr lang="en-US" dirty="0" smtClean="0"/>
            <a:t>Conduct initial assignment of unique IDs</a:t>
          </a:r>
          <a:endParaRPr lang="en-US" dirty="0"/>
        </a:p>
      </dgm:t>
    </dgm:pt>
    <dgm:pt modelId="{D7486380-CA2E-4B33-A520-9A378199DFE8}" type="parTrans" cxnId="{8CA22891-627A-482E-A45F-FEF20F73BDD8}">
      <dgm:prSet/>
      <dgm:spPr/>
      <dgm:t>
        <a:bodyPr/>
        <a:lstStyle/>
        <a:p>
          <a:endParaRPr lang="en-US"/>
        </a:p>
      </dgm:t>
    </dgm:pt>
    <dgm:pt modelId="{E9031786-8E4C-4C4B-86DF-0DD99A9EA8A3}" type="sibTrans" cxnId="{8CA22891-627A-482E-A45F-FEF20F73BDD8}">
      <dgm:prSet/>
      <dgm:spPr/>
      <dgm:t>
        <a:bodyPr/>
        <a:lstStyle/>
        <a:p>
          <a:endParaRPr lang="en-US"/>
        </a:p>
      </dgm:t>
    </dgm:pt>
    <dgm:pt modelId="{7813D746-1A03-4898-BA87-2B33CEFCA668}">
      <dgm:prSet phldrT="[Text]"/>
      <dgm:spPr/>
      <dgm:t>
        <a:bodyPr/>
        <a:lstStyle/>
        <a:p>
          <a:r>
            <a:rPr lang="en-US" dirty="0" smtClean="0"/>
            <a:t>LEA Role</a:t>
          </a:r>
          <a:endParaRPr lang="en-US" dirty="0"/>
        </a:p>
      </dgm:t>
    </dgm:pt>
    <dgm:pt modelId="{9502A34C-EB04-42F2-BFD0-643A818A5ABC}" type="parTrans" cxnId="{8A8ED423-F55E-4190-9C85-509F895730D1}">
      <dgm:prSet/>
      <dgm:spPr/>
      <dgm:t>
        <a:bodyPr/>
        <a:lstStyle/>
        <a:p>
          <a:endParaRPr lang="en-US"/>
        </a:p>
      </dgm:t>
    </dgm:pt>
    <dgm:pt modelId="{9843ED7A-7668-4365-83EE-24B6D0D03582}" type="sibTrans" cxnId="{8A8ED423-F55E-4190-9C85-509F895730D1}">
      <dgm:prSet/>
      <dgm:spPr/>
      <dgm:t>
        <a:bodyPr/>
        <a:lstStyle/>
        <a:p>
          <a:endParaRPr lang="en-US"/>
        </a:p>
      </dgm:t>
    </dgm:pt>
    <dgm:pt modelId="{8121675C-A4E6-4EFF-BE78-B5B7393FE489}">
      <dgm:prSet phldrT="[Text]"/>
      <dgm:spPr/>
      <dgm:t>
        <a:bodyPr/>
        <a:lstStyle/>
        <a:p>
          <a:r>
            <a:rPr lang="en-US" dirty="0" smtClean="0"/>
            <a:t>Collect and track parental consent </a:t>
          </a:r>
          <a:endParaRPr lang="en-US" dirty="0"/>
        </a:p>
      </dgm:t>
    </dgm:pt>
    <dgm:pt modelId="{43E20CA1-7EA7-4C57-B52D-42075F315253}" type="parTrans" cxnId="{761055FB-4440-478F-9278-58EF8F7E8840}">
      <dgm:prSet/>
      <dgm:spPr/>
      <dgm:t>
        <a:bodyPr/>
        <a:lstStyle/>
        <a:p>
          <a:endParaRPr lang="en-US"/>
        </a:p>
      </dgm:t>
    </dgm:pt>
    <dgm:pt modelId="{87F7F928-F716-458A-AC85-63E91BFAEB66}" type="sibTrans" cxnId="{761055FB-4440-478F-9278-58EF8F7E8840}">
      <dgm:prSet/>
      <dgm:spPr/>
      <dgm:t>
        <a:bodyPr/>
        <a:lstStyle/>
        <a:p>
          <a:endParaRPr lang="en-US"/>
        </a:p>
      </dgm:t>
    </dgm:pt>
    <dgm:pt modelId="{88982257-0708-42F1-8F79-C350A4BA494B}">
      <dgm:prSet phldrT="[Text]"/>
      <dgm:spPr/>
      <dgm:t>
        <a:bodyPr/>
        <a:lstStyle/>
        <a:p>
          <a:r>
            <a:rPr lang="en-US" dirty="0" smtClean="0"/>
            <a:t>Create unique statewide student identifier system</a:t>
          </a:r>
          <a:endParaRPr lang="en-US" dirty="0"/>
        </a:p>
      </dgm:t>
    </dgm:pt>
    <dgm:pt modelId="{43C7A426-B8D7-488D-B8C3-BCB35260DC84}" type="parTrans" cxnId="{370B47F6-75BA-419E-BEBF-EE2FFCB5DB8A}">
      <dgm:prSet/>
      <dgm:spPr/>
      <dgm:t>
        <a:bodyPr/>
        <a:lstStyle/>
        <a:p>
          <a:endParaRPr lang="en-US"/>
        </a:p>
      </dgm:t>
    </dgm:pt>
    <dgm:pt modelId="{3CB357ED-D521-4656-B539-E57B1FE2BBF0}" type="sibTrans" cxnId="{370B47F6-75BA-419E-BEBF-EE2FFCB5DB8A}">
      <dgm:prSet/>
      <dgm:spPr/>
      <dgm:t>
        <a:bodyPr/>
        <a:lstStyle/>
        <a:p>
          <a:endParaRPr lang="en-US"/>
        </a:p>
      </dgm:t>
    </dgm:pt>
    <dgm:pt modelId="{EDCF1B00-DA00-4942-A96F-790763DB252C}">
      <dgm:prSet phldrT="[Text]"/>
      <dgm:spPr/>
      <dgm:t>
        <a:bodyPr/>
        <a:lstStyle/>
        <a:p>
          <a:r>
            <a:rPr lang="en-US" dirty="0" smtClean="0"/>
            <a:t>Train LEAs on how to use the unique statewide student ID system</a:t>
          </a:r>
          <a:endParaRPr lang="en-US" dirty="0"/>
        </a:p>
      </dgm:t>
    </dgm:pt>
    <dgm:pt modelId="{CC30C8A0-0387-4A6E-A82C-1CB8ECF2FF44}" type="parTrans" cxnId="{1A2B4B40-2A33-4252-A383-11CF83A5A5B2}">
      <dgm:prSet/>
      <dgm:spPr/>
      <dgm:t>
        <a:bodyPr/>
        <a:lstStyle/>
        <a:p>
          <a:endParaRPr lang="en-US"/>
        </a:p>
      </dgm:t>
    </dgm:pt>
    <dgm:pt modelId="{698E9919-3D0D-483F-9D82-B20205A3273F}" type="sibTrans" cxnId="{1A2B4B40-2A33-4252-A383-11CF83A5A5B2}">
      <dgm:prSet/>
      <dgm:spPr/>
      <dgm:t>
        <a:bodyPr/>
        <a:lstStyle/>
        <a:p>
          <a:endParaRPr lang="en-US"/>
        </a:p>
      </dgm:t>
    </dgm:pt>
    <dgm:pt modelId="{192ECE55-C751-42EF-956C-F14343FB4AC3}">
      <dgm:prSet phldrT="[Text]"/>
      <dgm:spPr/>
      <dgm:t>
        <a:bodyPr/>
        <a:lstStyle/>
        <a:p>
          <a:r>
            <a:rPr lang="en-US" dirty="0" smtClean="0"/>
            <a:t>Conduct audits as needed, including student enrollment counts</a:t>
          </a:r>
          <a:endParaRPr lang="en-US" dirty="0"/>
        </a:p>
      </dgm:t>
    </dgm:pt>
    <dgm:pt modelId="{F66BCCA7-DD3A-4780-BFF7-F9D776AD9802}" type="parTrans" cxnId="{C25942FF-4D3C-48FA-A9BF-BFD6741B0961}">
      <dgm:prSet/>
      <dgm:spPr/>
      <dgm:t>
        <a:bodyPr/>
        <a:lstStyle/>
        <a:p>
          <a:endParaRPr lang="en-US"/>
        </a:p>
      </dgm:t>
    </dgm:pt>
    <dgm:pt modelId="{F008EDDA-670C-46C5-8F03-A201AC2E995B}" type="sibTrans" cxnId="{C25942FF-4D3C-48FA-A9BF-BFD6741B0961}">
      <dgm:prSet/>
      <dgm:spPr/>
      <dgm:t>
        <a:bodyPr/>
        <a:lstStyle/>
        <a:p>
          <a:endParaRPr lang="en-US"/>
        </a:p>
      </dgm:t>
    </dgm:pt>
    <dgm:pt modelId="{E2EF5763-A97E-4D6A-98C5-E0A3ADCC7338}">
      <dgm:prSet phldrT="[Text]"/>
      <dgm:spPr/>
      <dgm:t>
        <a:bodyPr/>
        <a:lstStyle/>
        <a:p>
          <a:r>
            <a:rPr lang="en-US" dirty="0" smtClean="0"/>
            <a:t>Manage agreements with private entities that require sharing students’ personally identifiable information</a:t>
          </a:r>
          <a:endParaRPr lang="en-US" dirty="0"/>
        </a:p>
      </dgm:t>
    </dgm:pt>
    <dgm:pt modelId="{2BEA7D56-1884-449B-B427-3FD7262C57B8}" type="parTrans" cxnId="{E235A388-64AA-42E8-87C1-F5C247D70BC6}">
      <dgm:prSet/>
      <dgm:spPr/>
      <dgm:t>
        <a:bodyPr/>
        <a:lstStyle/>
        <a:p>
          <a:endParaRPr lang="en-US"/>
        </a:p>
      </dgm:t>
    </dgm:pt>
    <dgm:pt modelId="{03747BD2-2482-4F45-A6DA-D05837D8990F}" type="sibTrans" cxnId="{E235A388-64AA-42E8-87C1-F5C247D70BC6}">
      <dgm:prSet/>
      <dgm:spPr/>
      <dgm:t>
        <a:bodyPr/>
        <a:lstStyle/>
        <a:p>
          <a:endParaRPr lang="en-US"/>
        </a:p>
      </dgm:t>
    </dgm:pt>
    <dgm:pt modelId="{C1E3B32F-685B-42B8-8E31-0EE3F1F5D297}">
      <dgm:prSet phldrT="[Text]"/>
      <dgm:spPr/>
      <dgm:t>
        <a:bodyPr/>
        <a:lstStyle/>
        <a:p>
          <a:r>
            <a:rPr lang="en-US" dirty="0" smtClean="0"/>
            <a:t>Limit access to personally identifiable information to authorized stakeholders</a:t>
          </a:r>
          <a:endParaRPr lang="en-US" dirty="0"/>
        </a:p>
      </dgm:t>
    </dgm:pt>
    <dgm:pt modelId="{CEECB836-AF18-4755-9E3B-ED1ACBDD90DB}" type="parTrans" cxnId="{79F60116-D791-434C-B573-595C9AFD1432}">
      <dgm:prSet/>
      <dgm:spPr/>
      <dgm:t>
        <a:bodyPr/>
        <a:lstStyle/>
        <a:p>
          <a:endParaRPr lang="en-US"/>
        </a:p>
      </dgm:t>
    </dgm:pt>
    <dgm:pt modelId="{A8DD490C-4B11-4CBD-9BDF-252A6E831FF6}" type="sibTrans" cxnId="{79F60116-D791-434C-B573-595C9AFD1432}">
      <dgm:prSet/>
      <dgm:spPr/>
      <dgm:t>
        <a:bodyPr/>
        <a:lstStyle/>
        <a:p>
          <a:endParaRPr lang="en-US"/>
        </a:p>
      </dgm:t>
    </dgm:pt>
    <dgm:pt modelId="{FDA3E879-9642-5C4C-9271-45812CA1498B}">
      <dgm:prSet phldrT="[Text]"/>
      <dgm:spPr/>
      <dgm:t>
        <a:bodyPr/>
        <a:lstStyle/>
        <a:p>
          <a:r>
            <a:rPr lang="en-US" dirty="0" smtClean="0"/>
            <a:t>Continue all processes that previously required personally identifiable information but modify these to comply with the legislation</a:t>
          </a:r>
          <a:endParaRPr lang="en-US" dirty="0"/>
        </a:p>
      </dgm:t>
    </dgm:pt>
    <dgm:pt modelId="{470C52DC-4870-134D-95CB-ACE562D53055}" type="parTrans" cxnId="{EA0424D4-BEBC-C74F-93D6-38D8F9DC96AE}">
      <dgm:prSet/>
      <dgm:spPr/>
      <dgm:t>
        <a:bodyPr/>
        <a:lstStyle/>
        <a:p>
          <a:endParaRPr lang="en-US"/>
        </a:p>
      </dgm:t>
    </dgm:pt>
    <dgm:pt modelId="{5861BDC1-F888-D847-8BE0-1BA25167AB44}" type="sibTrans" cxnId="{EA0424D4-BEBC-C74F-93D6-38D8F9DC96AE}">
      <dgm:prSet/>
      <dgm:spPr/>
      <dgm:t>
        <a:bodyPr/>
        <a:lstStyle/>
        <a:p>
          <a:endParaRPr lang="en-US"/>
        </a:p>
      </dgm:t>
    </dgm:pt>
    <dgm:pt modelId="{3B246794-A14A-7844-B0DF-C5E36218A800}">
      <dgm:prSet phldrT="[Text]"/>
      <dgm:spPr/>
      <dgm:t>
        <a:bodyPr/>
        <a:lstStyle/>
        <a:p>
          <a:r>
            <a:rPr lang="en-US" dirty="0" smtClean="0"/>
            <a:t>Ensure students maintain their unique identifiers throughout their enrollment in Louisiana public schools</a:t>
          </a:r>
          <a:endParaRPr lang="en-US" dirty="0"/>
        </a:p>
      </dgm:t>
    </dgm:pt>
    <dgm:pt modelId="{FE01E072-839E-BD4C-908E-3CF65319C026}" type="parTrans" cxnId="{F2D91B96-1245-9941-A1CD-E90C91F62F46}">
      <dgm:prSet/>
      <dgm:spPr/>
      <dgm:t>
        <a:bodyPr/>
        <a:lstStyle/>
        <a:p>
          <a:endParaRPr lang="en-US"/>
        </a:p>
      </dgm:t>
    </dgm:pt>
    <dgm:pt modelId="{1278982D-2D74-DB4F-8356-7FDB7C9A0E82}" type="sibTrans" cxnId="{F2D91B96-1245-9941-A1CD-E90C91F62F46}">
      <dgm:prSet/>
      <dgm:spPr/>
      <dgm:t>
        <a:bodyPr/>
        <a:lstStyle/>
        <a:p>
          <a:endParaRPr lang="en-US"/>
        </a:p>
      </dgm:t>
    </dgm:pt>
    <dgm:pt modelId="{17B61057-CB0B-4D51-9BB1-F7FA1753B1C6}" type="pres">
      <dgm:prSet presAssocID="{53044FD5-3340-4C1D-B79F-9BE240288324}" presName="Name0" presStyleCnt="0">
        <dgm:presLayoutVars>
          <dgm:dir/>
          <dgm:animLvl val="lvl"/>
          <dgm:resizeHandles val="exact"/>
        </dgm:presLayoutVars>
      </dgm:prSet>
      <dgm:spPr/>
      <dgm:t>
        <a:bodyPr/>
        <a:lstStyle/>
        <a:p>
          <a:endParaRPr lang="en-US"/>
        </a:p>
      </dgm:t>
    </dgm:pt>
    <dgm:pt modelId="{89B1C36D-953C-4219-91AB-50A66DCE66C6}" type="pres">
      <dgm:prSet presAssocID="{4D0580AE-A5C0-458F-8488-7D9959240A15}" presName="linNode" presStyleCnt="0"/>
      <dgm:spPr/>
      <dgm:t>
        <a:bodyPr/>
        <a:lstStyle/>
        <a:p>
          <a:endParaRPr lang="en-US"/>
        </a:p>
      </dgm:t>
    </dgm:pt>
    <dgm:pt modelId="{F6716B9E-EBA7-4CC3-B0FE-F0173EF1C6DE}" type="pres">
      <dgm:prSet presAssocID="{4D0580AE-A5C0-458F-8488-7D9959240A15}" presName="parentText" presStyleLbl="node1" presStyleIdx="0" presStyleCnt="2" custScaleY="26727">
        <dgm:presLayoutVars>
          <dgm:chMax val="1"/>
          <dgm:bulletEnabled val="1"/>
        </dgm:presLayoutVars>
      </dgm:prSet>
      <dgm:spPr/>
      <dgm:t>
        <a:bodyPr/>
        <a:lstStyle/>
        <a:p>
          <a:endParaRPr lang="en-US"/>
        </a:p>
      </dgm:t>
    </dgm:pt>
    <dgm:pt modelId="{D34BA5FF-9228-4DCB-ADF4-87230EAFA1AB}" type="pres">
      <dgm:prSet presAssocID="{4D0580AE-A5C0-458F-8488-7D9959240A15}" presName="descendantText" presStyleLbl="alignAccFollowNode1" presStyleIdx="0" presStyleCnt="2">
        <dgm:presLayoutVars>
          <dgm:bulletEnabled val="1"/>
        </dgm:presLayoutVars>
      </dgm:prSet>
      <dgm:spPr/>
      <dgm:t>
        <a:bodyPr/>
        <a:lstStyle/>
        <a:p>
          <a:endParaRPr lang="en-US"/>
        </a:p>
      </dgm:t>
    </dgm:pt>
    <dgm:pt modelId="{C205109B-E423-4E10-AA65-210E90922DFD}" type="pres">
      <dgm:prSet presAssocID="{15759A97-C46E-4C93-8F71-B74AA20B36FB}" presName="sp" presStyleCnt="0"/>
      <dgm:spPr/>
      <dgm:t>
        <a:bodyPr/>
        <a:lstStyle/>
        <a:p>
          <a:endParaRPr lang="en-US"/>
        </a:p>
      </dgm:t>
    </dgm:pt>
    <dgm:pt modelId="{3FDF4D89-5CB2-46B9-B4C7-6FE1D20895DA}" type="pres">
      <dgm:prSet presAssocID="{7813D746-1A03-4898-BA87-2B33CEFCA668}" presName="linNode" presStyleCnt="0"/>
      <dgm:spPr/>
      <dgm:t>
        <a:bodyPr/>
        <a:lstStyle/>
        <a:p>
          <a:endParaRPr lang="en-US"/>
        </a:p>
      </dgm:t>
    </dgm:pt>
    <dgm:pt modelId="{8CC5DC22-6C5F-4E77-BF50-60FBB2DFF375}" type="pres">
      <dgm:prSet presAssocID="{7813D746-1A03-4898-BA87-2B33CEFCA668}" presName="parentText" presStyleLbl="node1" presStyleIdx="1" presStyleCnt="2" custScaleY="26727">
        <dgm:presLayoutVars>
          <dgm:chMax val="1"/>
          <dgm:bulletEnabled val="1"/>
        </dgm:presLayoutVars>
      </dgm:prSet>
      <dgm:spPr/>
      <dgm:t>
        <a:bodyPr/>
        <a:lstStyle/>
        <a:p>
          <a:endParaRPr lang="en-US"/>
        </a:p>
      </dgm:t>
    </dgm:pt>
    <dgm:pt modelId="{67E234C4-D4DE-4EAF-B513-523023BC74EB}" type="pres">
      <dgm:prSet presAssocID="{7813D746-1A03-4898-BA87-2B33CEFCA668}" presName="descendantText" presStyleLbl="alignAccFollowNode1" presStyleIdx="1" presStyleCnt="2">
        <dgm:presLayoutVars>
          <dgm:bulletEnabled val="1"/>
        </dgm:presLayoutVars>
      </dgm:prSet>
      <dgm:spPr/>
      <dgm:t>
        <a:bodyPr/>
        <a:lstStyle/>
        <a:p>
          <a:endParaRPr lang="en-US"/>
        </a:p>
      </dgm:t>
    </dgm:pt>
  </dgm:ptLst>
  <dgm:cxnLst>
    <dgm:cxn modelId="{AB7DD483-AC6D-DE45-83F0-191877E7F7D0}" type="presOf" srcId="{FDA3E879-9642-5C4C-9271-45812CA1498B}" destId="{D34BA5FF-9228-4DCB-ADF4-87230EAFA1AB}" srcOrd="0" destOrd="3" presId="urn:microsoft.com/office/officeart/2005/8/layout/vList5"/>
    <dgm:cxn modelId="{C25942FF-4D3C-48FA-A9BF-BFD6741B0961}" srcId="{4D0580AE-A5C0-458F-8488-7D9959240A15}" destId="{192ECE55-C751-42EF-956C-F14343FB4AC3}" srcOrd="4" destOrd="0" parTransId="{F66BCCA7-DD3A-4780-BFF7-F9D776AD9802}" sibTransId="{F008EDDA-670C-46C5-8F03-A201AC2E995B}"/>
    <dgm:cxn modelId="{EA0424D4-BEBC-C74F-93D6-38D8F9DC96AE}" srcId="{4D0580AE-A5C0-458F-8488-7D9959240A15}" destId="{FDA3E879-9642-5C4C-9271-45812CA1498B}" srcOrd="3" destOrd="0" parTransId="{470C52DC-4870-134D-95CB-ACE562D53055}" sibTransId="{5861BDC1-F888-D847-8BE0-1BA25167AB44}"/>
    <dgm:cxn modelId="{03B9B881-B8CA-ED41-8A82-D71C1641AE2F}" type="presOf" srcId="{88982257-0708-42F1-8F79-C350A4BA494B}" destId="{D34BA5FF-9228-4DCB-ADF4-87230EAFA1AB}" srcOrd="0" destOrd="0" presId="urn:microsoft.com/office/officeart/2005/8/layout/vList5"/>
    <dgm:cxn modelId="{B4545953-B1F8-A848-8F87-92B4EFFE2FAA}" type="presOf" srcId="{53044FD5-3340-4C1D-B79F-9BE240288324}" destId="{17B61057-CB0B-4D51-9BB1-F7FA1753B1C6}" srcOrd="0" destOrd="0" presId="urn:microsoft.com/office/officeart/2005/8/layout/vList5"/>
    <dgm:cxn modelId="{1A2B4B40-2A33-4252-A383-11CF83A5A5B2}" srcId="{4D0580AE-A5C0-458F-8488-7D9959240A15}" destId="{EDCF1B00-DA00-4942-A96F-790763DB252C}" srcOrd="2" destOrd="0" parTransId="{CC30C8A0-0387-4A6E-A82C-1CB8ECF2FF44}" sibTransId="{698E9919-3D0D-483F-9D82-B20205A3273F}"/>
    <dgm:cxn modelId="{5F2C383B-B145-404F-A48E-86C5948A111A}" type="presOf" srcId="{8121675C-A4E6-4EFF-BE78-B5B7393FE489}" destId="{67E234C4-D4DE-4EAF-B513-523023BC74EB}" srcOrd="0" destOrd="1" presId="urn:microsoft.com/office/officeart/2005/8/layout/vList5"/>
    <dgm:cxn modelId="{D4A86D85-6F3B-9543-ADCB-26543A668B63}" type="presOf" srcId="{A88C1B46-BDBF-436B-9C1A-73A22695A081}" destId="{D34BA5FF-9228-4DCB-ADF4-87230EAFA1AB}" srcOrd="0" destOrd="1" presId="urn:microsoft.com/office/officeart/2005/8/layout/vList5"/>
    <dgm:cxn modelId="{370B47F6-75BA-419E-BEBF-EE2FFCB5DB8A}" srcId="{4D0580AE-A5C0-458F-8488-7D9959240A15}" destId="{88982257-0708-42F1-8F79-C350A4BA494B}" srcOrd="0" destOrd="0" parTransId="{43C7A426-B8D7-488D-B8C3-BCB35260DC84}" sibTransId="{3CB357ED-D521-4656-B539-E57B1FE2BBF0}"/>
    <dgm:cxn modelId="{5160B5D1-70F0-134C-8417-4FCA813C6988}" type="presOf" srcId="{7813D746-1A03-4898-BA87-2B33CEFCA668}" destId="{8CC5DC22-6C5F-4E77-BF50-60FBB2DFF375}" srcOrd="0" destOrd="0" presId="urn:microsoft.com/office/officeart/2005/8/layout/vList5"/>
    <dgm:cxn modelId="{D492DF6F-A990-4715-A04F-A4E178718E82}" srcId="{53044FD5-3340-4C1D-B79F-9BE240288324}" destId="{4D0580AE-A5C0-458F-8488-7D9959240A15}" srcOrd="0" destOrd="0" parTransId="{CAF8A42C-E751-45C4-8701-EFB66807FACC}" sibTransId="{15759A97-C46E-4C93-8F71-B74AA20B36FB}"/>
    <dgm:cxn modelId="{96925776-7157-6E41-A664-603D1A1877F5}" type="presOf" srcId="{3B246794-A14A-7844-B0DF-C5E36218A800}" destId="{67E234C4-D4DE-4EAF-B513-523023BC74EB}" srcOrd="0" destOrd="0" presId="urn:microsoft.com/office/officeart/2005/8/layout/vList5"/>
    <dgm:cxn modelId="{8EE0F464-2287-7049-A458-E7F1699B9C80}" type="presOf" srcId="{192ECE55-C751-42EF-956C-F14343FB4AC3}" destId="{D34BA5FF-9228-4DCB-ADF4-87230EAFA1AB}" srcOrd="0" destOrd="4" presId="urn:microsoft.com/office/officeart/2005/8/layout/vList5"/>
    <dgm:cxn modelId="{F2D91B96-1245-9941-A1CD-E90C91F62F46}" srcId="{7813D746-1A03-4898-BA87-2B33CEFCA668}" destId="{3B246794-A14A-7844-B0DF-C5E36218A800}" srcOrd="0" destOrd="0" parTransId="{FE01E072-839E-BD4C-908E-3CF65319C026}" sibTransId="{1278982D-2D74-DB4F-8356-7FDB7C9A0E82}"/>
    <dgm:cxn modelId="{761055FB-4440-478F-9278-58EF8F7E8840}" srcId="{7813D746-1A03-4898-BA87-2B33CEFCA668}" destId="{8121675C-A4E6-4EFF-BE78-B5B7393FE489}" srcOrd="1" destOrd="0" parTransId="{43E20CA1-7EA7-4C57-B52D-42075F315253}" sibTransId="{87F7F928-F716-458A-AC85-63E91BFAEB66}"/>
    <dgm:cxn modelId="{E235A388-64AA-42E8-87C1-F5C247D70BC6}" srcId="{7813D746-1A03-4898-BA87-2B33CEFCA668}" destId="{E2EF5763-A97E-4D6A-98C5-E0A3ADCC7338}" srcOrd="2" destOrd="0" parTransId="{2BEA7D56-1884-449B-B427-3FD7262C57B8}" sibTransId="{03747BD2-2482-4F45-A6DA-D05837D8990F}"/>
    <dgm:cxn modelId="{8A8ED423-F55E-4190-9C85-509F895730D1}" srcId="{53044FD5-3340-4C1D-B79F-9BE240288324}" destId="{7813D746-1A03-4898-BA87-2B33CEFCA668}" srcOrd="1" destOrd="0" parTransId="{9502A34C-EB04-42F2-BFD0-643A818A5ABC}" sibTransId="{9843ED7A-7668-4365-83EE-24B6D0D03582}"/>
    <dgm:cxn modelId="{8CA22891-627A-482E-A45F-FEF20F73BDD8}" srcId="{4D0580AE-A5C0-458F-8488-7D9959240A15}" destId="{A88C1B46-BDBF-436B-9C1A-73A22695A081}" srcOrd="1" destOrd="0" parTransId="{D7486380-CA2E-4B33-A520-9A378199DFE8}" sibTransId="{E9031786-8E4C-4C4B-86DF-0DD99A9EA8A3}"/>
    <dgm:cxn modelId="{0A26C65C-8B43-EB42-A0B7-0726EB2B062F}" type="presOf" srcId="{EDCF1B00-DA00-4942-A96F-790763DB252C}" destId="{D34BA5FF-9228-4DCB-ADF4-87230EAFA1AB}" srcOrd="0" destOrd="2" presId="urn:microsoft.com/office/officeart/2005/8/layout/vList5"/>
    <dgm:cxn modelId="{24C9638B-911B-BB48-8431-1D4A1CBDE9A7}" type="presOf" srcId="{4D0580AE-A5C0-458F-8488-7D9959240A15}" destId="{F6716B9E-EBA7-4CC3-B0FE-F0173EF1C6DE}" srcOrd="0" destOrd="0" presId="urn:microsoft.com/office/officeart/2005/8/layout/vList5"/>
    <dgm:cxn modelId="{4DBFE19F-C351-3648-8F8C-455DA9420031}" type="presOf" srcId="{C1E3B32F-685B-42B8-8E31-0EE3F1F5D297}" destId="{67E234C4-D4DE-4EAF-B513-523023BC74EB}" srcOrd="0" destOrd="3" presId="urn:microsoft.com/office/officeart/2005/8/layout/vList5"/>
    <dgm:cxn modelId="{E2C7DA68-AE7D-644A-BFAA-A23A2C08137E}" type="presOf" srcId="{E2EF5763-A97E-4D6A-98C5-E0A3ADCC7338}" destId="{67E234C4-D4DE-4EAF-B513-523023BC74EB}" srcOrd="0" destOrd="2" presId="urn:microsoft.com/office/officeart/2005/8/layout/vList5"/>
    <dgm:cxn modelId="{79F60116-D791-434C-B573-595C9AFD1432}" srcId="{7813D746-1A03-4898-BA87-2B33CEFCA668}" destId="{C1E3B32F-685B-42B8-8E31-0EE3F1F5D297}" srcOrd="3" destOrd="0" parTransId="{CEECB836-AF18-4755-9E3B-ED1ACBDD90DB}" sibTransId="{A8DD490C-4B11-4CBD-9BDF-252A6E831FF6}"/>
    <dgm:cxn modelId="{F228E555-D4E7-124A-9913-9DD46E039A70}" type="presParOf" srcId="{17B61057-CB0B-4D51-9BB1-F7FA1753B1C6}" destId="{89B1C36D-953C-4219-91AB-50A66DCE66C6}" srcOrd="0" destOrd="0" presId="urn:microsoft.com/office/officeart/2005/8/layout/vList5"/>
    <dgm:cxn modelId="{556DCEF6-D55F-944A-ACA8-6E4D8DB9DB72}" type="presParOf" srcId="{89B1C36D-953C-4219-91AB-50A66DCE66C6}" destId="{F6716B9E-EBA7-4CC3-B0FE-F0173EF1C6DE}" srcOrd="0" destOrd="0" presId="urn:microsoft.com/office/officeart/2005/8/layout/vList5"/>
    <dgm:cxn modelId="{54831104-5A6C-6A4E-B520-E017AF24C284}" type="presParOf" srcId="{89B1C36D-953C-4219-91AB-50A66DCE66C6}" destId="{D34BA5FF-9228-4DCB-ADF4-87230EAFA1AB}" srcOrd="1" destOrd="0" presId="urn:microsoft.com/office/officeart/2005/8/layout/vList5"/>
    <dgm:cxn modelId="{5F9E6126-4DEE-9D47-B47D-B7E16589FF86}" type="presParOf" srcId="{17B61057-CB0B-4D51-9BB1-F7FA1753B1C6}" destId="{C205109B-E423-4E10-AA65-210E90922DFD}" srcOrd="1" destOrd="0" presId="urn:microsoft.com/office/officeart/2005/8/layout/vList5"/>
    <dgm:cxn modelId="{04258F9F-EEEE-EA4A-98C9-EC110103E320}" type="presParOf" srcId="{17B61057-CB0B-4D51-9BB1-F7FA1753B1C6}" destId="{3FDF4D89-5CB2-46B9-B4C7-6FE1D20895DA}" srcOrd="2" destOrd="0" presId="urn:microsoft.com/office/officeart/2005/8/layout/vList5"/>
    <dgm:cxn modelId="{320937E2-2CD9-3640-9103-6D15B5D59FA9}" type="presParOf" srcId="{3FDF4D89-5CB2-46B9-B4C7-6FE1D20895DA}" destId="{8CC5DC22-6C5F-4E77-BF50-60FBB2DFF375}" srcOrd="0" destOrd="0" presId="urn:microsoft.com/office/officeart/2005/8/layout/vList5"/>
    <dgm:cxn modelId="{129094D7-4D8D-5044-80C5-1DD91884FA82}" type="presParOf" srcId="{3FDF4D89-5CB2-46B9-B4C7-6FE1D20895DA}" destId="{67E234C4-D4DE-4EAF-B513-523023BC74E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BA5FF-9228-4DCB-ADF4-87230EAFA1AB}">
      <dsp:nvSpPr>
        <dsp:cNvPr id="0" name=""/>
        <dsp:cNvSpPr/>
      </dsp:nvSpPr>
      <dsp:spPr>
        <a:xfrm rot="5400000">
          <a:off x="4919172" y="-1734859"/>
          <a:ext cx="2182967" cy="565708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Create unique statewide student identifier system</a:t>
          </a:r>
          <a:endParaRPr lang="en-US" sz="1600" kern="1200" dirty="0"/>
        </a:p>
        <a:p>
          <a:pPr marL="171450" lvl="1" indent="-171450" algn="l" defTabSz="711200">
            <a:lnSpc>
              <a:spcPct val="90000"/>
            </a:lnSpc>
            <a:spcBef>
              <a:spcPct val="0"/>
            </a:spcBef>
            <a:spcAft>
              <a:spcPct val="15000"/>
            </a:spcAft>
            <a:buChar char="••"/>
          </a:pPr>
          <a:r>
            <a:rPr lang="en-US" sz="1600" kern="1200" dirty="0" smtClean="0"/>
            <a:t>Conduct initial assignment of unique IDs</a:t>
          </a:r>
          <a:endParaRPr lang="en-US" sz="1600" kern="1200" dirty="0"/>
        </a:p>
        <a:p>
          <a:pPr marL="171450" lvl="1" indent="-171450" algn="l" defTabSz="711200">
            <a:lnSpc>
              <a:spcPct val="90000"/>
            </a:lnSpc>
            <a:spcBef>
              <a:spcPct val="0"/>
            </a:spcBef>
            <a:spcAft>
              <a:spcPct val="15000"/>
            </a:spcAft>
            <a:buChar char="••"/>
          </a:pPr>
          <a:r>
            <a:rPr lang="en-US" sz="1600" kern="1200" dirty="0" smtClean="0"/>
            <a:t>Train LEAs on how to use the unique statewide student ID system</a:t>
          </a:r>
          <a:endParaRPr lang="en-US" sz="1600" kern="1200" dirty="0"/>
        </a:p>
        <a:p>
          <a:pPr marL="171450" lvl="1" indent="-171450" algn="l" defTabSz="711200">
            <a:lnSpc>
              <a:spcPct val="90000"/>
            </a:lnSpc>
            <a:spcBef>
              <a:spcPct val="0"/>
            </a:spcBef>
            <a:spcAft>
              <a:spcPct val="15000"/>
            </a:spcAft>
            <a:buChar char="••"/>
          </a:pPr>
          <a:r>
            <a:rPr lang="en-US" sz="1600" kern="1200" dirty="0" smtClean="0"/>
            <a:t>Continue all processes that previously required personally identifiable information but modify these to comply with the legislation</a:t>
          </a:r>
          <a:endParaRPr lang="en-US" sz="1600" kern="1200" dirty="0"/>
        </a:p>
        <a:p>
          <a:pPr marL="171450" lvl="1" indent="-171450" algn="l" defTabSz="711200">
            <a:lnSpc>
              <a:spcPct val="90000"/>
            </a:lnSpc>
            <a:spcBef>
              <a:spcPct val="0"/>
            </a:spcBef>
            <a:spcAft>
              <a:spcPct val="15000"/>
            </a:spcAft>
            <a:buChar char="••"/>
          </a:pPr>
          <a:r>
            <a:rPr lang="en-US" sz="1600" kern="1200" dirty="0" smtClean="0"/>
            <a:t>Conduct audits as needed, including student enrollment counts</a:t>
          </a:r>
          <a:endParaRPr lang="en-US" sz="1600" kern="1200" dirty="0"/>
        </a:p>
      </dsp:txBody>
      <dsp:txXfrm rot="-5400000">
        <a:off x="3182112" y="108765"/>
        <a:ext cx="5550524" cy="1969839"/>
      </dsp:txXfrm>
    </dsp:sp>
    <dsp:sp modelId="{F6716B9E-EBA7-4CC3-B0FE-F0173EF1C6DE}">
      <dsp:nvSpPr>
        <dsp:cNvPr id="0" name=""/>
        <dsp:cNvSpPr/>
      </dsp:nvSpPr>
      <dsp:spPr>
        <a:xfrm>
          <a:off x="0" y="729033"/>
          <a:ext cx="3182112" cy="72930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State Role</a:t>
          </a:r>
          <a:endParaRPr lang="en-US" sz="3700" kern="1200" dirty="0"/>
        </a:p>
      </dsp:txBody>
      <dsp:txXfrm>
        <a:off x="35602" y="764635"/>
        <a:ext cx="3110908" cy="658098"/>
      </dsp:txXfrm>
    </dsp:sp>
    <dsp:sp modelId="{67E234C4-D4DE-4EAF-B513-523023BC74EB}">
      <dsp:nvSpPr>
        <dsp:cNvPr id="0" name=""/>
        <dsp:cNvSpPr/>
      </dsp:nvSpPr>
      <dsp:spPr>
        <a:xfrm rot="5400000">
          <a:off x="4919172" y="584543"/>
          <a:ext cx="2182967" cy="5657088"/>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Ensure students maintain their unique identifiers throughout their enrollment in Louisiana public schools</a:t>
          </a:r>
          <a:endParaRPr lang="en-US" sz="1600" kern="1200" dirty="0"/>
        </a:p>
        <a:p>
          <a:pPr marL="171450" lvl="1" indent="-171450" algn="l" defTabSz="711200">
            <a:lnSpc>
              <a:spcPct val="90000"/>
            </a:lnSpc>
            <a:spcBef>
              <a:spcPct val="0"/>
            </a:spcBef>
            <a:spcAft>
              <a:spcPct val="15000"/>
            </a:spcAft>
            <a:buChar char="••"/>
          </a:pPr>
          <a:r>
            <a:rPr lang="en-US" sz="1600" kern="1200" dirty="0" smtClean="0"/>
            <a:t>Collect and track parental consent </a:t>
          </a:r>
          <a:endParaRPr lang="en-US" sz="1600" kern="1200" dirty="0"/>
        </a:p>
        <a:p>
          <a:pPr marL="171450" lvl="1" indent="-171450" algn="l" defTabSz="711200">
            <a:lnSpc>
              <a:spcPct val="90000"/>
            </a:lnSpc>
            <a:spcBef>
              <a:spcPct val="0"/>
            </a:spcBef>
            <a:spcAft>
              <a:spcPct val="15000"/>
            </a:spcAft>
            <a:buChar char="••"/>
          </a:pPr>
          <a:r>
            <a:rPr lang="en-US" sz="1600" kern="1200" dirty="0" smtClean="0"/>
            <a:t>Manage agreements with private entities that require sharing students’ personally identifiable information</a:t>
          </a:r>
          <a:endParaRPr lang="en-US" sz="1600" kern="1200" dirty="0"/>
        </a:p>
        <a:p>
          <a:pPr marL="171450" lvl="1" indent="-171450" algn="l" defTabSz="711200">
            <a:lnSpc>
              <a:spcPct val="90000"/>
            </a:lnSpc>
            <a:spcBef>
              <a:spcPct val="0"/>
            </a:spcBef>
            <a:spcAft>
              <a:spcPct val="15000"/>
            </a:spcAft>
            <a:buChar char="••"/>
          </a:pPr>
          <a:r>
            <a:rPr lang="en-US" sz="1600" kern="1200" dirty="0" smtClean="0"/>
            <a:t>Limit access to personally identifiable information to authorized stakeholders</a:t>
          </a:r>
          <a:endParaRPr lang="en-US" sz="1600" kern="1200" dirty="0"/>
        </a:p>
      </dsp:txBody>
      <dsp:txXfrm rot="-5400000">
        <a:off x="3182112" y="2428167"/>
        <a:ext cx="5550524" cy="1969839"/>
      </dsp:txXfrm>
    </dsp:sp>
    <dsp:sp modelId="{8CC5DC22-6C5F-4E77-BF50-60FBB2DFF375}">
      <dsp:nvSpPr>
        <dsp:cNvPr id="0" name=""/>
        <dsp:cNvSpPr/>
      </dsp:nvSpPr>
      <dsp:spPr>
        <a:xfrm>
          <a:off x="0" y="3048436"/>
          <a:ext cx="3182112" cy="729302"/>
        </a:xfrm>
        <a:prstGeom prst="roundRect">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LEA Role</a:t>
          </a:r>
          <a:endParaRPr lang="en-US" sz="3700" kern="1200" dirty="0"/>
        </a:p>
      </dsp:txBody>
      <dsp:txXfrm>
        <a:off x="35602" y="3084038"/>
        <a:ext cx="3110908" cy="65809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8B38-147B-4DA0-BE3C-2551A3AC6785}" type="datetimeFigureOut">
              <a:rPr lang="en-US" smtClean="0"/>
              <a:t>9/23/14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EB665-CAF4-4EC4-BB8A-AD03E702F540}" type="slidenum">
              <a:rPr lang="en-US" smtClean="0"/>
              <a:t>‹#›</a:t>
            </a:fld>
            <a:endParaRPr lang="en-US" dirty="0"/>
          </a:p>
        </p:txBody>
      </p:sp>
    </p:spTree>
    <p:extLst>
      <p:ext uri="{BB962C8B-B14F-4D97-AF65-F5344CB8AC3E}">
        <p14:creationId xmlns:p14="http://schemas.microsoft.com/office/powerpoint/2010/main" val="11073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12</a:t>
            </a:fld>
            <a:endParaRPr lang="en-US" dirty="0"/>
          </a:p>
        </p:txBody>
      </p:sp>
    </p:spTree>
    <p:extLst>
      <p:ext uri="{BB962C8B-B14F-4D97-AF65-F5344CB8AC3E}">
        <p14:creationId xmlns:p14="http://schemas.microsoft.com/office/powerpoint/2010/main" val="445381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13</a:t>
            </a:fld>
            <a:endParaRPr lang="en-US" dirty="0"/>
          </a:p>
        </p:txBody>
      </p:sp>
    </p:spTree>
    <p:extLst>
      <p:ext uri="{BB962C8B-B14F-4D97-AF65-F5344CB8AC3E}">
        <p14:creationId xmlns:p14="http://schemas.microsoft.com/office/powerpoint/2010/main" val="223318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32</a:t>
            </a:fld>
            <a:endParaRPr lang="en-US" dirty="0"/>
          </a:p>
        </p:txBody>
      </p:sp>
    </p:spTree>
    <p:extLst>
      <p:ext uri="{BB962C8B-B14F-4D97-AF65-F5344CB8AC3E}">
        <p14:creationId xmlns:p14="http://schemas.microsoft.com/office/powerpoint/2010/main" val="2508967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33</a:t>
            </a:fld>
            <a:endParaRPr lang="en-US" dirty="0"/>
          </a:p>
        </p:txBody>
      </p:sp>
    </p:spTree>
    <p:extLst>
      <p:ext uri="{BB962C8B-B14F-4D97-AF65-F5344CB8AC3E}">
        <p14:creationId xmlns:p14="http://schemas.microsoft.com/office/powerpoint/2010/main" val="250896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35</a:t>
            </a:fld>
            <a:endParaRPr lang="en-US" dirty="0"/>
          </a:p>
        </p:txBody>
      </p:sp>
    </p:spTree>
    <p:extLst>
      <p:ext uri="{BB962C8B-B14F-4D97-AF65-F5344CB8AC3E}">
        <p14:creationId xmlns:p14="http://schemas.microsoft.com/office/powerpoint/2010/main" val="2508967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40</a:t>
            </a:fld>
            <a:endParaRPr lang="en-US" dirty="0"/>
          </a:p>
        </p:txBody>
      </p:sp>
    </p:spTree>
    <p:extLst>
      <p:ext uri="{BB962C8B-B14F-4D97-AF65-F5344CB8AC3E}">
        <p14:creationId xmlns:p14="http://schemas.microsoft.com/office/powerpoint/2010/main" val="1183996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42</a:t>
            </a:fld>
            <a:endParaRPr lang="en-US" dirty="0"/>
          </a:p>
        </p:txBody>
      </p:sp>
    </p:spTree>
    <p:extLst>
      <p:ext uri="{BB962C8B-B14F-4D97-AF65-F5344CB8AC3E}">
        <p14:creationId xmlns:p14="http://schemas.microsoft.com/office/powerpoint/2010/main" val="157093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2</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5EB665-CAF4-4EC4-BB8A-AD03E702F540}" type="slidenum">
              <a:rPr lang="en-US" smtClean="0"/>
              <a:t>4</a:t>
            </a:fld>
            <a:endParaRPr lang="en-US" dirty="0"/>
          </a:p>
        </p:txBody>
      </p:sp>
    </p:spTree>
    <p:extLst>
      <p:ext uri="{BB962C8B-B14F-4D97-AF65-F5344CB8AC3E}">
        <p14:creationId xmlns:p14="http://schemas.microsoft.com/office/powerpoint/2010/main" val="222846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5</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6</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hangingPunct="0">
              <a:lnSpc>
                <a:spcPct val="80000"/>
              </a:lnSpc>
              <a:spcBef>
                <a:spcPct val="20000"/>
              </a:spcBef>
              <a:buFont typeface="Arial"/>
              <a:buNone/>
            </a:pPr>
            <a:endParaRPr lang="en-US" sz="2200"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5EB665-CAF4-4EC4-BB8A-AD03E702F540}" type="slidenum">
              <a:rPr lang="en-US" smtClean="0"/>
              <a:t>7</a:t>
            </a:fld>
            <a:endParaRPr lang="en-US" dirty="0"/>
          </a:p>
        </p:txBody>
      </p:sp>
    </p:spTree>
    <p:extLst>
      <p:ext uri="{BB962C8B-B14F-4D97-AF65-F5344CB8AC3E}">
        <p14:creationId xmlns:p14="http://schemas.microsoft.com/office/powerpoint/2010/main" val="565040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8</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318289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10</a:t>
            </a:fld>
            <a:endParaRPr lang="en-US" dirty="0"/>
          </a:p>
        </p:txBody>
      </p:sp>
    </p:spTree>
    <p:extLst>
      <p:ext uri="{BB962C8B-B14F-4D97-AF65-F5344CB8AC3E}">
        <p14:creationId xmlns:p14="http://schemas.microsoft.com/office/powerpoint/2010/main" val="279097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7926260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6209427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84365049"/>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7777476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93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64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2527984"/>
      </p:ext>
    </p:extLst>
  </p:cSld>
  <p:clrMapOvr>
    <a:masterClrMapping/>
  </p:clrMapOvr>
  <p:transition xmlns:p14="http://schemas.microsoft.com/office/powerpoint/2010/main" spd="med" advClick="0">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654069324"/>
      </p:ext>
    </p:extLst>
  </p:cSld>
  <p:clrMapOvr>
    <a:masterClrMapping/>
  </p:clrMapOvr>
  <p:transition xmlns:p14="http://schemas.microsoft.com/office/powerpoint/2010/main" spd="med" advClick="0">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05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5593411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609600"/>
          </a:xfrm>
          <a:prstGeom prst="rect">
            <a:avLst/>
          </a:prstGeom>
        </p:spPr>
        <p:txBody>
          <a:bodyPr/>
          <a:lstStyle>
            <a:lvl1pPr algn="ctr">
              <a:defRPr>
                <a:solidFill>
                  <a:srgbClr val="308271"/>
                </a:solidFill>
              </a:defRPr>
            </a:lvl1pPr>
          </a:lstStyle>
          <a:p>
            <a:r>
              <a:rPr lang="en-US" dirty="0" smtClean="0"/>
              <a:t>Click to edit Master title style</a:t>
            </a:r>
            <a:endParaRPr lang="en-US" dirty="0"/>
          </a:p>
        </p:txBody>
      </p:sp>
      <p:sp>
        <p:nvSpPr>
          <p:cNvPr id="4" name="TextBox 5"/>
          <p:cNvSpPr txBox="1">
            <a:spLocks noChangeArrowheads="1"/>
          </p:cNvSpPr>
          <p:nvPr userDrawn="1"/>
        </p:nvSpPr>
        <p:spPr bwMode="auto">
          <a:xfrm>
            <a:off x="7848600" y="6612904"/>
            <a:ext cx="1295400" cy="261592"/>
          </a:xfrm>
          <a:prstGeom prst="rect">
            <a:avLst/>
          </a:prstGeom>
          <a:noFill/>
          <a:ln w="9525">
            <a:noFill/>
            <a:miter lim="800000"/>
            <a:headEnd/>
            <a:tailEnd/>
          </a:ln>
        </p:spPr>
        <p:txBody>
          <a:bodyPr wrap="square" lIns="91422" tIns="45711" rIns="91422" bIns="45711" anchor="ctr">
            <a:spAutoFit/>
          </a:bodyPr>
          <a:lstStyle/>
          <a:p>
            <a:pPr algn="r"/>
            <a:fld id="{EB931DCB-24E1-4C70-A095-F9FDA8978A32}" type="slidenum">
              <a:rPr lang="en-US" sz="1100" b="1">
                <a:solidFill>
                  <a:srgbClr val="7F8284"/>
                </a:solidFill>
                <a:latin typeface="Arial" pitchFamily="34" charset="0"/>
                <a:cs typeface="Arial" pitchFamily="34" charset="0"/>
              </a:rPr>
              <a:pPr algn="r"/>
              <a:t>‹#›</a:t>
            </a:fld>
            <a:endParaRPr lang="en-US" sz="1100" b="1" dirty="0">
              <a:solidFill>
                <a:srgbClr val="7F8284"/>
              </a:solidFill>
              <a:latin typeface="Arial" pitchFamily="34" charset="0"/>
              <a:cs typeface="Arial" pitchFamily="34" charset="0"/>
            </a:endParaRPr>
          </a:p>
        </p:txBody>
      </p:sp>
    </p:spTree>
    <p:extLst>
      <p:ext uri="{BB962C8B-B14F-4D97-AF65-F5344CB8AC3E}">
        <p14:creationId xmlns:p14="http://schemas.microsoft.com/office/powerpoint/2010/main" val="178615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43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0680063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 Id="rId3"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theme" Target="../theme/theme3.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6"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7"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r>
              <a:rPr lang="en-US" dirty="0" smtClean="0">
                <a:solidFill>
                  <a:prstClr val="black">
                    <a:tint val="75000"/>
                  </a:prstClr>
                </a:solidFill>
              </a:rPr>
              <a:t>#</a:t>
            </a:r>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endParaRPr lang="en-US" dirty="0">
              <a:solidFill>
                <a:srgbClr val="EEECE1">
                  <a:lumMod val="50000"/>
                </a:srgbClr>
              </a:solidFill>
            </a:endParaRPr>
          </a:p>
        </p:txBody>
      </p:sp>
    </p:spTree>
    <p:extLst>
      <p:ext uri="{BB962C8B-B14F-4D97-AF65-F5344CB8AC3E}">
        <p14:creationId xmlns:p14="http://schemas.microsoft.com/office/powerpoint/2010/main" val="243422533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0" r:id="rId3"/>
    <p:sldLayoutId id="2147483681" r:id="rId4"/>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p:nvPicPr>
        <p:blipFill>
          <a:blip r:embed="rId3" cstate="print"/>
          <a:srcRect/>
          <a:stretch>
            <a:fillRect/>
          </a:stretch>
        </p:blipFill>
        <p:spPr bwMode="auto">
          <a:xfrm>
            <a:off x="0" y="2743200"/>
            <a:ext cx="9144000" cy="1752600"/>
          </a:xfrm>
          <a:prstGeom prst="rect">
            <a:avLst/>
          </a:prstGeom>
          <a:noFill/>
          <a:ln w="9525">
            <a:noFill/>
            <a:miter lim="800000"/>
            <a:headEnd/>
            <a:tailEnd/>
          </a:ln>
        </p:spPr>
      </p:pic>
    </p:spTree>
    <p:extLst>
      <p:ext uri="{BB962C8B-B14F-4D97-AF65-F5344CB8AC3E}">
        <p14:creationId xmlns:p14="http://schemas.microsoft.com/office/powerpoint/2010/main" val="2091232266"/>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5"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6"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334417718"/>
      </p:ext>
    </p:extLst>
  </p:cSld>
  <p:clrMap bg1="lt1" tx1="dk1" bg2="lt2" tx2="dk2" accent1="accent1" accent2="accent2" accent3="accent3" accent4="accent4" accent5="accent5" accent6="accent6" hlink="hlink" folHlink="folHlink"/>
  <p:sldLayoutIdLst>
    <p:sldLayoutId id="2147483667" r:id="rId1"/>
    <p:sldLayoutId id="2147483682" r:id="rId2"/>
    <p:sldLayoutId id="2147483683" r:id="rId3"/>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929081997"/>
      </p:ext>
    </p:extLst>
  </p:cSld>
  <p:clrMap bg1="lt1" tx1="dk1" bg2="lt2" tx2="dk2" accent1="accent1" accent2="accent2" accent3="accent3" accent4="accent4" accent5="accent5" accent6="accent6" hlink="hlink" folHlink="folHlink"/>
  <p:sldLayoutIdLst>
    <p:sldLayoutId id="2147483670" r:id="rId1"/>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621266870"/>
      </p:ext>
    </p:extLst>
  </p:cSld>
  <p:clrMap bg1="lt1" tx1="dk1" bg2="lt2" tx2="dk2" accent1="accent1" accent2="accent2" accent3="accent3" accent4="accent4" accent5="accent5" accent6="accent6" hlink="hlink" folHlink="folHlink"/>
  <p:sldLayoutIdLst>
    <p:sldLayoutId id="2147483673" r:id="rId1"/>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949565391"/>
      </p:ext>
    </p:extLst>
  </p:cSld>
  <p:clrMap bg1="lt1" tx1="dk1" bg2="lt2" tx2="dk2" accent1="accent1" accent2="accent2" accent3="accent3" accent4="accent4" accent5="accent5" accent6="accent6" hlink="hlink" folHlink="folHlink"/>
  <p:sldLayoutIdLst>
    <p:sldLayoutId id="2147483676" r:id="rId1"/>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4"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5"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653482316"/>
      </p:ext>
    </p:extLst>
  </p:cSld>
  <p:clrMap bg1="lt1" tx1="dk1" bg2="lt2" tx2="dk2" accent1="accent1" accent2="accent2" accent3="accent3" accent4="accent4" accent5="accent5" accent6="accent6" hlink="hlink" folHlink="folHlink"/>
  <p:sldLayoutIdLst>
    <p:sldLayoutId id="2147483678" r:id="rId1"/>
    <p:sldLayoutId id="2147483679" r:id="rId2"/>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louisianabelieves.com/academics/2013-2014-math-and-english-language-arts-instructional-materials-review" TargetMode="External"/><Relationship Id="rId4" Type="http://schemas.openxmlformats.org/officeDocument/2006/relationships/hyperlink" Target="http://www.louisianabelieves.com/resources/library/curricular-resources"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louisianabelieves.com/resources/classroom-support-toolbox/teacher-support-toolbox/student-learning-targets" TargetMode="External"/><Relationship Id="rId4" Type="http://schemas.openxmlformats.org/officeDocument/2006/relationships/hyperlink" Target="http://www.louisianabelieves.com/resources/classroom-support-toolbox/counselor-support-toolbox/system-support" TargetMode="External"/><Relationship Id="rId5" Type="http://schemas.openxmlformats.org/officeDocument/2006/relationships/hyperlink" Target="http://www.louisianabelieves.com/docs/default-source/teaching/2014-2015-guidance-cis-entry---goal-setting-worksheet.pdf?sfvrsn=2"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louisianabelieves.com/resources/classroom-support-toolbox/teacher-support-toolbox/collaboration-teacher-leadershi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louisianabelieves.com/resources/library/k-12-math-year-long-planning" TargetMode="External"/><Relationship Id="rId4" Type="http://schemas.openxmlformats.org/officeDocument/2006/relationships/hyperlink" Target="http://r20.rs6.net/tn.jsp?f=001OSOo5qKqMtBQwD2xceIXQSu7pludpt0iSFReF9qrxrFXx5UTDxcat0UGTMvoNgNHpkqi-e7xa8bmWbAEkhT6qwJdCONu5v_2sqIF8_97QCiTpXhfdH5KZHZaJcxOBL1fUVW_3YS259AAre_vO72-paravl8q3rENGLwh73VcjnPMH9j5_YgEyMHACesNWNgIlcgsskytNKsmAjh7a3mXfvSO7cCR6WXNn5pARK3_B-VnzlFJFo6JR_zC9zf_zN3iyzPrBknTzk-uSCcMVctn1-R_BG9BqIi_&amp;c=8E5blO2mLM6GB9A4HwYqnRSiRMJn_020keftpl9z9D4ASDKPeWimYA==&amp;ch=P6hkLUqLIlrRM6Vd4NVrBA35ue0AI6N_mcdRUgr8Stdsg5xiszDzjg==" TargetMode="External"/><Relationship Id="rId1" Type="http://schemas.openxmlformats.org/officeDocument/2006/relationships/slideLayout" Target="../slideLayouts/slideLayout1.xml"/><Relationship Id="rId2" Type="http://schemas.openxmlformats.org/officeDocument/2006/relationships/hyperlink" Target="http://www.louisianabelieves.com/resources/library/k-12-ela-year-long-plann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SCA@la.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louisianabelieves.com/docs/teacher-toolbox-resources/district-planning-guide-for-2014.pdf?sfvrsn=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legis.la.gov/legis/ViewDocument.aspx?d=916157&amp;n=HB1076%20Act%20837" TargetMode="External"/><Relationship Id="rId3" Type="http://schemas.openxmlformats.org/officeDocument/2006/relationships/hyperlink" Target="http://www.legis.la.gov/legis/ViewDocument.aspx?d=915342&amp;n=HB1283%20Act%20677" TargetMode="Externa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mailto:xxx.xxxxxxx@la.gov"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legis.la.gov/legis/ViewDocument.aspx?d=916099&amp;n=HB1015%20Act%20833"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hyperlink" Target="http://www.louisianabelieves.com/docs/teacher-toolbox-resources/district-planning-guide-for-2014.pdf?sfvrsn=4" TargetMode="External"/><Relationship Id="rId4" Type="http://schemas.openxmlformats.org/officeDocument/2006/relationships/hyperlink" Target="http://www.louisianabelieves.com/docs/default-source/teacher-toolbox-resources/network-points-of-contact.pdf?sfvrsn=10" TargetMode="External"/><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districtsupport@la.gov" TargetMode="External"/><Relationship Id="rId4" Type="http://schemas.openxmlformats.org/officeDocument/2006/relationships/hyperlink" Target="http://www.louisianabelieves.com/resources/classroom-support-toolbox/district-support-toolbox"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3" Type="http://schemas.openxmlformats.org/officeDocument/2006/relationships/hyperlink" Target="http://www.louisianabelieves.com/resources/library/assessment-guidance-2014-2015" TargetMode="External"/><Relationship Id="rId4" Type="http://schemas.openxmlformats.org/officeDocument/2006/relationships/hyperlink" Target="http://www.louisianabelieves.com/docs/default-source/assessment-2013-2014/2014-2015-assessment-guidance-english-ii.pdf?sfvrsn=2" TargetMode="External"/><Relationship Id="rId5" Type="http://schemas.openxmlformats.org/officeDocument/2006/relationships/hyperlink" Target="http://www.louisianabelieves.com/docs/default-source/assessment-2013-2014/2014-2015-assessment-guidance-english-iii.pdf?sfvrsn=2" TargetMode="External"/><Relationship Id="rId6" Type="http://schemas.openxmlformats.org/officeDocument/2006/relationships/hyperlink" Target="http://www.louisianabelieves.com/docs/default-source/assessment-2013-2014/guide-assessment-structure-13-14-math-algebra-i.pdf?sfvrsn=12" TargetMode="External"/><Relationship Id="rId7" Type="http://schemas.openxmlformats.org/officeDocument/2006/relationships/hyperlink" Target="http://www.louisianabelieves.com/docs/default-source/assessment-2013-2014/guide-assessment-structure-13-14-math-geometry.pdf?sfvrsn=14" TargetMode="External"/><Relationship Id="rId8" Type="http://schemas.openxmlformats.org/officeDocument/2006/relationships/hyperlink" Target="http://www.louisianabelieves.com/docs/default-source/assessment-2013-2014/guide-assessment-structure-13-14-science---biology.pdf?sfvrsn=11" TargetMode="External"/><Relationship Id="rId9" Type="http://schemas.openxmlformats.org/officeDocument/2006/relationships/hyperlink" Target="http://www.louisianabelieves.com/docs/default-source/assessment-2013-2014/guide-assessment-structure-13-14-us-history.pdf?sfvrsn=10" TargetMode="External"/><Relationship Id="rId10" Type="http://schemas.openxmlformats.org/officeDocument/2006/relationships/hyperlink" Target="http://www.louisianabelieves.com/resources/library/assessment"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louisianabelieves.com/resources/library/assessment-guidance-2014-2015" TargetMode="External"/><Relationship Id="rId4" Type="http://schemas.openxmlformats.org/officeDocument/2006/relationships/hyperlink" Target="http://www.louisianabelieves.com/resources/classroom-support-toolbox/teacher-support-toolbox/end-of-year-assessments" TargetMode="External"/><Relationship Id="rId5" Type="http://schemas.openxmlformats.org/officeDocument/2006/relationships/hyperlink" Target="http://www.parcconline.org/practice-tests" TargetMode="External"/><Relationship Id="rId6" Type="http://schemas.openxmlformats.org/officeDocument/2006/relationships/hyperlink" Target="http://www.louisianabelieves.com/resources/library/k-12-math-year-long-planning" TargetMode="External"/><Relationship Id="rId7" Type="http://schemas.openxmlformats.org/officeDocument/2006/relationships/hyperlink" Target="http://www.louisianabelieves.com/resources/library/k-12-ela-year-long-planning" TargetMode="External"/><Relationship Id="rId8" Type="http://schemas.openxmlformats.org/officeDocument/2006/relationships/hyperlink" Target="http://www.louisianabelieves.com/assessment/eagle" TargetMode="External"/><Relationship Id="rId9" Type="http://schemas.openxmlformats.org/officeDocument/2006/relationships/hyperlink" Target="http://www.louisianabelieves.com/resources/library/louisiana-teacher-leaders"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louisianabelieves.com/academics/instructional-materials-review/curricular-resources-annotated-review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62000" y="3810000"/>
            <a:ext cx="7772400" cy="1692771"/>
          </a:xfrm>
          <a:prstGeom prst="rect">
            <a:avLst/>
          </a:prstGeom>
          <a:noFill/>
        </p:spPr>
        <p:txBody>
          <a:bodyPr wrap="square" rtlCol="0">
            <a:spAutoFit/>
          </a:bodyPr>
          <a:lstStyle/>
          <a:p>
            <a:pPr algn="ctr"/>
            <a:r>
              <a:rPr lang="en-US" sz="3600" b="1" dirty="0" smtClean="0">
                <a:latin typeface="Steinem"/>
              </a:rPr>
              <a:t>District Planning Call</a:t>
            </a:r>
          </a:p>
          <a:p>
            <a:pPr algn="ctr"/>
            <a:r>
              <a:rPr lang="en-US" sz="3600" b="1" dirty="0" smtClean="0">
                <a:latin typeface="Steinem"/>
              </a:rPr>
              <a:t>September 24, 2014</a:t>
            </a:r>
          </a:p>
          <a:p>
            <a:pPr algn="ctr"/>
            <a:endParaRPr lang="en-US" sz="3200" b="1" dirty="0" smtClean="0">
              <a:latin typeface="+mj-lt"/>
            </a:endParaRPr>
          </a:p>
        </p:txBody>
      </p:sp>
    </p:spTree>
    <p:extLst>
      <p:ext uri="{BB962C8B-B14F-4D97-AF65-F5344CB8AC3E}">
        <p14:creationId xmlns:p14="http://schemas.microsoft.com/office/powerpoint/2010/main" val="13363169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Curricular Resource Reviews 2014-2015</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10</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6" name="TextBox 5"/>
          <p:cNvSpPr txBox="1"/>
          <p:nvPr/>
        </p:nvSpPr>
        <p:spPr>
          <a:xfrm>
            <a:off x="152400" y="1233129"/>
            <a:ext cx="8839200" cy="4801315"/>
          </a:xfrm>
          <a:prstGeom prst="rect">
            <a:avLst/>
          </a:prstGeom>
          <a:noFill/>
        </p:spPr>
        <p:txBody>
          <a:bodyPr wrap="square" rtlCol="0">
            <a:spAutoFit/>
          </a:bodyPr>
          <a:lstStyle/>
          <a:p>
            <a:r>
              <a:rPr lang="en-US" dirty="0" smtClean="0"/>
              <a:t>The Department has just kicked off its second informal </a:t>
            </a:r>
            <a:r>
              <a:rPr lang="en-US" dirty="0"/>
              <a:t>review of </a:t>
            </a:r>
            <a:r>
              <a:rPr lang="en-US" dirty="0">
                <a:hlinkClick r:id="rId3"/>
              </a:rPr>
              <a:t>ELA and Math </a:t>
            </a:r>
            <a:r>
              <a:rPr lang="en-US" dirty="0" smtClean="0"/>
              <a:t>materials. </a:t>
            </a:r>
          </a:p>
          <a:p>
            <a:pPr algn="just"/>
            <a:endParaRPr lang="en-US" b="1" dirty="0" smtClean="0"/>
          </a:p>
          <a:p>
            <a:pPr algn="just"/>
            <a:r>
              <a:rPr lang="en-US" b="1" dirty="0" smtClean="0"/>
              <a:t>September 18     </a:t>
            </a:r>
            <a:r>
              <a:rPr lang="en-US" dirty="0" smtClean="0"/>
              <a:t>Publishers </a:t>
            </a:r>
            <a:r>
              <a:rPr lang="en-US" dirty="0" smtClean="0"/>
              <a:t>can begin submitting materials for review </a:t>
            </a:r>
          </a:p>
          <a:p>
            <a:pPr marL="1544638" lvl="2" indent="63500" defTabSz="630238"/>
            <a:r>
              <a:rPr lang="en-US" dirty="0" smtClean="0">
                <a:hlinkClick r:id="rId4"/>
              </a:rPr>
              <a:t>Evaluation </a:t>
            </a:r>
            <a:r>
              <a:rPr lang="en-US" dirty="0">
                <a:hlinkClick r:id="rId4"/>
              </a:rPr>
              <a:t>Tools </a:t>
            </a:r>
            <a:r>
              <a:rPr lang="en-US" dirty="0"/>
              <a:t>will examine:</a:t>
            </a:r>
          </a:p>
          <a:p>
            <a:pPr marL="2398713" lvl="4" indent="-285750">
              <a:buFont typeface="Arial"/>
              <a:buChar char="•"/>
              <a:tabLst>
                <a:tab pos="2624138" algn="l"/>
              </a:tabLst>
            </a:pPr>
            <a:r>
              <a:rPr lang="en-US" dirty="0"/>
              <a:t>Full curricula </a:t>
            </a:r>
          </a:p>
          <a:p>
            <a:pPr marL="2398713" lvl="4" indent="-285750">
              <a:buFont typeface="Arial"/>
              <a:buChar char="•"/>
              <a:tabLst>
                <a:tab pos="2624138" algn="l"/>
              </a:tabLst>
            </a:pPr>
            <a:r>
              <a:rPr lang="en-US" dirty="0"/>
              <a:t>Interim benchmark assessments </a:t>
            </a:r>
          </a:p>
          <a:p>
            <a:pPr marL="2398713" lvl="4" indent="-285750">
              <a:buFont typeface="Arial"/>
              <a:buChar char="•"/>
              <a:tabLst>
                <a:tab pos="2624138" algn="l"/>
              </a:tabLst>
            </a:pPr>
            <a:r>
              <a:rPr lang="en-US" dirty="0"/>
              <a:t>Supplemental tools </a:t>
            </a:r>
            <a:r>
              <a:rPr lang="en-US" dirty="0" smtClean="0"/>
              <a:t>*New</a:t>
            </a:r>
            <a:endParaRPr lang="en-US" dirty="0"/>
          </a:p>
          <a:p>
            <a:pPr marL="2398713" lvl="4" indent="-285750">
              <a:buFont typeface="Arial"/>
              <a:buChar char="•"/>
              <a:tabLst>
                <a:tab pos="2624138" algn="l"/>
              </a:tabLst>
            </a:pPr>
            <a:r>
              <a:rPr lang="en-US" dirty="0"/>
              <a:t>Remediation tools  </a:t>
            </a:r>
            <a:r>
              <a:rPr lang="en-US" dirty="0" smtClean="0"/>
              <a:t>*New</a:t>
            </a:r>
            <a:endParaRPr lang="en-US" dirty="0"/>
          </a:p>
          <a:p>
            <a:pPr marL="1731963" lvl="3"/>
            <a:r>
              <a:rPr lang="en-US" dirty="0" smtClean="0"/>
              <a:t>Coming Soon- </a:t>
            </a:r>
            <a:r>
              <a:rPr lang="en-US" dirty="0"/>
              <a:t>publisher response feature </a:t>
            </a:r>
            <a:r>
              <a:rPr lang="en-US" dirty="0" smtClean="0"/>
              <a:t>*New</a:t>
            </a:r>
            <a:endParaRPr lang="en-US" dirty="0"/>
          </a:p>
          <a:p>
            <a:pPr marL="1731963" lvl="3"/>
            <a:r>
              <a:rPr lang="en-US" dirty="0" smtClean="0"/>
              <a:t>Coming Soon- </a:t>
            </a:r>
            <a:r>
              <a:rPr lang="en-US" dirty="0"/>
              <a:t>public comment feature </a:t>
            </a:r>
            <a:r>
              <a:rPr lang="en-US" dirty="0" smtClean="0"/>
              <a:t>*New</a:t>
            </a:r>
            <a:endParaRPr lang="en-US" dirty="0"/>
          </a:p>
          <a:p>
            <a:pPr marL="342900" indent="-342900">
              <a:buFont typeface="Arial"/>
              <a:buChar char="•"/>
            </a:pPr>
            <a:endParaRPr lang="en-US" dirty="0" smtClean="0"/>
          </a:p>
          <a:p>
            <a:r>
              <a:rPr lang="en-US" b="1" dirty="0" smtClean="0"/>
              <a:t>November </a:t>
            </a:r>
            <a:r>
              <a:rPr lang="en-US" b="1" dirty="0"/>
              <a:t> </a:t>
            </a:r>
            <a:r>
              <a:rPr lang="en-US" b="1" dirty="0" smtClean="0"/>
              <a:t>           </a:t>
            </a:r>
            <a:r>
              <a:rPr lang="en-US" dirty="0" smtClean="0"/>
              <a:t>Department begins publishing results of 14-15 informal review process </a:t>
            </a:r>
          </a:p>
          <a:p>
            <a:endParaRPr lang="en-US" b="1" dirty="0"/>
          </a:p>
          <a:p>
            <a:r>
              <a:rPr lang="en-US" b="1" dirty="0" smtClean="0"/>
              <a:t>February </a:t>
            </a:r>
            <a:r>
              <a:rPr lang="en-US" b="1" dirty="0"/>
              <a:t> </a:t>
            </a:r>
            <a:r>
              <a:rPr lang="en-US" b="1" dirty="0" smtClean="0"/>
              <a:t>              </a:t>
            </a:r>
            <a:r>
              <a:rPr lang="en-US" dirty="0" smtClean="0"/>
              <a:t>Submission window for vendors closes</a:t>
            </a:r>
          </a:p>
          <a:p>
            <a:endParaRPr lang="en-US" dirty="0" smtClean="0"/>
          </a:p>
          <a:p>
            <a:r>
              <a:rPr lang="en-US" b="1" dirty="0" smtClean="0"/>
              <a:t>Call to Action</a:t>
            </a:r>
            <a:r>
              <a:rPr lang="en-US" dirty="0" smtClean="0"/>
              <a:t>: </a:t>
            </a:r>
            <a:r>
              <a:rPr lang="en-US" dirty="0"/>
              <a:t> </a:t>
            </a:r>
            <a:r>
              <a:rPr lang="en-US" dirty="0" smtClean="0"/>
              <a:t>If there is a program you would like reviewed, please reach out to our staff or ask vendors to submit their materials.</a:t>
            </a:r>
          </a:p>
        </p:txBody>
      </p:sp>
    </p:spTree>
    <p:extLst>
      <p:ext uri="{BB962C8B-B14F-4D97-AF65-F5344CB8AC3E}">
        <p14:creationId xmlns:p14="http://schemas.microsoft.com/office/powerpoint/2010/main" val="45197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11</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219200"/>
            <a:ext cx="8839200" cy="5257800"/>
          </a:xfrm>
        </p:spPr>
        <p:txBody>
          <a:bodyPr>
            <a:noAutofit/>
          </a:bodyPr>
          <a:lstStyle/>
          <a:p>
            <a:pPr marL="0" indent="0">
              <a:buNone/>
            </a:pPr>
            <a:r>
              <a:rPr lang="en-US" sz="2000" dirty="0" smtClean="0"/>
              <a:t>As principals take on the work of helping teachers continue to learn and grow, the Department is releasing a series of support tools. </a:t>
            </a:r>
            <a:endParaRPr lang="en-US" sz="2000" b="1" dirty="0" smtClean="0"/>
          </a:p>
          <a:p>
            <a:pPr marL="0" indent="0">
              <a:buNone/>
            </a:pPr>
            <a:endParaRPr lang="en-US" sz="2000" b="1" dirty="0" smtClean="0"/>
          </a:p>
          <a:p>
            <a:pPr marL="0" indent="0">
              <a:buNone/>
            </a:pPr>
            <a:r>
              <a:rPr lang="en-US" sz="2000" b="1" dirty="0" smtClean="0"/>
              <a:t>Goal Setting </a:t>
            </a:r>
            <a:r>
              <a:rPr lang="en-US" sz="2000" b="1" dirty="0"/>
              <a:t>M</a:t>
            </a:r>
            <a:r>
              <a:rPr lang="en-US" sz="2000" b="1" dirty="0" smtClean="0"/>
              <a:t>aterials</a:t>
            </a:r>
            <a:r>
              <a:rPr lang="en-US" sz="2000" b="1" i="1" dirty="0" smtClean="0"/>
              <a:t> </a:t>
            </a:r>
            <a:r>
              <a:rPr lang="en-US" sz="2000" b="1" dirty="0" smtClean="0"/>
              <a:t>release:</a:t>
            </a:r>
          </a:p>
          <a:p>
            <a:pPr marL="228600" indent="0"/>
            <a:r>
              <a:rPr lang="en-US" sz="2000" b="1" dirty="0" smtClean="0"/>
              <a:t>  </a:t>
            </a:r>
            <a:r>
              <a:rPr lang="en-US" sz="2000" dirty="0">
                <a:hlinkClick r:id="rId3"/>
              </a:rPr>
              <a:t>SLT Samples </a:t>
            </a:r>
            <a:r>
              <a:rPr lang="en-US" sz="2000" dirty="0" smtClean="0"/>
              <a:t>now including </a:t>
            </a:r>
            <a:r>
              <a:rPr lang="en-US" sz="2000" dirty="0"/>
              <a:t>Special Education, </a:t>
            </a:r>
            <a:r>
              <a:rPr lang="en-US" sz="2000" dirty="0" smtClean="0"/>
              <a:t>Librarian and </a:t>
            </a:r>
            <a:r>
              <a:rPr lang="en-US" sz="2000" dirty="0" smtClean="0">
                <a:hlinkClick r:id="rId4"/>
              </a:rPr>
              <a:t>Counselor</a:t>
            </a:r>
            <a:endParaRPr lang="en-US" sz="2000" dirty="0"/>
          </a:p>
          <a:p>
            <a:pPr marL="228600" indent="0"/>
            <a:r>
              <a:rPr lang="en-US" sz="2000" dirty="0" smtClean="0"/>
              <a:t>  Setting SLTs in CIS – </a:t>
            </a:r>
            <a:r>
              <a:rPr lang="en-US" sz="2000" dirty="0" smtClean="0">
                <a:hlinkClick r:id="rId5"/>
              </a:rPr>
              <a:t>Guidance Document </a:t>
            </a:r>
            <a:endParaRPr lang="en-US" sz="2000" dirty="0"/>
          </a:p>
          <a:p>
            <a:pPr marL="228600" indent="0">
              <a:buNone/>
            </a:pPr>
            <a:r>
              <a:rPr lang="en-US" sz="2000" dirty="0" smtClean="0"/>
              <a:t>Note: Transitional Student Growth Trend Data will not be provided this Fall; baseline data is not available to make accurate predictions this year. </a:t>
            </a:r>
            <a:endParaRPr lang="en-US" sz="2000" dirty="0">
              <a:solidFill>
                <a:srgbClr val="FF0000"/>
              </a:solidFill>
            </a:endParaRPr>
          </a:p>
          <a:p>
            <a:pPr marL="228600" indent="0">
              <a:buNone/>
            </a:pPr>
            <a:endParaRPr lang="en-US" sz="2000" b="1" dirty="0"/>
          </a:p>
          <a:p>
            <a:pPr marL="0" indent="0">
              <a:buNone/>
            </a:pPr>
            <a:r>
              <a:rPr lang="en-US" sz="2000" b="1" dirty="0" smtClean="0"/>
              <a:t>Observation and Feedback </a:t>
            </a:r>
            <a:r>
              <a:rPr lang="en-US" sz="2000" b="1" dirty="0"/>
              <a:t>M</a:t>
            </a:r>
            <a:r>
              <a:rPr lang="en-US" sz="2000" b="1" dirty="0" smtClean="0"/>
              <a:t>aterials </a:t>
            </a:r>
            <a:r>
              <a:rPr lang="en-US" sz="2000" b="1" dirty="0"/>
              <a:t>(</a:t>
            </a:r>
            <a:r>
              <a:rPr lang="en-US" sz="2000" b="1" dirty="0" smtClean="0"/>
              <a:t>October): </a:t>
            </a:r>
          </a:p>
          <a:p>
            <a:pPr lvl="1"/>
            <a:r>
              <a:rPr lang="en-US" sz="2000" dirty="0" smtClean="0"/>
              <a:t>Focused Instructional Observation Guides for ELA &amp; </a:t>
            </a:r>
            <a:r>
              <a:rPr lang="en-US" sz="2000" dirty="0"/>
              <a:t>Math </a:t>
            </a:r>
            <a:endParaRPr lang="en-US" sz="2000" dirty="0" smtClean="0"/>
          </a:p>
          <a:p>
            <a:pPr lvl="1"/>
            <a:r>
              <a:rPr lang="en-US" sz="2000" dirty="0" smtClean="0"/>
              <a:t>Feedback Conversation and </a:t>
            </a:r>
            <a:r>
              <a:rPr lang="en-US" sz="2000" dirty="0"/>
              <a:t>T</a:t>
            </a:r>
            <a:r>
              <a:rPr lang="en-US" sz="2000" dirty="0" smtClean="0"/>
              <a:t>argeted Support</a:t>
            </a:r>
            <a:endParaRPr lang="en-US" sz="2000" dirty="0"/>
          </a:p>
        </p:txBody>
      </p:sp>
      <p:sp>
        <p:nvSpPr>
          <p:cNvPr id="6" name="Title 1"/>
          <p:cNvSpPr>
            <a:spLocks noGrp="1"/>
          </p:cNvSpPr>
          <p:nvPr>
            <p:ph type="title"/>
          </p:nvPr>
        </p:nvSpPr>
        <p:spPr/>
        <p:txBody>
          <a:bodyPr>
            <a:noAutofit/>
          </a:bodyPr>
          <a:lstStyle/>
          <a:p>
            <a:r>
              <a:rPr lang="en-US" dirty="0" smtClean="0"/>
              <a:t>Teaching Resources: Goal Setting</a:t>
            </a:r>
            <a:endParaRPr lang="en-US" dirty="0"/>
          </a:p>
        </p:txBody>
      </p:sp>
    </p:spTree>
    <p:extLst>
      <p:ext uri="{BB962C8B-B14F-4D97-AF65-F5344CB8AC3E}">
        <p14:creationId xmlns:p14="http://schemas.microsoft.com/office/powerpoint/2010/main" val="32199411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609600" y="1213338"/>
            <a:ext cx="0" cy="457200"/>
          </a:xfrm>
          <a:prstGeom prst="line">
            <a:avLst/>
          </a:prstGeom>
        </p:spPr>
        <p:style>
          <a:lnRef idx="2">
            <a:schemeClr val="accent3"/>
          </a:lnRef>
          <a:fillRef idx="0">
            <a:schemeClr val="accent3"/>
          </a:fillRef>
          <a:effectRef idx="1">
            <a:schemeClr val="accent3"/>
          </a:effectRef>
          <a:fontRef idx="minor">
            <a:schemeClr val="tx1"/>
          </a:fontRef>
        </p:style>
      </p:cxnSp>
      <p:sp>
        <p:nvSpPr>
          <p:cNvPr id="13" name="Rounded Rectangle 12"/>
          <p:cNvSpPr/>
          <p:nvPr/>
        </p:nvSpPr>
        <p:spPr>
          <a:xfrm>
            <a:off x="228600" y="987668"/>
            <a:ext cx="1225062" cy="23446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1200" b="1" dirty="0" smtClean="0">
                <a:solidFill>
                  <a:schemeClr val="bg1"/>
                </a:solidFill>
                <a:latin typeface="Calibri" pitchFamily="34" charset="0"/>
                <a:cs typeface="Calibri" pitchFamily="34" charset="0"/>
              </a:rPr>
              <a:t>September 2014</a:t>
            </a:r>
          </a:p>
        </p:txBody>
      </p:sp>
      <p:sp>
        <p:nvSpPr>
          <p:cNvPr id="2" name="Title 1"/>
          <p:cNvSpPr>
            <a:spLocks noGrp="1"/>
          </p:cNvSpPr>
          <p:nvPr>
            <p:ph type="title"/>
          </p:nvPr>
        </p:nvSpPr>
        <p:spPr/>
        <p:txBody>
          <a:bodyPr/>
          <a:lstStyle/>
          <a:p>
            <a:r>
              <a:rPr lang="en-US" dirty="0" smtClean="0"/>
              <a:t>Teacher Resources: EAGLE</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12</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4138359129"/>
              </p:ext>
            </p:extLst>
          </p:nvPr>
        </p:nvGraphicFramePr>
        <p:xfrm>
          <a:off x="257908" y="1688122"/>
          <a:ext cx="8534400" cy="4693920"/>
        </p:xfrm>
        <a:graphic>
          <a:graphicData uri="http://schemas.openxmlformats.org/drawingml/2006/table">
            <a:tbl>
              <a:tblPr firstRow="1" bandRow="1">
                <a:tableStyleId>{00A15C55-8517-42AA-B614-E9B94910E393}</a:tableStyleId>
              </a:tblPr>
              <a:tblGrid>
                <a:gridCol w="2628900"/>
                <a:gridCol w="5905500"/>
              </a:tblGrid>
              <a:tr h="317522">
                <a:tc gridSpan="2">
                  <a:txBody>
                    <a:bodyPr/>
                    <a:lstStyle/>
                    <a:p>
                      <a:r>
                        <a:rPr lang="en-US" sz="1600" dirty="0" smtClean="0"/>
                        <a:t>By the end of March 2015, EAGLE</a:t>
                      </a:r>
                      <a:r>
                        <a:rPr lang="en-US" sz="1600" baseline="0" dirty="0" smtClean="0"/>
                        <a:t> will include new content and functionality.</a:t>
                      </a:r>
                      <a:endParaRPr lang="en-US" sz="1600" dirty="0"/>
                    </a:p>
                  </a:txBody>
                  <a:tcPr/>
                </a:tc>
                <a:tc hMerge="1">
                  <a:txBody>
                    <a:bodyPr/>
                    <a:lstStyle/>
                    <a:p>
                      <a:endParaRPr lang="en-US" sz="1600" dirty="0"/>
                    </a:p>
                  </a:txBody>
                  <a:tcPr/>
                </a:tc>
              </a:tr>
              <a:tr h="558605">
                <a:tc>
                  <a:txBody>
                    <a:bodyPr/>
                    <a:lstStyle/>
                    <a:p>
                      <a:r>
                        <a:rPr lang="en-US" sz="1600" b="1" dirty="0" smtClean="0"/>
                        <a:t>ELA/Literacy</a:t>
                      </a:r>
                      <a:endParaRPr lang="en-US" sz="16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aseline="0" dirty="0" smtClean="0"/>
                        <a:t>205 Louisiana Guidebook Items (printer-friendly format)</a:t>
                      </a:r>
                      <a:endParaRPr lang="en-US" sz="1600"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aseline="0" dirty="0" smtClean="0"/>
                        <a:t>At least 15 passage/item sets per grade level</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aseline="0" dirty="0" smtClean="0"/>
                    </a:p>
                  </a:txBody>
                  <a:tcPr/>
                </a:tc>
              </a:tr>
              <a:tr h="762000">
                <a:tc>
                  <a:txBody>
                    <a:bodyPr/>
                    <a:lstStyle/>
                    <a:p>
                      <a:r>
                        <a:rPr lang="en-US" sz="1600" b="1" dirty="0" smtClean="0"/>
                        <a:t>Math</a:t>
                      </a:r>
                      <a:endParaRPr lang="en-US" sz="1600" b="1" dirty="0"/>
                    </a:p>
                  </a:txBody>
                  <a:tcPr/>
                </a:tc>
                <a:tc>
                  <a:txBody>
                    <a:bodyPr/>
                    <a:lstStyle/>
                    <a:p>
                      <a:pPr marL="285750" lvl="0" indent="-285750">
                        <a:buFont typeface="Wingdings" panose="05000000000000000000" pitchFamily="2" charset="2"/>
                        <a:buChar char="ü"/>
                      </a:pPr>
                      <a:r>
                        <a:rPr lang="en-US" sz="1600" dirty="0" smtClean="0"/>
                        <a:t>120</a:t>
                      </a:r>
                      <a:r>
                        <a:rPr lang="en-US" sz="1600" baseline="0" dirty="0" smtClean="0"/>
                        <a:t> Louisiana Guidebook Items (printer-friendly format)</a:t>
                      </a:r>
                      <a:endParaRPr lang="en-US" sz="1600" dirty="0" smtClean="0"/>
                    </a:p>
                    <a:p>
                      <a:pPr marL="285750" lvl="0" indent="-285750">
                        <a:buFont typeface="Wingdings" panose="05000000000000000000" pitchFamily="2" charset="2"/>
                        <a:buChar char="ü"/>
                      </a:pPr>
                      <a:r>
                        <a:rPr lang="en-US" sz="1600" dirty="0" smtClean="0"/>
                        <a:t>New items per grade: 24</a:t>
                      </a:r>
                      <a:r>
                        <a:rPr lang="en-US" sz="1600" baseline="0" dirty="0" smtClean="0"/>
                        <a:t> </a:t>
                      </a:r>
                      <a:r>
                        <a:rPr lang="en-US" sz="1600" dirty="0" smtClean="0"/>
                        <a:t>multiple choice, 6 instructional tasks, 12 constructed response,</a:t>
                      </a:r>
                      <a:r>
                        <a:rPr lang="en-US" sz="1600" baseline="0" dirty="0" smtClean="0"/>
                        <a:t> and </a:t>
                      </a:r>
                      <a:r>
                        <a:rPr lang="en-US" sz="1600" dirty="0" smtClean="0"/>
                        <a:t>6 extended constructed response</a:t>
                      </a:r>
                    </a:p>
                    <a:p>
                      <a:pPr marL="0" lvl="0" indent="0">
                        <a:buFont typeface="Wingdings" panose="05000000000000000000" pitchFamily="2" charset="2"/>
                        <a:buNone/>
                      </a:pPr>
                      <a:endParaRPr lang="en-US" sz="1600" dirty="0"/>
                    </a:p>
                  </a:txBody>
                  <a:tcPr/>
                </a:tc>
              </a:tr>
              <a:tr h="345245">
                <a:tc>
                  <a:txBody>
                    <a:bodyPr/>
                    <a:lstStyle/>
                    <a:p>
                      <a:r>
                        <a:rPr lang="en-US" sz="1600" b="1" dirty="0" smtClean="0"/>
                        <a:t>Science/Social Studies</a:t>
                      </a:r>
                      <a:endParaRPr lang="en-US" sz="16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smtClean="0"/>
                        <a:t>540 Louisiana PASS items at grades 3, 5, 6, 7, and high</a:t>
                      </a:r>
                      <a:r>
                        <a:rPr lang="en-US" sz="1600" baseline="0" dirty="0" smtClean="0"/>
                        <a:t> school</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dirty="0" smtClean="0"/>
                    </a:p>
                  </a:txBody>
                  <a:tcPr/>
                </a:tc>
              </a:tr>
              <a:tr h="692776">
                <a:tc>
                  <a:txBody>
                    <a:bodyPr/>
                    <a:lstStyle/>
                    <a:p>
                      <a:r>
                        <a:rPr lang="en-US" sz="1600" b="1" dirty="0" smtClean="0"/>
                        <a:t>System</a:t>
                      </a:r>
                      <a:r>
                        <a:rPr lang="en-US" sz="1600" b="1" baseline="0" dirty="0" smtClean="0"/>
                        <a:t> Enhancements</a:t>
                      </a:r>
                      <a:endParaRPr lang="en-US" sz="1600" b="1" dirty="0"/>
                    </a:p>
                  </a:txBody>
                  <a:tcPr/>
                </a:tc>
                <a:tc>
                  <a:txBody>
                    <a:bodyPr/>
                    <a:lstStyle/>
                    <a:p>
                      <a:pPr marL="285750" lvl="0" indent="-285750">
                        <a:buFont typeface="Wingdings" panose="05000000000000000000" pitchFamily="2" charset="2"/>
                        <a:buChar char="ü"/>
                      </a:pPr>
                      <a:r>
                        <a:rPr lang="en-US" sz="1600" dirty="0" smtClean="0"/>
                        <a:t>User-friendly interface</a:t>
                      </a:r>
                    </a:p>
                    <a:p>
                      <a:pPr marL="285750" lvl="0" indent="-285750">
                        <a:buFont typeface="Wingdings" panose="05000000000000000000" pitchFamily="2" charset="2"/>
                        <a:buChar char="ü"/>
                      </a:pPr>
                      <a:r>
                        <a:rPr lang="en-US" sz="1600" dirty="0" smtClean="0"/>
                        <a:t>Item</a:t>
                      </a:r>
                      <a:r>
                        <a:rPr lang="en-US" sz="1600" baseline="0" dirty="0" smtClean="0"/>
                        <a:t> search capabilities</a:t>
                      </a:r>
                    </a:p>
                    <a:p>
                      <a:pPr marL="285750" lvl="0" indent="-285750">
                        <a:buFont typeface="Wingdings" panose="05000000000000000000" pitchFamily="2" charset="2"/>
                        <a:buChar char="ü"/>
                      </a:pPr>
                      <a:r>
                        <a:rPr lang="en-US" sz="1600" baseline="0" dirty="0" smtClean="0"/>
                        <a:t>Test building features</a:t>
                      </a:r>
                    </a:p>
                    <a:p>
                      <a:pPr marL="0" lvl="0" indent="0">
                        <a:buFont typeface="Wingdings" panose="05000000000000000000" pitchFamily="2" charset="2"/>
                        <a:buNone/>
                      </a:pPr>
                      <a:endParaRPr lang="en-US" sz="1600" dirty="0"/>
                    </a:p>
                  </a:txBody>
                  <a:tcPr/>
                </a:tc>
              </a:tr>
              <a:tr h="777240">
                <a:tc>
                  <a:txBody>
                    <a:bodyPr/>
                    <a:lstStyle/>
                    <a:p>
                      <a:r>
                        <a:rPr lang="en-US" sz="1600" b="1" dirty="0" smtClean="0"/>
                        <a:t>Training Resources and Support</a:t>
                      </a:r>
                      <a:r>
                        <a:rPr lang="en-US" sz="1600" b="1" baseline="0" dirty="0" smtClean="0"/>
                        <a:t> Tools</a:t>
                      </a:r>
                      <a:endParaRPr lang="en-US" sz="1600" b="1" dirty="0"/>
                    </a:p>
                  </a:txBody>
                  <a:tcPr/>
                </a:tc>
                <a:tc>
                  <a:txBody>
                    <a:bodyPr/>
                    <a:lstStyle/>
                    <a:p>
                      <a:pPr marL="285750" lvl="2" indent="-285750">
                        <a:buFont typeface="Wingdings" panose="05000000000000000000" pitchFamily="2" charset="2"/>
                        <a:buChar char="ü"/>
                      </a:pPr>
                      <a:r>
                        <a:rPr lang="en-US" sz="1600" dirty="0" smtClean="0"/>
                        <a:t>Regional </a:t>
                      </a:r>
                      <a:r>
                        <a:rPr lang="en-US" sz="1600" baseline="0" dirty="0" smtClean="0"/>
                        <a:t>Teacher Leader C</a:t>
                      </a:r>
                      <a:r>
                        <a:rPr lang="en-US" sz="1600" dirty="0" smtClean="0"/>
                        <a:t>ollaborations (October) </a:t>
                      </a:r>
                    </a:p>
                    <a:p>
                      <a:pPr marL="285750" lvl="0" indent="-285750">
                        <a:buFont typeface="Wingdings" panose="05000000000000000000" pitchFamily="2" charset="2"/>
                        <a:buChar char="ü"/>
                      </a:pPr>
                      <a:r>
                        <a:rPr lang="en-US" sz="1600" dirty="0" smtClean="0"/>
                        <a:t>5</a:t>
                      </a:r>
                      <a:r>
                        <a:rPr lang="en-US" sz="1600" baseline="0" dirty="0" smtClean="0"/>
                        <a:t> </a:t>
                      </a:r>
                      <a:r>
                        <a:rPr lang="en-US" sz="1600" dirty="0" smtClean="0"/>
                        <a:t>Self-Learning Modules</a:t>
                      </a:r>
                    </a:p>
                    <a:p>
                      <a:pPr marL="285750" lvl="0" indent="-285750">
                        <a:buFont typeface="Wingdings" panose="05000000000000000000" pitchFamily="2" charset="2"/>
                        <a:buChar char="ü"/>
                      </a:pPr>
                      <a:r>
                        <a:rPr lang="en-US" sz="1600" dirty="0" smtClean="0"/>
                        <a:t>User</a:t>
                      </a:r>
                      <a:r>
                        <a:rPr lang="en-US" sz="1600" baseline="0" dirty="0" smtClean="0"/>
                        <a:t> Guides</a:t>
                      </a:r>
                    </a:p>
                  </a:txBody>
                  <a:tcPr/>
                </a:tc>
              </a:tr>
            </a:tbl>
          </a:graphicData>
        </a:graphic>
      </p:graphicFrame>
      <p:cxnSp>
        <p:nvCxnSpPr>
          <p:cNvPr id="9" name="Straight Connector 8"/>
          <p:cNvCxnSpPr/>
          <p:nvPr/>
        </p:nvCxnSpPr>
        <p:spPr>
          <a:xfrm>
            <a:off x="228600" y="1480038"/>
            <a:ext cx="8572500" cy="0"/>
          </a:xfrm>
          <a:prstGeom prst="line">
            <a:avLst/>
          </a:prstGeom>
          <a:ln>
            <a:headEnd type="oval"/>
            <a:tailEnd type="oval"/>
          </a:ln>
        </p:spPr>
        <p:style>
          <a:lnRef idx="2">
            <a:schemeClr val="accent3"/>
          </a:lnRef>
          <a:fillRef idx="0">
            <a:schemeClr val="accent3"/>
          </a:fillRef>
          <a:effectRef idx="1">
            <a:schemeClr val="accent3"/>
          </a:effectRef>
          <a:fontRef idx="minor">
            <a:schemeClr val="tx1"/>
          </a:fontRef>
        </p:style>
      </p:cxnSp>
      <p:cxnSp>
        <p:nvCxnSpPr>
          <p:cNvPr id="11" name="Straight Connector 10"/>
          <p:cNvCxnSpPr/>
          <p:nvPr/>
        </p:nvCxnSpPr>
        <p:spPr>
          <a:xfrm>
            <a:off x="8534400" y="1222130"/>
            <a:ext cx="0" cy="457200"/>
          </a:xfrm>
          <a:prstGeom prst="line">
            <a:avLst/>
          </a:prstGeom>
        </p:spPr>
        <p:style>
          <a:lnRef idx="2">
            <a:schemeClr val="accent3"/>
          </a:lnRef>
          <a:fillRef idx="0">
            <a:schemeClr val="accent3"/>
          </a:fillRef>
          <a:effectRef idx="1">
            <a:schemeClr val="accent3"/>
          </a:effectRef>
          <a:fontRef idx="minor">
            <a:schemeClr val="tx1"/>
          </a:fontRef>
        </p:style>
      </p:cxnSp>
      <p:sp>
        <p:nvSpPr>
          <p:cNvPr id="12" name="Rounded Rectangle 11"/>
          <p:cNvSpPr/>
          <p:nvPr/>
        </p:nvSpPr>
        <p:spPr>
          <a:xfrm>
            <a:off x="7693269" y="987668"/>
            <a:ext cx="1143000" cy="23446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1200" b="1" dirty="0" smtClean="0">
                <a:solidFill>
                  <a:schemeClr val="bg1"/>
                </a:solidFill>
                <a:latin typeface="Calibri" pitchFamily="34" charset="0"/>
                <a:cs typeface="Calibri" pitchFamily="34" charset="0"/>
              </a:rPr>
              <a:t>March 2015</a:t>
            </a:r>
          </a:p>
        </p:txBody>
      </p:sp>
      <p:cxnSp>
        <p:nvCxnSpPr>
          <p:cNvPr id="16" name="Straight Connector 15"/>
          <p:cNvCxnSpPr/>
          <p:nvPr/>
        </p:nvCxnSpPr>
        <p:spPr>
          <a:xfrm>
            <a:off x="1905000" y="1292469"/>
            <a:ext cx="0" cy="298938"/>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a:xfrm>
            <a:off x="3124200" y="1307122"/>
            <a:ext cx="0" cy="298938"/>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37" name="Straight Connector 36"/>
          <p:cNvCxnSpPr/>
          <p:nvPr/>
        </p:nvCxnSpPr>
        <p:spPr>
          <a:xfrm>
            <a:off x="4485542" y="1327638"/>
            <a:ext cx="0" cy="298938"/>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38" name="Straight Connector 37"/>
          <p:cNvCxnSpPr/>
          <p:nvPr/>
        </p:nvCxnSpPr>
        <p:spPr>
          <a:xfrm>
            <a:off x="5791200" y="1327638"/>
            <a:ext cx="0" cy="298938"/>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39" name="Straight Connector 38"/>
          <p:cNvCxnSpPr/>
          <p:nvPr/>
        </p:nvCxnSpPr>
        <p:spPr>
          <a:xfrm>
            <a:off x="7086600" y="1330569"/>
            <a:ext cx="0" cy="298938"/>
          </a:xfrm>
          <a:prstGeom prst="line">
            <a:avLst/>
          </a:prstGeom>
          <a:ln>
            <a:prstDash val="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171180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EAGLE Release</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13</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2024399335"/>
              </p:ext>
            </p:extLst>
          </p:nvPr>
        </p:nvGraphicFramePr>
        <p:xfrm>
          <a:off x="457200" y="1295401"/>
          <a:ext cx="8305800" cy="2971799"/>
        </p:xfrm>
        <a:graphic>
          <a:graphicData uri="http://schemas.openxmlformats.org/drawingml/2006/table">
            <a:tbl>
              <a:tblPr firstRow="1" bandRow="1">
                <a:tableStyleId>{7DF18680-E054-41AD-8BC1-D1AEF772440D}</a:tableStyleId>
              </a:tblPr>
              <a:tblGrid>
                <a:gridCol w="2438400"/>
                <a:gridCol w="5867400"/>
              </a:tblGrid>
              <a:tr h="245725">
                <a:tc>
                  <a:txBody>
                    <a:bodyPr/>
                    <a:lstStyle/>
                    <a:p>
                      <a:r>
                        <a:rPr lang="en-US" dirty="0" smtClean="0"/>
                        <a:t>Content Area</a:t>
                      </a:r>
                      <a:endParaRPr lang="en-US" dirty="0"/>
                    </a:p>
                  </a:txBody>
                  <a:tcPr/>
                </a:tc>
                <a:tc>
                  <a:txBody>
                    <a:bodyPr/>
                    <a:lstStyle/>
                    <a:p>
                      <a:r>
                        <a:rPr lang="en-US" dirty="0" smtClean="0"/>
                        <a:t>Release</a:t>
                      </a:r>
                      <a:r>
                        <a:rPr lang="en-US" baseline="0" dirty="0" smtClean="0"/>
                        <a:t> </a:t>
                      </a:r>
                      <a:r>
                        <a:rPr lang="en-US" sz="1400" baseline="0" dirty="0" smtClean="0"/>
                        <a:t>(late September)</a:t>
                      </a:r>
                      <a:endParaRPr lang="en-US" sz="1600" dirty="0"/>
                    </a:p>
                  </a:txBody>
                  <a:tcPr/>
                </a:tc>
              </a:tr>
              <a:tr h="225248">
                <a:tc>
                  <a:txBody>
                    <a:bodyPr/>
                    <a:lstStyle/>
                    <a:p>
                      <a:r>
                        <a:rPr lang="en-US" sz="1600" b="1" dirty="0" smtClean="0"/>
                        <a:t>ELA/Literacy/Math</a:t>
                      </a:r>
                      <a:endParaRPr lang="en-US" sz="1600" b="1" dirty="0"/>
                    </a:p>
                  </a:txBody>
                  <a:tcPr/>
                </a:tc>
                <a:tc>
                  <a:txBody>
                    <a:bodyPr/>
                    <a:lstStyle/>
                    <a:p>
                      <a:pPr marL="285750" lvl="0" indent="-285750">
                        <a:buFont typeface="Wingdings" panose="05000000000000000000" pitchFamily="2" charset="2"/>
                        <a:buChar char="v"/>
                      </a:pPr>
                      <a:r>
                        <a:rPr lang="en-US" sz="1600" dirty="0" smtClean="0"/>
                        <a:t>Louisiana Guidebook Items (printer-friendly format)</a:t>
                      </a:r>
                    </a:p>
                  </a:txBody>
                  <a:tcPr/>
                </a:tc>
              </a:tr>
              <a:tr h="225248">
                <a:tc>
                  <a:txBody>
                    <a:bodyPr/>
                    <a:lstStyle/>
                    <a:p>
                      <a:r>
                        <a:rPr lang="en-US" sz="1600" b="1" dirty="0" smtClean="0"/>
                        <a:t>Science/Social Studies</a:t>
                      </a:r>
                      <a:endParaRPr lang="en-US" sz="16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dirty="0" smtClean="0"/>
                        <a:t>Louisiana PASS items  (Grades 3, 5, 6, 7)</a:t>
                      </a:r>
                      <a:endParaRPr lang="en-US" sz="1600" dirty="0"/>
                    </a:p>
                  </a:txBody>
                  <a:tcPr/>
                </a:tc>
              </a:tr>
              <a:tr h="716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System Enhancements</a:t>
                      </a:r>
                    </a:p>
                  </a:txBody>
                  <a:tcPr/>
                </a:tc>
                <a:tc>
                  <a:txBody>
                    <a:bodyPr/>
                    <a:lstStyle/>
                    <a:p>
                      <a:pPr marL="342900" lvl="0" indent="-342900">
                        <a:buFont typeface="Wingdings" panose="05000000000000000000" pitchFamily="2" charset="2"/>
                        <a:buChar char="v"/>
                      </a:pPr>
                      <a:r>
                        <a:rPr lang="en-US" sz="1600" dirty="0" smtClean="0"/>
                        <a:t>User-friendly interface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dirty="0" smtClean="0"/>
                        <a:t>Split screen</a:t>
                      </a:r>
                      <a:r>
                        <a:rPr lang="en-US" sz="1600" baseline="0" dirty="0" smtClean="0"/>
                        <a:t> functionality for student testing</a:t>
                      </a:r>
                      <a:endParaRPr lang="en-US" sz="1600" dirty="0" smtClean="0"/>
                    </a:p>
                    <a:p>
                      <a:pPr marL="342900" lvl="0" indent="-342900">
                        <a:buFont typeface="Wingdings" panose="05000000000000000000" pitchFamily="2" charset="2"/>
                        <a:buChar char="v"/>
                      </a:pPr>
                      <a:r>
                        <a:rPr lang="en-US" sz="1600" dirty="0" smtClean="0"/>
                        <a:t>Item search capabilities </a:t>
                      </a:r>
                    </a:p>
                    <a:p>
                      <a:pPr marL="342900" lvl="0" indent="-342900">
                        <a:buFont typeface="Wingdings" panose="05000000000000000000" pitchFamily="2" charset="2"/>
                        <a:buChar char="v"/>
                      </a:pPr>
                      <a:r>
                        <a:rPr lang="en-US" sz="1600" dirty="0" smtClean="0"/>
                        <a:t>Quick and easy test building features</a:t>
                      </a:r>
                    </a:p>
                  </a:txBody>
                  <a:tcPr/>
                </a:tc>
              </a:tr>
              <a:tr h="868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Training Resources and Support</a:t>
                      </a:r>
                      <a:r>
                        <a:rPr lang="en-US" sz="1600" b="1" baseline="0" dirty="0" smtClean="0"/>
                        <a:t> Tools</a:t>
                      </a:r>
                      <a:endParaRPr lang="en-US" sz="1600" b="1" dirty="0" smtClean="0"/>
                    </a:p>
                  </a:txBody>
                  <a:tcPr/>
                </a:tc>
                <a:tc>
                  <a:txBody>
                    <a:bodyPr/>
                    <a:lstStyle/>
                    <a:p>
                      <a:pPr marL="285750" lvl="0" indent="-285750">
                        <a:buFont typeface="Wingdings" panose="05000000000000000000" pitchFamily="2" charset="2"/>
                        <a:buChar char="v"/>
                      </a:pPr>
                      <a:r>
                        <a:rPr lang="en-US" sz="1600" b="0" dirty="0" smtClean="0"/>
                        <a:t>Self-Learning Modules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b="0" dirty="0" smtClean="0"/>
                        <a:t>How to Guide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b="0" dirty="0" smtClean="0"/>
                        <a:t>Troubleshooting</a:t>
                      </a:r>
                      <a:r>
                        <a:rPr lang="en-US" sz="1600" b="0" baseline="0" dirty="0" smtClean="0"/>
                        <a:t> Guide </a:t>
                      </a:r>
                    </a:p>
                  </a:txBody>
                  <a:tcPr/>
                </a:tc>
              </a:tr>
            </a:tbl>
          </a:graphicData>
        </a:graphic>
      </p:graphicFrame>
      <p:pic>
        <p:nvPicPr>
          <p:cNvPr id="1028" name="Picture 4" descr="C:\Users\dmaxie\AppData\Local\Microsoft\Windows\Temporary Internet Files\Content.IE5\416R73TI\MC90043480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6195">
            <a:off x="7612869" y="450070"/>
            <a:ext cx="1171807" cy="117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382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a:cs typeface="Chalkduster"/>
              </a:rPr>
              <a:t>Teacher Support: Teacher Leaders</a:t>
            </a:r>
            <a:endParaRPr lang="en-US" dirty="0">
              <a:latin typeface="Chalkduster"/>
              <a:cs typeface="Chalkduster"/>
            </a:endParaRPr>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914617621"/>
              </p:ext>
            </p:extLst>
          </p:nvPr>
        </p:nvGraphicFramePr>
        <p:xfrm>
          <a:off x="152400" y="1219199"/>
          <a:ext cx="8839199" cy="5257799"/>
        </p:xfrm>
        <a:graphic>
          <a:graphicData uri="http://schemas.openxmlformats.org/drawingml/2006/table">
            <a:tbl>
              <a:tblPr firstRow="1" bandRow="1">
                <a:tableStyleId>{5C22544A-7EE6-4342-B048-85BDC9FD1C3A}</a:tableStyleId>
              </a:tblPr>
              <a:tblGrid>
                <a:gridCol w="2209799"/>
                <a:gridCol w="4191000"/>
                <a:gridCol w="2438400"/>
              </a:tblGrid>
              <a:tr h="367794">
                <a:tc>
                  <a:txBody>
                    <a:bodyPr/>
                    <a:lstStyle/>
                    <a:p>
                      <a:r>
                        <a:rPr lang="en-US" dirty="0" smtClean="0"/>
                        <a:t>Support Structure</a:t>
                      </a:r>
                      <a:endParaRPr lang="en-US" dirty="0"/>
                    </a:p>
                  </a:txBody>
                  <a:tcPr/>
                </a:tc>
                <a:tc>
                  <a:txBody>
                    <a:bodyPr/>
                    <a:lstStyle/>
                    <a:p>
                      <a:r>
                        <a:rPr lang="en-US" dirty="0" smtClean="0"/>
                        <a:t>Details</a:t>
                      </a:r>
                      <a:endParaRPr lang="en-US" dirty="0"/>
                    </a:p>
                  </a:txBody>
                  <a:tcPr/>
                </a:tc>
                <a:tc>
                  <a:txBody>
                    <a:bodyPr/>
                    <a:lstStyle/>
                    <a:p>
                      <a:r>
                        <a:rPr lang="en-US" dirty="0" smtClean="0"/>
                        <a:t>Dates</a:t>
                      </a:r>
                      <a:endParaRPr lang="en-US" dirty="0"/>
                    </a:p>
                  </a:txBody>
                  <a:tcPr/>
                </a:tc>
              </a:tr>
              <a:tr h="875822">
                <a:tc>
                  <a:txBody>
                    <a:bodyPr/>
                    <a:lstStyle/>
                    <a:p>
                      <a:r>
                        <a:rPr lang="en-US" sz="1400" b="1" dirty="0" smtClean="0"/>
                        <a:t>Virtual Trainings</a:t>
                      </a:r>
                      <a:endParaRPr lang="en-US" sz="1400" b="1" dirty="0"/>
                    </a:p>
                  </a:txBody>
                  <a:tcPr/>
                </a:tc>
                <a:tc>
                  <a:txBody>
                    <a:bodyPr/>
                    <a:lstStyle/>
                    <a:p>
                      <a:r>
                        <a:rPr lang="en-US" sz="1400" dirty="0" smtClean="0"/>
                        <a:t>ELA Book</a:t>
                      </a:r>
                      <a:r>
                        <a:rPr lang="en-US" sz="1400" baseline="0" dirty="0" smtClean="0"/>
                        <a:t> Clubs</a:t>
                      </a:r>
                    </a:p>
                    <a:p>
                      <a:r>
                        <a:rPr lang="en-US" sz="1400" baseline="0" dirty="0" smtClean="0"/>
                        <a:t>Eureka Math Trainings</a:t>
                      </a:r>
                      <a:endParaRPr lang="en-US" sz="1400" dirty="0"/>
                    </a:p>
                  </a:txBody>
                  <a:tcPr/>
                </a:tc>
                <a:tc>
                  <a:txBody>
                    <a:bodyPr/>
                    <a:lstStyle/>
                    <a:p>
                      <a:r>
                        <a:rPr lang="en-US" sz="1400" kern="1200" dirty="0" smtClean="0">
                          <a:solidFill>
                            <a:schemeClr val="dk1"/>
                          </a:solidFill>
                          <a:effectLst/>
                          <a:latin typeface="+mn-lt"/>
                          <a:ea typeface="+mn-ea"/>
                          <a:cs typeface="+mn-cs"/>
                        </a:rPr>
                        <a:t>Bi-Monthly beginning the week of August 18</a:t>
                      </a:r>
                      <a:r>
                        <a:rPr lang="en-US" sz="1400" kern="1200" baseline="30000" dirty="0" smtClean="0">
                          <a:solidFill>
                            <a:schemeClr val="dk1"/>
                          </a:solidFill>
                          <a:effectLst/>
                          <a:latin typeface="+mn-lt"/>
                          <a:ea typeface="+mn-ea"/>
                          <a:cs typeface="+mn-cs"/>
                        </a:rPr>
                        <a:t>th</a:t>
                      </a:r>
                      <a:r>
                        <a:rPr lang="en-US" sz="1400" kern="1200" baseline="0" dirty="0" smtClean="0">
                          <a:solidFill>
                            <a:schemeClr val="dk1"/>
                          </a:solidFill>
                          <a:effectLst/>
                          <a:latin typeface="+mn-lt"/>
                          <a:ea typeface="+mn-ea"/>
                          <a:cs typeface="+mn-cs"/>
                        </a:rPr>
                        <a:t>, e</a:t>
                      </a:r>
                      <a:r>
                        <a:rPr lang="en-US" sz="1400" kern="1200" dirty="0" smtClean="0">
                          <a:solidFill>
                            <a:schemeClr val="dk1"/>
                          </a:solidFill>
                          <a:effectLst/>
                          <a:latin typeface="+mn-lt"/>
                          <a:ea typeface="+mn-ea"/>
                          <a:cs typeface="+mn-cs"/>
                        </a:rPr>
                        <a:t>ach group will have their own calendar</a:t>
                      </a:r>
                      <a:endParaRPr lang="en-US" sz="1400" dirty="0"/>
                    </a:p>
                  </a:txBody>
                  <a:tcPr/>
                </a:tc>
              </a:tr>
              <a:tr h="1131270">
                <a:tc>
                  <a:txBody>
                    <a:bodyPr/>
                    <a:lstStyle/>
                    <a:p>
                      <a:r>
                        <a:rPr lang="en-US" sz="1400" b="1" dirty="0" smtClean="0"/>
                        <a:t>Regional</a:t>
                      </a:r>
                      <a:r>
                        <a:rPr lang="en-US" sz="1400" b="1" baseline="0" dirty="0" smtClean="0"/>
                        <a:t> Collaborations</a:t>
                      </a:r>
                      <a:endParaRPr lang="en-US" sz="1400" b="1" dirty="0"/>
                    </a:p>
                  </a:txBody>
                  <a:tcPr/>
                </a:tc>
                <a:tc>
                  <a:txBody>
                    <a:bodyPr/>
                    <a:lstStyle/>
                    <a:p>
                      <a:r>
                        <a:rPr lang="en-US" sz="1400" kern="1200" dirty="0" smtClean="0">
                          <a:solidFill>
                            <a:schemeClr val="dk1"/>
                          </a:solidFill>
                          <a:effectLst/>
                          <a:latin typeface="+mn-lt"/>
                          <a:ea typeface="+mn-ea"/>
                          <a:cs typeface="+mn-cs"/>
                        </a:rPr>
                        <a:t>Collaborations led by Teacher Leaders around the state that help teachers reflect on student learning, share best practices and plan implementation</a:t>
                      </a:r>
                      <a:r>
                        <a:rPr lang="en-US" sz="1400" dirty="0" smtClean="0">
                          <a:effectLst/>
                        </a:rPr>
                        <a:t> </a:t>
                      </a:r>
                      <a:endParaRPr lang="en-US" sz="1400" dirty="0"/>
                    </a:p>
                  </a:txBody>
                  <a:tcPr/>
                </a:tc>
                <a:tc>
                  <a:txBody>
                    <a:bodyPr/>
                    <a:lstStyle/>
                    <a:p>
                      <a:r>
                        <a:rPr lang="en-US" sz="1400" dirty="0" smtClean="0"/>
                        <a:t>Week of 10/20</a:t>
                      </a:r>
                    </a:p>
                    <a:p>
                      <a:r>
                        <a:rPr lang="en-US" sz="1400" dirty="0" smtClean="0"/>
                        <a:t>Week of 12/8</a:t>
                      </a:r>
                    </a:p>
                    <a:p>
                      <a:r>
                        <a:rPr lang="en-US" sz="1400" dirty="0" smtClean="0"/>
                        <a:t>Week of 1/26</a:t>
                      </a:r>
                    </a:p>
                    <a:p>
                      <a:r>
                        <a:rPr lang="en-US" sz="1400" dirty="0" smtClean="0"/>
                        <a:t>Week of 3/2</a:t>
                      </a:r>
                      <a:endParaRPr lang="en-US" sz="1400" dirty="0"/>
                    </a:p>
                  </a:txBody>
                  <a:tcPr/>
                </a:tc>
              </a:tr>
              <a:tr h="875822">
                <a:tc>
                  <a:txBody>
                    <a:bodyPr/>
                    <a:lstStyle/>
                    <a:p>
                      <a:r>
                        <a:rPr lang="en-US" sz="1400" b="1" dirty="0" smtClean="0"/>
                        <a:t>Monthly</a:t>
                      </a:r>
                      <a:r>
                        <a:rPr lang="en-US" sz="1400" b="1" baseline="0" dirty="0" smtClean="0"/>
                        <a:t> Newsletter</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Monthly newsletter spotlights achievements from classrooms, shares the newest available resources and details monthly training opportunities </a:t>
                      </a:r>
                      <a:endParaRPr lang="en-US" sz="1400" dirty="0"/>
                    </a:p>
                  </a:txBody>
                  <a:tcPr/>
                </a:tc>
                <a:tc>
                  <a:txBody>
                    <a:bodyPr/>
                    <a:lstStyle/>
                    <a:p>
                      <a:r>
                        <a:rPr lang="en-US" sz="1400" dirty="0" smtClean="0"/>
                        <a:t>Last Wednesday of each</a:t>
                      </a:r>
                      <a:r>
                        <a:rPr lang="en-US" sz="1400" baseline="0" dirty="0" smtClean="0"/>
                        <a:t> month</a:t>
                      </a:r>
                      <a:endParaRPr lang="en-US" sz="1400" dirty="0"/>
                    </a:p>
                  </a:txBody>
                  <a:tcPr/>
                </a:tc>
              </a:tr>
              <a:tr h="1131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Online Collaboration Site </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Teacher Leaders are encouraged to participate in a free Edmodo online collaboration site. This site facilitates conversations</a:t>
                      </a:r>
                      <a:r>
                        <a:rPr lang="en-US" sz="1400" baseline="0" dirty="0" smtClean="0"/>
                        <a:t> a</a:t>
                      </a:r>
                      <a:r>
                        <a:rPr lang="en-US" sz="1400" dirty="0" smtClean="0"/>
                        <a:t>mong educators</a:t>
                      </a:r>
                      <a:r>
                        <a:rPr lang="en-US" sz="1400" baseline="0" dirty="0" smtClean="0"/>
                        <a:t> </a:t>
                      </a:r>
                      <a:r>
                        <a:rPr lang="en-US" sz="1400" dirty="0" smtClean="0"/>
                        <a:t>and the sharing of resources. </a:t>
                      </a:r>
                      <a:endParaRPr lang="en-US" sz="1400" dirty="0"/>
                    </a:p>
                  </a:txBody>
                  <a:tcPr/>
                </a:tc>
                <a:tc>
                  <a:txBody>
                    <a:bodyPr/>
                    <a:lstStyle/>
                    <a:p>
                      <a:r>
                        <a:rPr lang="en-US" sz="1400" dirty="0" smtClean="0"/>
                        <a:t>Ongoing</a:t>
                      </a:r>
                      <a:endParaRPr lang="en-US" sz="1400" dirty="0"/>
                    </a:p>
                  </a:txBody>
                  <a:tcPr/>
                </a:tc>
              </a:tr>
              <a:tr h="806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Toolbox Resources </a:t>
                      </a:r>
                      <a:endParaRPr lang="en-US" sz="1400" b="1" dirty="0"/>
                    </a:p>
                  </a:txBody>
                  <a:tcPr/>
                </a:tc>
                <a:tc>
                  <a:txBody>
                    <a:bodyPr/>
                    <a:lstStyle/>
                    <a:p>
                      <a:r>
                        <a:rPr lang="en-US" sz="1400" dirty="0" smtClean="0"/>
                        <a:t>The next wave of high-quality instructional materials and resources will continue to be posted in the Teacher Toolbox.</a:t>
                      </a:r>
                    </a:p>
                  </a:txBody>
                  <a:tcPr/>
                </a:tc>
                <a:tc>
                  <a:txBody>
                    <a:bodyPr/>
                    <a:lstStyle/>
                    <a:p>
                      <a:r>
                        <a:rPr lang="en-US" sz="1400" dirty="0" smtClean="0"/>
                        <a:t>Ongoing resources featured in the monthly newsletters </a:t>
                      </a:r>
                    </a:p>
                  </a:txBody>
                  <a:tcPr/>
                </a:tc>
              </a:tr>
            </a:tbl>
          </a:graphicData>
        </a:graphic>
      </p:graphicFrame>
    </p:spTree>
    <p:extLst>
      <p:ext uri="{BB962C8B-B14F-4D97-AF65-F5344CB8AC3E}">
        <p14:creationId xmlns:p14="http://schemas.microsoft.com/office/powerpoint/2010/main" val="29826502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a:cs typeface="Chalkduster"/>
              </a:rPr>
              <a:t>October Teacher Leader Support Calendar</a:t>
            </a:r>
            <a:endParaRPr lang="en-US" dirty="0">
              <a:latin typeface="Chalkduster"/>
              <a:cs typeface="Chalkduster"/>
            </a:endParaRPr>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556600146"/>
              </p:ext>
            </p:extLst>
          </p:nvPr>
        </p:nvGraphicFramePr>
        <p:xfrm>
          <a:off x="228600" y="1295400"/>
          <a:ext cx="8737600" cy="5359400"/>
        </p:xfrm>
        <a:graphic>
          <a:graphicData uri="http://schemas.openxmlformats.org/presentationml/2006/ole">
            <mc:AlternateContent xmlns:mc="http://schemas.openxmlformats.org/markup-compatibility/2006">
              <mc:Choice xmlns:v="urn:schemas-microsoft-com:vml" Requires="v">
                <p:oleObj spid="_x0000_s1072" name="Document" r:id="rId3" imgW="8746797" imgH="5384969" progId="Word.Document.12">
                  <p:embed/>
                </p:oleObj>
              </mc:Choice>
              <mc:Fallback>
                <p:oleObj name="Document" r:id="rId3" imgW="8746797" imgH="5384969" progId="Word.Document.12">
                  <p:embed/>
                  <p:pic>
                    <p:nvPicPr>
                      <p:cNvPr id="0" name=""/>
                      <p:cNvPicPr/>
                      <p:nvPr/>
                    </p:nvPicPr>
                    <p:blipFill>
                      <a:blip r:embed="rId4"/>
                      <a:stretch>
                        <a:fillRect/>
                      </a:stretch>
                    </p:blipFill>
                    <p:spPr>
                      <a:xfrm>
                        <a:off x="228600" y="1295400"/>
                        <a:ext cx="8737600" cy="5359400"/>
                      </a:xfrm>
                      <a:prstGeom prst="rect">
                        <a:avLst/>
                      </a:prstGeom>
                    </p:spPr>
                  </p:pic>
                </p:oleObj>
              </mc:Fallback>
            </mc:AlternateContent>
          </a:graphicData>
        </a:graphic>
      </p:graphicFrame>
    </p:spTree>
    <p:extLst>
      <p:ext uri="{BB962C8B-B14F-4D97-AF65-F5344CB8AC3E}">
        <p14:creationId xmlns:p14="http://schemas.microsoft.com/office/powerpoint/2010/main" val="13930519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Regional Teacher Collaboration Event #1</a:t>
            </a:r>
            <a:endParaRPr lang="en-US" sz="28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16</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143000"/>
            <a:ext cx="8839200" cy="5105400"/>
          </a:xfrm>
        </p:spPr>
        <p:txBody>
          <a:bodyPr>
            <a:normAutofit/>
          </a:bodyPr>
          <a:lstStyle/>
          <a:p>
            <a:pPr marL="0" indent="0">
              <a:buNone/>
            </a:pPr>
            <a:r>
              <a:rPr lang="en-US" sz="1800" b="1" dirty="0" smtClean="0"/>
              <a:t>Objectives</a:t>
            </a:r>
            <a:r>
              <a:rPr lang="en-US" sz="1800" dirty="0" smtClean="0"/>
              <a:t>: </a:t>
            </a:r>
          </a:p>
          <a:p>
            <a:pPr lvl="1"/>
            <a:r>
              <a:rPr lang="en-US" sz="1800" dirty="0" smtClean="0"/>
              <a:t>Teachers will understand the end-of-year assessment for their grade/subject. </a:t>
            </a:r>
          </a:p>
          <a:p>
            <a:pPr lvl="1"/>
            <a:r>
              <a:rPr lang="en-US" sz="1800" dirty="0" smtClean="0"/>
              <a:t>Teachers will be able to use the newly improved EAGLE system to create meaningful interim assessments</a:t>
            </a:r>
            <a:r>
              <a:rPr lang="en-US" sz="1800" dirty="0" smtClean="0"/>
              <a:t>.</a:t>
            </a:r>
          </a:p>
          <a:p>
            <a:pPr lvl="1"/>
            <a:endParaRPr lang="en-US" sz="1800" dirty="0" smtClean="0"/>
          </a:p>
          <a:p>
            <a:pPr marL="0" indent="0">
              <a:buNone/>
            </a:pPr>
            <a:r>
              <a:rPr lang="en-US" sz="1800" b="1" dirty="0" smtClean="0"/>
              <a:t>Registration Details</a:t>
            </a:r>
            <a:r>
              <a:rPr lang="en-US" sz="1800" dirty="0" smtClean="0"/>
              <a:t>: </a:t>
            </a:r>
          </a:p>
          <a:p>
            <a:pPr lvl="1"/>
            <a:r>
              <a:rPr lang="en-US" sz="1800" dirty="0" smtClean="0"/>
              <a:t>Registration will open Wednesday, September 24</a:t>
            </a:r>
            <a:r>
              <a:rPr lang="en-US" sz="1800" baseline="30000" dirty="0" smtClean="0"/>
              <a:t>th</a:t>
            </a:r>
            <a:r>
              <a:rPr lang="en-US" sz="1800" dirty="0" smtClean="0"/>
              <a:t> via the teacher newsletter and edmodo. </a:t>
            </a:r>
          </a:p>
          <a:p>
            <a:pPr lvl="1"/>
            <a:r>
              <a:rPr lang="en-US" sz="1800" dirty="0" smtClean="0"/>
              <a:t>Registration will be open to all Teacher </a:t>
            </a:r>
            <a:r>
              <a:rPr lang="en-US" sz="1800" dirty="0"/>
              <a:t>L</a:t>
            </a:r>
            <a:r>
              <a:rPr lang="en-US" sz="1800" dirty="0" smtClean="0"/>
              <a:t>eaders and is first come, first served. </a:t>
            </a:r>
          </a:p>
          <a:p>
            <a:pPr lvl="1"/>
            <a:r>
              <a:rPr lang="en-US" sz="1800" dirty="0" smtClean="0"/>
              <a:t>Teacher Leaders will use Coursewhere to register for the location of their choice. </a:t>
            </a:r>
          </a:p>
        </p:txBody>
      </p:sp>
      <p:graphicFrame>
        <p:nvGraphicFramePr>
          <p:cNvPr id="6" name="Table 5"/>
          <p:cNvGraphicFramePr>
            <a:graphicFrameLocks noGrp="1"/>
          </p:cNvGraphicFramePr>
          <p:nvPr>
            <p:extLst>
              <p:ext uri="{D42A27DB-BD31-4B8C-83A1-F6EECF244321}">
                <p14:modId xmlns:p14="http://schemas.microsoft.com/office/powerpoint/2010/main" val="1527770863"/>
              </p:ext>
            </p:extLst>
          </p:nvPr>
        </p:nvGraphicFramePr>
        <p:xfrm>
          <a:off x="1600200" y="4495800"/>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Location</a:t>
                      </a:r>
                      <a:endParaRPr lang="en-US" dirty="0"/>
                    </a:p>
                  </a:txBody>
                  <a:tcPr/>
                </a:tc>
                <a:tc>
                  <a:txBody>
                    <a:bodyPr/>
                    <a:lstStyle/>
                    <a:p>
                      <a:r>
                        <a:rPr lang="en-US" dirty="0" smtClean="0"/>
                        <a:t>Capacity</a:t>
                      </a:r>
                      <a:endParaRPr lang="en-US" dirty="0"/>
                    </a:p>
                  </a:txBody>
                  <a:tcPr/>
                </a:tc>
              </a:tr>
              <a:tr h="370840">
                <a:tc>
                  <a:txBody>
                    <a:bodyPr/>
                    <a:lstStyle/>
                    <a:p>
                      <a:r>
                        <a:rPr lang="en-US" dirty="0" smtClean="0"/>
                        <a:t>East</a:t>
                      </a:r>
                      <a:r>
                        <a:rPr lang="en-US" baseline="0" dirty="0" smtClean="0"/>
                        <a:t> Baton Rouge (10/20)</a:t>
                      </a:r>
                      <a:endParaRPr lang="en-US" dirty="0"/>
                    </a:p>
                  </a:txBody>
                  <a:tcPr/>
                </a:tc>
                <a:tc>
                  <a:txBody>
                    <a:bodyPr/>
                    <a:lstStyle/>
                    <a:p>
                      <a:r>
                        <a:rPr lang="en-US" dirty="0" smtClean="0"/>
                        <a:t>350 Teacher Leaders </a:t>
                      </a:r>
                      <a:endParaRPr lang="en-US" dirty="0"/>
                    </a:p>
                  </a:txBody>
                  <a:tcPr/>
                </a:tc>
              </a:tr>
              <a:tr h="370840">
                <a:tc>
                  <a:txBody>
                    <a:bodyPr/>
                    <a:lstStyle/>
                    <a:p>
                      <a:r>
                        <a:rPr lang="en-US" dirty="0" smtClean="0"/>
                        <a:t>Lake Charles (10/21)</a:t>
                      </a:r>
                      <a:endParaRPr lang="en-US" dirty="0"/>
                    </a:p>
                  </a:txBody>
                  <a:tcPr/>
                </a:tc>
                <a:tc>
                  <a:txBody>
                    <a:bodyPr/>
                    <a:lstStyle/>
                    <a:p>
                      <a:r>
                        <a:rPr lang="en-US" dirty="0" smtClean="0"/>
                        <a:t>400 Teacher Leaders</a:t>
                      </a:r>
                      <a:endParaRPr lang="en-US" dirty="0"/>
                    </a:p>
                  </a:txBody>
                  <a:tcPr/>
                </a:tc>
              </a:tr>
              <a:tr h="370840">
                <a:tc>
                  <a:txBody>
                    <a:bodyPr/>
                    <a:lstStyle/>
                    <a:p>
                      <a:r>
                        <a:rPr lang="en-US" dirty="0" smtClean="0"/>
                        <a:t>Alexandria</a:t>
                      </a:r>
                      <a:r>
                        <a:rPr lang="en-US" baseline="0" dirty="0" smtClean="0"/>
                        <a:t> (10/22)</a:t>
                      </a:r>
                      <a:endParaRPr lang="en-US" dirty="0"/>
                    </a:p>
                  </a:txBody>
                  <a:tcPr/>
                </a:tc>
                <a:tc>
                  <a:txBody>
                    <a:bodyPr/>
                    <a:lstStyle/>
                    <a:p>
                      <a:r>
                        <a:rPr lang="en-US" dirty="0" smtClean="0"/>
                        <a:t>350 Teacher Leaders</a:t>
                      </a:r>
                      <a:endParaRPr lang="en-US" dirty="0"/>
                    </a:p>
                  </a:txBody>
                  <a:tcPr/>
                </a:tc>
              </a:tr>
              <a:tr h="370840">
                <a:tc>
                  <a:txBody>
                    <a:bodyPr/>
                    <a:lstStyle/>
                    <a:p>
                      <a:r>
                        <a:rPr lang="en-US" dirty="0" smtClean="0"/>
                        <a:t>Bossier (10/23)</a:t>
                      </a:r>
                      <a:endParaRPr lang="en-US" dirty="0"/>
                    </a:p>
                  </a:txBody>
                  <a:tcPr/>
                </a:tc>
                <a:tc>
                  <a:txBody>
                    <a:bodyPr/>
                    <a:lstStyle/>
                    <a:p>
                      <a:r>
                        <a:rPr lang="en-US" dirty="0" smtClean="0"/>
                        <a:t>200 Teacher Leaders</a:t>
                      </a:r>
                      <a:endParaRPr lang="en-US" dirty="0"/>
                    </a:p>
                  </a:txBody>
                  <a:tcPr/>
                </a:tc>
              </a:tr>
            </a:tbl>
          </a:graphicData>
        </a:graphic>
      </p:graphicFrame>
    </p:spTree>
    <p:extLst>
      <p:ext uri="{BB962C8B-B14F-4D97-AF65-F5344CB8AC3E}">
        <p14:creationId xmlns:p14="http://schemas.microsoft.com/office/powerpoint/2010/main" val="17399532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756"/>
            <a:ext cx="9144000" cy="1066800"/>
          </a:xfrm>
        </p:spPr>
        <p:txBody>
          <a:bodyPr>
            <a:normAutofit/>
          </a:bodyPr>
          <a:lstStyle/>
          <a:p>
            <a:r>
              <a:rPr lang="en-US" dirty="0" smtClean="0"/>
              <a:t>Teaching Resources: Virtual Book Clubs</a:t>
            </a:r>
            <a:endParaRPr lang="en-US" dirty="0"/>
          </a:p>
        </p:txBody>
      </p:sp>
      <p:sp>
        <p:nvSpPr>
          <p:cNvPr id="5" name="Content Placeholder 4"/>
          <p:cNvSpPr>
            <a:spLocks noGrp="1"/>
          </p:cNvSpPr>
          <p:nvPr>
            <p:ph idx="4294967295"/>
          </p:nvPr>
        </p:nvSpPr>
        <p:spPr>
          <a:xfrm>
            <a:off x="152400" y="1143000"/>
            <a:ext cx="8458200" cy="4830763"/>
          </a:xfrm>
          <a:prstGeom prst="rect">
            <a:avLst/>
          </a:prstGeom>
        </p:spPr>
        <p:txBody>
          <a:bodyPr>
            <a:noAutofit/>
          </a:bodyPr>
          <a:lstStyle/>
          <a:p>
            <a:pPr marL="0" indent="0">
              <a:buNone/>
            </a:pPr>
            <a:r>
              <a:rPr lang="en-US" sz="2000" b="1" dirty="0" smtClean="0"/>
              <a:t>Purpose:</a:t>
            </a:r>
          </a:p>
          <a:p>
            <a:pPr lvl="1"/>
            <a:r>
              <a:rPr lang="en-US" sz="2000" dirty="0" smtClean="0"/>
              <a:t>Grade specific, bi-monthly, online learning for teachers, which discuss how to break apart and use the ELA Guidebooks</a:t>
            </a:r>
          </a:p>
          <a:p>
            <a:pPr lvl="1"/>
            <a:r>
              <a:rPr lang="en-US" sz="2000" dirty="0" smtClean="0"/>
              <a:t>Each group has its own edmodo site where leaders share weekly lesson plans, printable tools for students, and videos from their classroom </a:t>
            </a:r>
          </a:p>
          <a:p>
            <a:pPr marL="0" indent="0">
              <a:buNone/>
            </a:pPr>
            <a:endParaRPr lang="en-US" sz="2000" dirty="0" smtClean="0"/>
          </a:p>
          <a:p>
            <a:pPr marL="0" indent="0">
              <a:buNone/>
            </a:pPr>
            <a:r>
              <a:rPr lang="en-US" sz="2000" b="1" dirty="0" smtClean="0"/>
              <a:t>About the Book Club Leaders:</a:t>
            </a:r>
          </a:p>
          <a:p>
            <a:pPr lvl="1"/>
            <a:r>
              <a:rPr lang="en-US" sz="2000" dirty="0" smtClean="0"/>
              <a:t>Created and hosted by Louisiana educators teaching or supporting teachers using the guidebooks in their classes</a:t>
            </a:r>
          </a:p>
          <a:p>
            <a:pPr marL="0" indent="0">
              <a:buNone/>
            </a:pPr>
            <a:endParaRPr lang="en-US" sz="2000" dirty="0" smtClean="0"/>
          </a:p>
          <a:p>
            <a:pPr marL="0" indent="0">
              <a:buNone/>
            </a:pPr>
            <a:r>
              <a:rPr lang="en-US" sz="2000" dirty="0" smtClean="0"/>
              <a:t>Districts can access information and schedules through the link below:</a:t>
            </a:r>
            <a:r>
              <a:rPr lang="en-US" sz="2000" dirty="0" smtClean="0">
                <a:hlinkClick r:id="rId2"/>
              </a:rPr>
              <a:t>http://www.louisianabelieves.com/resources/classroom-support-toolbox/teacher-support-toolbox/collaboration-teacher-leadership</a:t>
            </a:r>
            <a:r>
              <a:rPr lang="en-US" sz="2000" dirty="0" smtClean="0"/>
              <a:t>.</a:t>
            </a:r>
            <a:endParaRPr lang="en-US" sz="2000" dirty="0"/>
          </a:p>
        </p:txBody>
      </p:sp>
    </p:spTree>
    <p:extLst>
      <p:ext uri="{BB962C8B-B14F-4D97-AF65-F5344CB8AC3E}">
        <p14:creationId xmlns:p14="http://schemas.microsoft.com/office/powerpoint/2010/main" val="377305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a:cs typeface="Chalkduster"/>
              </a:rPr>
              <a:t>Teacher Resources: 14-15 Teacher Leader Advisors</a:t>
            </a:r>
            <a:r>
              <a:rPr lang="en-US" dirty="0" smtClean="0"/>
              <a:t>	</a:t>
            </a:r>
            <a:endParaRPr lang="en-US"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4" name="Content Placeholder 3"/>
          <p:cNvSpPr>
            <a:spLocks noGrp="1"/>
          </p:cNvSpPr>
          <p:nvPr>
            <p:ph sz="quarter" idx="10"/>
          </p:nvPr>
        </p:nvSpPr>
        <p:spPr/>
        <p:txBody>
          <a:bodyPr>
            <a:normAutofit/>
          </a:bodyPr>
          <a:lstStyle/>
          <a:p>
            <a:pPr marL="0" indent="0">
              <a:buNone/>
            </a:pPr>
            <a:r>
              <a:rPr lang="en-US" sz="2000" dirty="0" smtClean="0"/>
              <a:t>The Department recently selected its Teacher Leader Advisors for the 14-15 school year. This </a:t>
            </a:r>
            <a:r>
              <a:rPr lang="en-US" sz="2000" dirty="0"/>
              <a:t>year’s Teacher Leader Advisors are a diverse group of </a:t>
            </a:r>
            <a:r>
              <a:rPr lang="en-US" sz="2000" dirty="0" smtClean="0"/>
              <a:t>90 </a:t>
            </a:r>
            <a:r>
              <a:rPr lang="en-US" sz="2000" dirty="0"/>
              <a:t>talented educators from across the </a:t>
            </a:r>
            <a:r>
              <a:rPr lang="en-US" sz="2000" dirty="0" smtClean="0"/>
              <a:t>state.</a:t>
            </a:r>
          </a:p>
          <a:p>
            <a:pPr marL="0" indent="0">
              <a:buNone/>
            </a:pPr>
            <a:endParaRPr lang="en-US" sz="2000" dirty="0"/>
          </a:p>
          <a:p>
            <a:pPr marL="0" indent="0">
              <a:buNone/>
            </a:pPr>
            <a:r>
              <a:rPr lang="en-US" sz="2000" dirty="0"/>
              <a:t>Last </a:t>
            </a:r>
            <a:r>
              <a:rPr lang="en-US" sz="2000" dirty="0" smtClean="0"/>
              <a:t>year, </a:t>
            </a:r>
            <a:r>
              <a:rPr lang="en-US" sz="2000" dirty="0"/>
              <a:t>this group created and provided reviews of numerous instructional resources including the </a:t>
            </a:r>
            <a:r>
              <a:rPr lang="en-US" sz="2000" u="sng" dirty="0">
                <a:hlinkClick r:id="rId2"/>
              </a:rPr>
              <a:t>ELA</a:t>
            </a:r>
            <a:r>
              <a:rPr lang="en-US" sz="2000" dirty="0"/>
              <a:t> and </a:t>
            </a:r>
            <a:r>
              <a:rPr lang="en-US" sz="2000" u="sng" dirty="0">
                <a:hlinkClick r:id="rId3"/>
              </a:rPr>
              <a:t>math</a:t>
            </a:r>
            <a:r>
              <a:rPr lang="en-US" sz="2000" dirty="0"/>
              <a:t> Guidebooks, and led over 4000 educators at the Teacher Leader Summit in </a:t>
            </a:r>
            <a:r>
              <a:rPr lang="en-US" sz="2000" dirty="0" smtClean="0"/>
              <a:t>June.</a:t>
            </a:r>
          </a:p>
          <a:p>
            <a:pPr marL="0" indent="0">
              <a:buNone/>
            </a:pPr>
            <a:endParaRPr lang="en-US" sz="2000" dirty="0" smtClean="0"/>
          </a:p>
          <a:p>
            <a:pPr marL="0" indent="0">
              <a:buNone/>
            </a:pPr>
            <a:r>
              <a:rPr lang="en-US" sz="2000" dirty="0" smtClean="0"/>
              <a:t>This year, the </a:t>
            </a:r>
            <a:r>
              <a:rPr lang="en-US" sz="2000" dirty="0"/>
              <a:t>group will work together to lead in-person trainings for over 10,000 teachers, review over 700 instructional materials, create over 650 high quality items and tasks for EAGLE, and lead 234 Virtual Book </a:t>
            </a:r>
            <a:r>
              <a:rPr lang="en-US" sz="2000" dirty="0" smtClean="0"/>
              <a:t>Clubs. </a:t>
            </a:r>
            <a:endParaRPr lang="en-US" sz="2000" i="1" dirty="0"/>
          </a:p>
          <a:p>
            <a:pPr marL="0" indent="0">
              <a:buNone/>
            </a:pPr>
            <a:endParaRPr lang="en-US" sz="2000" dirty="0" smtClean="0"/>
          </a:p>
          <a:p>
            <a:pPr marL="0" indent="0">
              <a:buNone/>
            </a:pPr>
            <a:r>
              <a:rPr lang="en-US" sz="2000" dirty="0" smtClean="0"/>
              <a:t>For a complete list of 14-15 Teacher Leader Advisors, please </a:t>
            </a:r>
            <a:r>
              <a:rPr lang="en-US" sz="2000" dirty="0" smtClean="0">
                <a:hlinkClick r:id="rId4"/>
              </a:rPr>
              <a:t>click here</a:t>
            </a:r>
            <a:r>
              <a:rPr lang="en-US" sz="2000" dirty="0" smtClean="0"/>
              <a:t>.</a:t>
            </a:r>
          </a:p>
        </p:txBody>
      </p:sp>
    </p:spTree>
    <p:extLst>
      <p:ext uri="{BB962C8B-B14F-4D97-AF65-F5344CB8AC3E}">
        <p14:creationId xmlns:p14="http://schemas.microsoft.com/office/powerpoint/2010/main" val="21292205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Kindergarten Leaders</a:t>
            </a:r>
            <a:endParaRPr lang="en-US" dirty="0"/>
          </a:p>
        </p:txBody>
      </p:sp>
      <p:sp>
        <p:nvSpPr>
          <p:cNvPr id="6" name="Content Placeholder 5"/>
          <p:cNvSpPr>
            <a:spLocks noGrp="1"/>
          </p:cNvSpPr>
          <p:nvPr>
            <p:ph sz="quarter" idx="10"/>
          </p:nvPr>
        </p:nvSpPr>
        <p:spPr>
          <a:xfrm>
            <a:off x="1981200" y="1295400"/>
            <a:ext cx="7010400" cy="2514600"/>
          </a:xfrm>
        </p:spPr>
        <p:txBody>
          <a:bodyPr>
            <a:noAutofit/>
          </a:bodyPr>
          <a:lstStyle/>
          <a:p>
            <a:pPr marL="0" indent="0">
              <a:spcBef>
                <a:spcPts val="600"/>
              </a:spcBef>
              <a:buNone/>
            </a:pPr>
            <a:r>
              <a:rPr lang="en-US" sz="2000" b="1" dirty="0" smtClean="0"/>
              <a:t>Karen Parrino</a:t>
            </a:r>
          </a:p>
          <a:p>
            <a:pPr marL="228600" indent="-228600">
              <a:spcBef>
                <a:spcPts val="384"/>
              </a:spcBef>
            </a:pPr>
            <a:r>
              <a:rPr lang="en-US" sz="1600" dirty="0" smtClean="0"/>
              <a:t>Kindergarten teacher at North </a:t>
            </a:r>
            <a:r>
              <a:rPr lang="en-US" sz="1600" dirty="0"/>
              <a:t>Live Oak Elementary in Livingston </a:t>
            </a:r>
            <a:r>
              <a:rPr lang="en-US" sz="1600" dirty="0" smtClean="0"/>
              <a:t>Parish</a:t>
            </a:r>
          </a:p>
          <a:p>
            <a:pPr marL="228600" indent="-228600">
              <a:spcBef>
                <a:spcPts val="384"/>
              </a:spcBef>
            </a:pPr>
            <a:r>
              <a:rPr lang="en-US" sz="1600" dirty="0" smtClean="0"/>
              <a:t>Teacher for 24 years (16 years in kindergarten and 8 years in grade 1) </a:t>
            </a:r>
          </a:p>
          <a:p>
            <a:pPr marL="228600" indent="-228600">
              <a:spcBef>
                <a:spcPts val="384"/>
              </a:spcBef>
            </a:pPr>
            <a:r>
              <a:rPr lang="en-US" sz="1600" dirty="0" smtClean="0"/>
              <a:t>National Board Certified teacher with a Masters +30 in Curriculum and Instruction and a Reading Specialist</a:t>
            </a:r>
          </a:p>
          <a:p>
            <a:pPr marL="228600" indent="-228600">
              <a:spcBef>
                <a:spcPts val="384"/>
              </a:spcBef>
            </a:pPr>
            <a:r>
              <a:rPr lang="en-US" sz="1600" dirty="0" smtClean="0"/>
              <a:t>“I </a:t>
            </a:r>
            <a:r>
              <a:rPr lang="en-US" sz="1600" dirty="0"/>
              <a:t>can’t wait to implement the </a:t>
            </a:r>
            <a:r>
              <a:rPr lang="en-US" sz="1600" i="1" dirty="0" smtClean="0"/>
              <a:t>From </a:t>
            </a:r>
            <a:r>
              <a:rPr lang="en-US" sz="1600" i="1" dirty="0"/>
              <a:t>Seed to </a:t>
            </a:r>
            <a:r>
              <a:rPr lang="en-US" sz="1600" i="1" dirty="0" smtClean="0"/>
              <a:t>Plant</a:t>
            </a:r>
            <a:r>
              <a:rPr lang="en-US" sz="1600" dirty="0" smtClean="0"/>
              <a:t> </a:t>
            </a:r>
            <a:r>
              <a:rPr lang="en-US" sz="1600" dirty="0"/>
              <a:t>unit from the guidebook because the anchor text is so rich and lends itself to so many exciting discoveries for young students</a:t>
            </a:r>
            <a:r>
              <a:rPr lang="en-US" sz="1600" dirty="0" smtClean="0"/>
              <a:t>.” </a:t>
            </a:r>
            <a:endParaRPr lang="en-US" sz="1600" dirty="0"/>
          </a:p>
        </p:txBody>
      </p:sp>
      <p:sp>
        <p:nvSpPr>
          <p:cNvPr id="8" name="Content Placeholder 5"/>
          <p:cNvSpPr>
            <a:spLocks noGrp="1"/>
          </p:cNvSpPr>
          <p:nvPr>
            <p:ph sz="half" idx="4294967295"/>
          </p:nvPr>
        </p:nvSpPr>
        <p:spPr>
          <a:xfrm>
            <a:off x="304801" y="4144912"/>
            <a:ext cx="6781799" cy="2103488"/>
          </a:xfrm>
        </p:spPr>
        <p:txBody>
          <a:bodyPr>
            <a:noAutofit/>
          </a:bodyPr>
          <a:lstStyle/>
          <a:p>
            <a:pPr marL="0" indent="0">
              <a:spcBef>
                <a:spcPts val="384"/>
              </a:spcBef>
              <a:buNone/>
            </a:pPr>
            <a:r>
              <a:rPr lang="en-US" sz="2000" b="1" dirty="0" smtClean="0"/>
              <a:t>Michelle Joubert</a:t>
            </a:r>
          </a:p>
          <a:p>
            <a:pPr marL="228600" indent="-228600">
              <a:spcBef>
                <a:spcPts val="384"/>
              </a:spcBef>
            </a:pPr>
            <a:r>
              <a:rPr lang="en-US" sz="1600" dirty="0" smtClean="0"/>
              <a:t>Instructional Coach with the Calcasieu Parish PROGRESS Project</a:t>
            </a:r>
          </a:p>
          <a:p>
            <a:pPr marL="228600" indent="-228600">
              <a:spcBef>
                <a:spcPts val="384"/>
              </a:spcBef>
            </a:pPr>
            <a:r>
              <a:rPr lang="en-US" sz="1600" dirty="0" smtClean="0"/>
              <a:t>Educator for 15 years (Taught 4 years in pre-kindergarten and kindergarten) </a:t>
            </a:r>
            <a:endParaRPr lang="en-US" sz="1600" dirty="0"/>
          </a:p>
          <a:p>
            <a:pPr marL="228600" indent="-228600">
              <a:spcBef>
                <a:spcPts val="384"/>
              </a:spcBef>
            </a:pPr>
            <a:r>
              <a:rPr lang="en-US" sz="1600" dirty="0" smtClean="0"/>
              <a:t>“I </a:t>
            </a:r>
            <a:r>
              <a:rPr lang="en-US" sz="1600" dirty="0"/>
              <a:t>have </a:t>
            </a:r>
            <a:r>
              <a:rPr lang="en-US" sz="1600" dirty="0" smtClean="0"/>
              <a:t>most enjoyed </a:t>
            </a:r>
            <a:r>
              <a:rPr lang="en-US" sz="1600" dirty="0"/>
              <a:t>planning the </a:t>
            </a:r>
            <a:r>
              <a:rPr lang="en-US" sz="1600" i="1" dirty="0" smtClean="0"/>
              <a:t>Chrysanthemum</a:t>
            </a:r>
            <a:r>
              <a:rPr lang="en-US" sz="1600" dirty="0" smtClean="0"/>
              <a:t> </a:t>
            </a:r>
            <a:r>
              <a:rPr lang="en-US" sz="1600" dirty="0"/>
              <a:t>unit from the </a:t>
            </a:r>
            <a:r>
              <a:rPr lang="en-US" sz="1600" dirty="0" smtClean="0"/>
              <a:t>kindergarten ELA guidebook </a:t>
            </a:r>
            <a:r>
              <a:rPr lang="en-US" sz="1600" dirty="0"/>
              <a:t>because the anchor text helps to teach a great lesson on teasing, but also about how unique each person is, and the beauty in the differences</a:t>
            </a:r>
            <a:r>
              <a:rPr lang="en-US" sz="1600" dirty="0" smtClean="0"/>
              <a:t>.”</a:t>
            </a:r>
            <a:endParaRPr lang="en-US"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01855" y="1447800"/>
            <a:ext cx="1447800" cy="220980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239000" y="4129856"/>
            <a:ext cx="1600200" cy="22399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Frame 1"/>
          <p:cNvSpPr/>
          <p:nvPr/>
        </p:nvSpPr>
        <p:spPr>
          <a:xfrm>
            <a:off x="228600" y="1295400"/>
            <a:ext cx="8763000" cy="2514600"/>
          </a:xfrm>
          <a:prstGeom prst="frame">
            <a:avLst>
              <a:gd name="adj1" fmla="val 1968"/>
            </a:avLst>
          </a:prstGeom>
          <a:solidFill>
            <a:srgbClr val="AF5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48993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334000"/>
          </a:xfrm>
        </p:spPr>
        <p:txBody>
          <a:bodyPr>
            <a:noAutofit/>
          </a:bodyPr>
          <a:lstStyle/>
          <a:p>
            <a:pPr marL="0" indent="0">
              <a:buNone/>
            </a:pPr>
            <a:r>
              <a:rPr lang="en-US" sz="2000" dirty="0" smtClean="0"/>
              <a:t>District Planning Calls are designed to bring together key leaders in the district to hear information about Department resources to support decisions at the district level. The Department recommends bringing together your district’s Superintendent, Chief Academic Officer, Chief Finance Officer, Chief Technology Officer, Special Education Director, evaluators of principals and any other major decision makers.</a:t>
            </a:r>
            <a:endParaRPr lang="en-US" sz="1200" b="1" dirty="0" smtClean="0"/>
          </a:p>
          <a:p>
            <a:pPr marL="0" indent="0">
              <a:buNone/>
            </a:pPr>
            <a:endParaRPr lang="en-US" sz="2000" b="1" dirty="0"/>
          </a:p>
          <a:p>
            <a:pPr marL="0" indent="0">
              <a:buNone/>
            </a:pPr>
            <a:r>
              <a:rPr lang="en-US" sz="2000" b="1" dirty="0" smtClean="0"/>
              <a:t>On this call we will:</a:t>
            </a:r>
            <a:endParaRPr lang="en-US" sz="2000" b="1" dirty="0"/>
          </a:p>
          <a:p>
            <a:pPr marL="457200" indent="-457200">
              <a:buAutoNum type="arabicPeriod"/>
            </a:pPr>
            <a:r>
              <a:rPr lang="en-US" sz="2000" dirty="0" smtClean="0"/>
              <a:t>Explain the Department’s assessment plan and the various curricular planning resources available to teachers and districts to prepare for this year’s assessments</a:t>
            </a:r>
          </a:p>
          <a:p>
            <a:pPr marL="457200" indent="-457200">
              <a:buAutoNum type="arabicPeriod"/>
            </a:pPr>
            <a:r>
              <a:rPr lang="en-US" sz="2000" dirty="0" smtClean="0"/>
              <a:t>Describe current high school resources available to districts</a:t>
            </a:r>
          </a:p>
          <a:p>
            <a:pPr marL="457200" indent="-457200">
              <a:buAutoNum type="arabicPeriod"/>
            </a:pPr>
            <a:r>
              <a:rPr lang="en-US" sz="2000" dirty="0" smtClean="0"/>
              <a:t>Explain, in greater detail, the implications of data privacy legislation</a:t>
            </a:r>
          </a:p>
          <a:p>
            <a:pPr marL="457200" indent="-457200">
              <a:buAutoNum type="arabicPeriod"/>
            </a:pPr>
            <a:r>
              <a:rPr lang="en-US" sz="2000" dirty="0" smtClean="0"/>
              <a:t>Share a timeline for further guidance on special education legislation</a:t>
            </a:r>
          </a:p>
        </p:txBody>
      </p:sp>
      <p:sp>
        <p:nvSpPr>
          <p:cNvPr id="6" name="Title 1"/>
          <p:cNvSpPr>
            <a:spLocks noGrp="1"/>
          </p:cNvSpPr>
          <p:nvPr>
            <p:ph type="title"/>
          </p:nvPr>
        </p:nvSpPr>
        <p:spPr/>
        <p:txBody>
          <a:bodyPr>
            <a:noAutofit/>
          </a:bodyPr>
          <a:lstStyle/>
          <a:p>
            <a:r>
              <a:rPr lang="en-US" dirty="0" smtClean="0"/>
              <a:t>Welcome</a:t>
            </a:r>
            <a:endParaRPr lang="en-US" dirty="0"/>
          </a:p>
        </p:txBody>
      </p:sp>
    </p:spTree>
    <p:extLst>
      <p:ext uri="{BB962C8B-B14F-4D97-AF65-F5344CB8AC3E}">
        <p14:creationId xmlns:p14="http://schemas.microsoft.com/office/powerpoint/2010/main" val="33663708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Grade 4 Leaders</a:t>
            </a:r>
            <a:endParaRPr lang="en-US" dirty="0"/>
          </a:p>
        </p:txBody>
      </p:sp>
      <p:pic>
        <p:nvPicPr>
          <p:cNvPr id="9" name="Content Placeholder 6" descr="image.jpg"/>
          <p:cNvPicPr>
            <a:picLocks noGrp="1"/>
          </p:cNvPicPr>
          <p:nvPr>
            <p:ph sz="quarter" idx="10"/>
          </p:nvPr>
        </p:nvPicPr>
        <p:blipFill rotWithShape="1">
          <a:blip r:embed="rId2" cstate="print"/>
          <a:srcRect t="29056" b="29541"/>
          <a:stretch/>
        </p:blipFill>
        <p:spPr>
          <a:xfrm>
            <a:off x="381000" y="1371600"/>
            <a:ext cx="2876281" cy="2113808"/>
          </a:xfrm>
          <a:prstGeom prst="rect">
            <a:avLst/>
          </a:prstGeom>
          <a:ln>
            <a:noFill/>
          </a:ln>
          <a:effectLst>
            <a:outerShdw sx="1000" sy="1000" algn="tl" rotWithShape="0">
              <a:srgbClr val="333333"/>
            </a:outerShdw>
          </a:effectLst>
        </p:spPr>
      </p:pic>
      <p:sp>
        <p:nvSpPr>
          <p:cNvPr id="6" name="Content Placeholder 5"/>
          <p:cNvSpPr>
            <a:spLocks noGrp="1"/>
          </p:cNvSpPr>
          <p:nvPr>
            <p:ph sz="half" idx="4294967295"/>
          </p:nvPr>
        </p:nvSpPr>
        <p:spPr>
          <a:xfrm>
            <a:off x="3276600" y="1219200"/>
            <a:ext cx="5562600" cy="2362200"/>
          </a:xfrm>
        </p:spPr>
        <p:txBody>
          <a:bodyPr>
            <a:noAutofit/>
          </a:bodyPr>
          <a:lstStyle/>
          <a:p>
            <a:pPr marL="0" indent="0">
              <a:spcBef>
                <a:spcPts val="600"/>
              </a:spcBef>
              <a:buNone/>
            </a:pPr>
            <a:r>
              <a:rPr lang="en-US" sz="2000" b="1" dirty="0" smtClean="0"/>
              <a:t>Connie Hebert</a:t>
            </a:r>
          </a:p>
          <a:p>
            <a:pPr marL="228600" indent="-228600">
              <a:spcBef>
                <a:spcPts val="300"/>
              </a:spcBef>
            </a:pPr>
            <a:r>
              <a:rPr lang="en-US" sz="1500" dirty="0" smtClean="0"/>
              <a:t>Grade 4 teacher </a:t>
            </a:r>
            <a:r>
              <a:rPr lang="en-US" sz="1500" dirty="0"/>
              <a:t>at Welsh Elementary in Jefferson Davis </a:t>
            </a:r>
            <a:r>
              <a:rPr lang="en-US" sz="1500" dirty="0" smtClean="0"/>
              <a:t>Parish</a:t>
            </a:r>
            <a:endParaRPr lang="en-US" sz="1500" dirty="0"/>
          </a:p>
          <a:p>
            <a:pPr marL="228600" indent="-228600">
              <a:spcBef>
                <a:spcPts val="300"/>
              </a:spcBef>
            </a:pPr>
            <a:r>
              <a:rPr lang="en-US" sz="1500" dirty="0" smtClean="0"/>
              <a:t>Top </a:t>
            </a:r>
            <a:r>
              <a:rPr lang="en-US" sz="1500" dirty="0"/>
              <a:t>Five candidate for </a:t>
            </a:r>
            <a:r>
              <a:rPr lang="en-US" sz="1500" dirty="0" smtClean="0"/>
              <a:t>the 2014 Louisiana </a:t>
            </a:r>
            <a:r>
              <a:rPr lang="en-US" sz="1500" dirty="0"/>
              <a:t>Teacher of the </a:t>
            </a:r>
            <a:r>
              <a:rPr lang="en-US" sz="1500" dirty="0" smtClean="0"/>
              <a:t>Year</a:t>
            </a:r>
            <a:endParaRPr lang="en-US" sz="1500" dirty="0"/>
          </a:p>
          <a:p>
            <a:pPr marL="228600" indent="-228600">
              <a:spcBef>
                <a:spcPts val="300"/>
              </a:spcBef>
            </a:pPr>
            <a:r>
              <a:rPr lang="en-US" sz="1500" dirty="0" smtClean="0"/>
              <a:t>“</a:t>
            </a:r>
            <a:r>
              <a:rPr lang="en-US" sz="1500" dirty="0"/>
              <a:t>I am most excited about starting on </a:t>
            </a:r>
            <a:r>
              <a:rPr lang="en-US" sz="1500" i="1" dirty="0" smtClean="0"/>
              <a:t>The </a:t>
            </a:r>
            <a:r>
              <a:rPr lang="en-US" sz="1500" i="1" dirty="0"/>
              <a:t>Whipping </a:t>
            </a:r>
            <a:r>
              <a:rPr lang="en-US" sz="1500" i="1" dirty="0" smtClean="0"/>
              <a:t>Boy</a:t>
            </a:r>
            <a:r>
              <a:rPr lang="en-US" sz="1500" dirty="0" smtClean="0"/>
              <a:t> unit in the ELA guidebook. </a:t>
            </a:r>
            <a:r>
              <a:rPr lang="en-US" sz="1500" dirty="0"/>
              <a:t>I love the time period of the anchor text and can’t wait to see my students find out about </a:t>
            </a:r>
            <a:r>
              <a:rPr lang="en-US" sz="1500" dirty="0" smtClean="0"/>
              <a:t>‘how </a:t>
            </a:r>
            <a:r>
              <a:rPr lang="en-US" sz="1500" dirty="0"/>
              <a:t>things were </a:t>
            </a:r>
            <a:r>
              <a:rPr lang="en-US" sz="1500" dirty="0" smtClean="0"/>
              <a:t>done’ </a:t>
            </a:r>
            <a:r>
              <a:rPr lang="en-US" sz="1500" dirty="0"/>
              <a:t>in the past. I just know that it will lead to some great </a:t>
            </a:r>
            <a:r>
              <a:rPr lang="en-US" sz="1500" dirty="0" smtClean="0"/>
              <a:t>discussions. Tammy and I love </a:t>
            </a:r>
            <a:r>
              <a:rPr lang="en-US" sz="1500" dirty="0"/>
              <a:t>the idea that we can share our ideas as well as gather new ones from teachers from every corner of the state</a:t>
            </a:r>
            <a:r>
              <a:rPr lang="en-US" sz="1500" dirty="0" smtClean="0"/>
              <a:t>!”</a:t>
            </a:r>
            <a:endParaRPr lang="en-US" sz="1500" dirty="0"/>
          </a:p>
          <a:p>
            <a:pPr marL="0" indent="0">
              <a:spcBef>
                <a:spcPts val="600"/>
              </a:spcBef>
              <a:buNone/>
            </a:pPr>
            <a:endParaRPr lang="en-US" sz="2000" b="1" dirty="0" smtClean="0"/>
          </a:p>
        </p:txBody>
      </p:sp>
      <p:sp>
        <p:nvSpPr>
          <p:cNvPr id="8" name="Content Placeholder 5"/>
          <p:cNvSpPr>
            <a:spLocks noGrp="1"/>
          </p:cNvSpPr>
          <p:nvPr>
            <p:ph sz="half" idx="4294967295"/>
          </p:nvPr>
        </p:nvSpPr>
        <p:spPr>
          <a:xfrm>
            <a:off x="304800" y="3810000"/>
            <a:ext cx="6629400" cy="2544762"/>
          </a:xfrm>
        </p:spPr>
        <p:txBody>
          <a:bodyPr>
            <a:noAutofit/>
          </a:bodyPr>
          <a:lstStyle/>
          <a:p>
            <a:pPr marL="0" indent="0">
              <a:spcBef>
                <a:spcPts val="0"/>
              </a:spcBef>
              <a:buNone/>
            </a:pPr>
            <a:r>
              <a:rPr lang="en-US" sz="2000" b="1" dirty="0" smtClean="0"/>
              <a:t>Tammy Schales</a:t>
            </a:r>
          </a:p>
          <a:p>
            <a:pPr marL="228600" indent="-228600">
              <a:spcBef>
                <a:spcPts val="384"/>
              </a:spcBef>
            </a:pPr>
            <a:r>
              <a:rPr lang="en-US" sz="1500" dirty="0" smtClean="0"/>
              <a:t>Grade 4 teacher at Ruston Elementary School in Lincoln Parish</a:t>
            </a:r>
          </a:p>
          <a:p>
            <a:pPr marL="228600" indent="-228600">
              <a:spcBef>
                <a:spcPts val="384"/>
              </a:spcBef>
            </a:pPr>
            <a:r>
              <a:rPr lang="en-US" sz="1500" dirty="0" smtClean="0"/>
              <a:t>Named the 2015 Louisiana Elementary Teacher of the Year</a:t>
            </a:r>
          </a:p>
          <a:p>
            <a:pPr marL="228600" indent="-228600">
              <a:spcBef>
                <a:spcPts val="384"/>
              </a:spcBef>
            </a:pPr>
            <a:r>
              <a:rPr lang="en-US" sz="1500" dirty="0" smtClean="0"/>
              <a:t>“I </a:t>
            </a:r>
            <a:r>
              <a:rPr lang="en-US" sz="1500" dirty="0"/>
              <a:t>can't pick one favorite unit in the guidebook! </a:t>
            </a:r>
            <a:r>
              <a:rPr lang="en-US" sz="1500" dirty="0" smtClean="0"/>
              <a:t>What </a:t>
            </a:r>
            <a:r>
              <a:rPr lang="en-US" sz="1500" dirty="0"/>
              <a:t>better way to convince students that informational text can be exciting to read than by giving them quality texts about </a:t>
            </a:r>
            <a:r>
              <a:rPr lang="en-US" sz="1500" dirty="0" smtClean="0"/>
              <a:t>a period of history filled </a:t>
            </a:r>
            <a:r>
              <a:rPr lang="en-US" sz="1500" dirty="0"/>
              <a:t>with </a:t>
            </a:r>
            <a:r>
              <a:rPr lang="en-US" sz="1500" dirty="0" smtClean="0"/>
              <a:t>dramatic events, like in the </a:t>
            </a:r>
            <a:r>
              <a:rPr lang="en-US" sz="1500" i="1" dirty="0" smtClean="0"/>
              <a:t>If You Lived at the Time of the American Revolution </a:t>
            </a:r>
            <a:r>
              <a:rPr lang="en-US" sz="1500" dirty="0" smtClean="0"/>
              <a:t>unit? Last year I </a:t>
            </a:r>
            <a:r>
              <a:rPr lang="en-US" sz="1500" dirty="0"/>
              <a:t>taught </a:t>
            </a:r>
            <a:r>
              <a:rPr lang="en-US" sz="1500" i="1" dirty="0"/>
              <a:t>The Lightning Thief </a:t>
            </a:r>
            <a:r>
              <a:rPr lang="en-US" sz="1500" dirty="0" smtClean="0"/>
              <a:t>unit. I was </a:t>
            </a:r>
            <a:r>
              <a:rPr lang="en-US" sz="1500" dirty="0"/>
              <a:t>amazed at the </a:t>
            </a:r>
            <a:r>
              <a:rPr lang="en-US" sz="1500" dirty="0" smtClean="0"/>
              <a:t>thinking </a:t>
            </a:r>
            <a:r>
              <a:rPr lang="en-US" sz="1500" dirty="0"/>
              <a:t>it inspired in my fourth graders. The powerful language and mythological references were great tools to get students excited about reading modern literature</a:t>
            </a:r>
            <a:r>
              <a:rPr lang="en-US" sz="1500" dirty="0" smtClean="0"/>
              <a:t>.”</a:t>
            </a:r>
            <a:endParaRPr lang="en-US" sz="1500" dirty="0"/>
          </a:p>
          <a:p>
            <a:pPr marL="228600" indent="-228600">
              <a:spcBef>
                <a:spcPts val="384"/>
              </a:spcBef>
            </a:pPr>
            <a:endParaRPr lang="en-US" sz="1600" dirty="0"/>
          </a:p>
        </p:txBody>
      </p:sp>
      <p:sp>
        <p:nvSpPr>
          <p:cNvPr id="11" name="Frame 10"/>
          <p:cNvSpPr/>
          <p:nvPr/>
        </p:nvSpPr>
        <p:spPr>
          <a:xfrm>
            <a:off x="228600" y="3810000"/>
            <a:ext cx="8763000" cy="2697112"/>
          </a:xfrm>
          <a:prstGeom prst="frame">
            <a:avLst>
              <a:gd name="adj1" fmla="val 1968"/>
            </a:avLst>
          </a:prstGeom>
          <a:solidFill>
            <a:srgbClr val="AF5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descr="https://scontent-b.xx.fbcdn.net/hphotos-xfp1/v/t1.0-9/10354893_10152077855641741_81215604706788978_n.jpg?oh=d8b1419eb31c4857af7b634d64e2f5c6&amp;oe=5484E5CC"/>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962400"/>
            <a:ext cx="1828800" cy="2336165"/>
          </a:xfrm>
          <a:prstGeom prst="rect">
            <a:avLst/>
          </a:prstGeom>
          <a:noFill/>
          <a:ln>
            <a:noFill/>
          </a:ln>
        </p:spPr>
      </p:pic>
    </p:spTree>
    <p:extLst>
      <p:ext uri="{BB962C8B-B14F-4D97-AF65-F5344CB8AC3E}">
        <p14:creationId xmlns:p14="http://schemas.microsoft.com/office/powerpoint/2010/main" val="139992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Grade 8 Leaders</a:t>
            </a:r>
            <a:endParaRPr lang="en-US" dirty="0"/>
          </a:p>
        </p:txBody>
      </p:sp>
      <p:pic>
        <p:nvPicPr>
          <p:cNvPr id="5" name="Content Placeholder 4" descr="C:\Users\user\Downloads\IMG_25221.jpg"/>
          <p:cNvPicPr>
            <a:picLocks noGrp="1"/>
          </p:cNvPicPr>
          <p:nvPr>
            <p:ph sz="quarter" idx="10"/>
          </p:nvPr>
        </p:nvPicPr>
        <p:blipFill>
          <a:blip r:embed="rId2"/>
          <a:stretch>
            <a:fillRect/>
          </a:stretch>
        </p:blipFill>
        <p:spPr bwMode="auto">
          <a:xfrm>
            <a:off x="332509" y="1447800"/>
            <a:ext cx="3248892" cy="2235993"/>
          </a:xfrm>
          <a:prstGeom prst="rect">
            <a:avLst/>
          </a:prstGeom>
          <a:noFill/>
          <a:ln w="9525">
            <a:noFill/>
            <a:miter lim="800000"/>
            <a:headEnd/>
            <a:tailEnd/>
          </a:ln>
        </p:spPr>
      </p:pic>
      <p:sp>
        <p:nvSpPr>
          <p:cNvPr id="4" name="Content Placeholder 3"/>
          <p:cNvSpPr>
            <a:spLocks noGrp="1"/>
          </p:cNvSpPr>
          <p:nvPr>
            <p:ph sz="half" idx="4294967295"/>
          </p:nvPr>
        </p:nvSpPr>
        <p:spPr>
          <a:xfrm>
            <a:off x="3581400" y="1447800"/>
            <a:ext cx="5257801" cy="2362200"/>
          </a:xfrm>
        </p:spPr>
        <p:txBody>
          <a:bodyPr>
            <a:noAutofit/>
          </a:bodyPr>
          <a:lstStyle/>
          <a:p>
            <a:pPr marL="0" indent="0">
              <a:buNone/>
            </a:pPr>
            <a:r>
              <a:rPr lang="en-US" sz="2000" b="1" dirty="0" smtClean="0"/>
              <a:t>Diedra </a:t>
            </a:r>
            <a:r>
              <a:rPr lang="en-US" sz="2000" b="1" dirty="0"/>
              <a:t>G. </a:t>
            </a:r>
            <a:r>
              <a:rPr lang="en-US" sz="2000" b="1" dirty="0" smtClean="0"/>
              <a:t>Miller</a:t>
            </a:r>
            <a:endParaRPr lang="en-US" sz="2000" b="1" dirty="0"/>
          </a:p>
          <a:p>
            <a:pPr marL="228600" indent="-228600"/>
            <a:r>
              <a:rPr lang="en-US" sz="1600" dirty="0" smtClean="0"/>
              <a:t>14 years in Jefferson Parish, 10 years teaching grade 8 ELA</a:t>
            </a:r>
          </a:p>
          <a:p>
            <a:pPr marL="228600" indent="-228600"/>
            <a:r>
              <a:rPr lang="en-US" sz="1600" dirty="0" smtClean="0"/>
              <a:t>“I </a:t>
            </a:r>
            <a:r>
              <a:rPr lang="en-US" sz="1600" dirty="0"/>
              <a:t>am excited to engage in rich discussions with teachers about how </a:t>
            </a:r>
            <a:r>
              <a:rPr lang="en-US" sz="1600" i="1" dirty="0"/>
              <a:t>The Call of the Wild </a:t>
            </a:r>
            <a:r>
              <a:rPr lang="en-US" sz="1600" dirty="0"/>
              <a:t>by Jack London points to the ever-changing themes of perseverance, pride, respect, loss etc</a:t>
            </a:r>
            <a:r>
              <a:rPr lang="en-US" sz="1600" dirty="0" smtClean="0"/>
              <a:t>. </a:t>
            </a:r>
            <a:r>
              <a:rPr lang="en-US" sz="1600" dirty="0"/>
              <a:t>London has offered a doorway for readers to learn about human </a:t>
            </a:r>
            <a:r>
              <a:rPr lang="en-US" sz="1600" dirty="0" smtClean="0"/>
              <a:t>nature. What </a:t>
            </a:r>
            <a:r>
              <a:rPr lang="en-US" sz="1600" dirty="0"/>
              <a:t>a great opportunity for quality instruction</a:t>
            </a:r>
            <a:r>
              <a:rPr lang="en-US" sz="1600" dirty="0" smtClean="0"/>
              <a:t>!”</a:t>
            </a:r>
            <a:endParaRPr lang="en-US" sz="16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13" t="10430" r="7678" b="19204"/>
          <a:stretch/>
        </p:blipFill>
        <p:spPr bwMode="auto">
          <a:xfrm>
            <a:off x="6934200" y="4082718"/>
            <a:ext cx="1905000" cy="229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5"/>
          <p:cNvSpPr txBox="1">
            <a:spLocks/>
          </p:cNvSpPr>
          <p:nvPr/>
        </p:nvSpPr>
        <p:spPr>
          <a:xfrm>
            <a:off x="304800" y="3962401"/>
            <a:ext cx="6553200" cy="2419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t>Shelia Banks</a:t>
            </a:r>
          </a:p>
          <a:p>
            <a:pPr marL="228600" indent="-228600"/>
            <a:r>
              <a:rPr lang="en-US" sz="1600" dirty="0" smtClean="0"/>
              <a:t>School/Network Support Specialist in Jefferson Parish, taught 10 years</a:t>
            </a:r>
          </a:p>
          <a:p>
            <a:pPr marL="228600" indent="-228600"/>
            <a:r>
              <a:rPr lang="en-US" sz="1600" dirty="0" smtClean="0"/>
              <a:t>Served as a panelist and speaker for NBC's Education Nation in 2012</a:t>
            </a:r>
          </a:p>
          <a:p>
            <a:pPr marL="228600" indent="-228600"/>
            <a:r>
              <a:rPr lang="en-US" sz="1600" dirty="0" smtClean="0"/>
              <a:t>“My favorite guidebook unit is ‘Flowers for Algernon.’ I have a science background and love the implications for society made by this literature. I hope that teachers see the importance of focusing on texts and tasks in the ELA classroom, as both are key for developing understanding of the standards and for providing the opportunity to dive into rich subject matter.” </a:t>
            </a:r>
            <a:endParaRPr lang="en-US" sz="1600" dirty="0"/>
          </a:p>
        </p:txBody>
      </p:sp>
      <p:sp>
        <p:nvSpPr>
          <p:cNvPr id="8" name="Frame 7"/>
          <p:cNvSpPr/>
          <p:nvPr/>
        </p:nvSpPr>
        <p:spPr>
          <a:xfrm>
            <a:off x="228600" y="1295400"/>
            <a:ext cx="8763000" cy="2514600"/>
          </a:xfrm>
          <a:prstGeom prst="frame">
            <a:avLst>
              <a:gd name="adj1" fmla="val 1968"/>
            </a:avLst>
          </a:prstGeom>
          <a:solidFill>
            <a:srgbClr val="AF5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37423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p:txBody>
          <a:bodyPr/>
          <a:lstStyle/>
          <a:p>
            <a:pPr marL="754063" lvl="2" indent="-514350">
              <a:buFont typeface="+mj-lt"/>
              <a:buAutoNum type="romanUcPeriod"/>
            </a:pPr>
            <a:r>
              <a:rPr lang="en-US" sz="2000" dirty="0" smtClean="0"/>
              <a:t>Curriculum Resources, Teaching Resources &amp; Support and Assessment</a:t>
            </a:r>
          </a:p>
          <a:p>
            <a:pPr marL="1670050" lvl="3" indent="-514350">
              <a:buFont typeface="+mj-lt"/>
              <a:buAutoNum type="romanUcPeriod"/>
            </a:pPr>
            <a:r>
              <a:rPr lang="en-US" sz="1600" dirty="0" smtClean="0"/>
              <a:t>Assessment Plan and Resources</a:t>
            </a:r>
          </a:p>
          <a:p>
            <a:pPr marL="1670050" lvl="3" indent="-514350">
              <a:buFont typeface="+mj-lt"/>
              <a:buAutoNum type="romanUcPeriod"/>
            </a:pPr>
            <a:r>
              <a:rPr lang="en-US" sz="1600" dirty="0" smtClean="0"/>
              <a:t>Curricular reviews</a:t>
            </a:r>
          </a:p>
          <a:p>
            <a:pPr marL="1670050" lvl="3" indent="-514350">
              <a:buFont typeface="+mj-lt"/>
              <a:buAutoNum type="romanUcPeriod"/>
            </a:pPr>
            <a:r>
              <a:rPr lang="en-US" sz="1600" dirty="0" smtClean="0"/>
              <a:t>Teaching Resources &amp; Support</a:t>
            </a:r>
          </a:p>
          <a:p>
            <a:pPr marL="754063" lvl="2" indent="-514350">
              <a:buFont typeface="+mj-lt"/>
              <a:buAutoNum type="romanUcPeriod"/>
            </a:pPr>
            <a:r>
              <a:rPr lang="en-US" sz="2000" b="1" dirty="0" smtClean="0"/>
              <a:t>High School Opportunities</a:t>
            </a:r>
          </a:p>
          <a:p>
            <a:pPr marL="754063" lvl="2" indent="-514350">
              <a:buFont typeface="+mj-lt"/>
              <a:buAutoNum type="romanUcPeriod"/>
            </a:pPr>
            <a:r>
              <a:rPr lang="en-US" sz="2000" dirty="0" smtClean="0"/>
              <a:t>Unique Identifier Policy: Act 837 and Act 677</a:t>
            </a:r>
          </a:p>
          <a:p>
            <a:pPr marL="754063" lvl="2" indent="-514350">
              <a:buFont typeface="+mj-lt"/>
              <a:buAutoNum type="romanUcPeriod"/>
            </a:pPr>
            <a:r>
              <a:rPr lang="en-US" sz="2000" dirty="0"/>
              <a:t>Special Education Policy: Act </a:t>
            </a:r>
            <a:r>
              <a:rPr lang="en-US" sz="2000" dirty="0" smtClean="0"/>
              <a:t>833</a:t>
            </a:r>
          </a:p>
          <a:p>
            <a:pPr marL="754063" lvl="2" indent="-514350">
              <a:buFont typeface="+mj-lt"/>
              <a:buAutoNum type="romanUcPeriod"/>
            </a:pPr>
            <a:r>
              <a:rPr lang="en-US" sz="2000" dirty="0" smtClean="0"/>
              <a:t>Grants</a:t>
            </a:r>
          </a:p>
        </p:txBody>
      </p:sp>
    </p:spTree>
    <p:extLst>
      <p:ext uri="{BB962C8B-B14F-4D97-AF65-F5344CB8AC3E}">
        <p14:creationId xmlns:p14="http://schemas.microsoft.com/office/powerpoint/2010/main" val="2331442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chemeClr val="bg1"/>
                </a:solidFill>
                <a:latin typeface="Chalkduster"/>
              </a:rPr>
              <a:t>Supplemental Course Allocation</a:t>
            </a:r>
            <a:endParaRPr lang="en-US" sz="3000" dirty="0">
              <a:solidFill>
                <a:schemeClr val="bg1"/>
              </a:solidFill>
              <a:latin typeface="Chalkduster"/>
            </a:endParaRPr>
          </a:p>
        </p:txBody>
      </p:sp>
      <p:sp>
        <p:nvSpPr>
          <p:cNvPr id="5" name="Rectangle 4"/>
          <p:cNvSpPr/>
          <p:nvPr/>
        </p:nvSpPr>
        <p:spPr>
          <a:xfrm>
            <a:off x="132008" y="990600"/>
            <a:ext cx="9011992" cy="4339650"/>
          </a:xfrm>
          <a:prstGeom prst="rect">
            <a:avLst/>
          </a:prstGeom>
        </p:spPr>
        <p:txBody>
          <a:bodyPr wrap="square">
            <a:spAutoFit/>
          </a:bodyPr>
          <a:lstStyle/>
          <a:p>
            <a:pPr algn="just"/>
            <a:endParaRPr lang="en-US" dirty="0" smtClean="0"/>
          </a:p>
          <a:p>
            <a:r>
              <a:rPr lang="en-US" sz="2000" dirty="0"/>
              <a:t>The Course </a:t>
            </a:r>
            <a:r>
              <a:rPr lang="en-US" sz="2000" dirty="0" smtClean="0"/>
              <a:t>Choice-Supplemental Course Allocation (SCA) </a:t>
            </a:r>
            <a:r>
              <a:rPr lang="en-US" sz="2000" dirty="0"/>
              <a:t>Fall 14' enrollment period has closed. </a:t>
            </a:r>
            <a:endParaRPr lang="en-US" sz="2000" dirty="0" smtClean="0"/>
          </a:p>
          <a:p>
            <a:endParaRPr lang="en-US" sz="2000" dirty="0"/>
          </a:p>
          <a:p>
            <a:r>
              <a:rPr lang="en-US" sz="2000" dirty="0" smtClean="0"/>
              <a:t>The</a:t>
            </a:r>
            <a:r>
              <a:rPr lang="en-US" sz="2000" dirty="0"/>
              <a:t> Department will work with post-secondary institutions and LEAs to reconcile enrollments and to ensure funding accuracy by </a:t>
            </a:r>
            <a:r>
              <a:rPr lang="en-US" sz="2000" b="1" dirty="0"/>
              <a:t>October 1, 2014 </a:t>
            </a:r>
            <a:r>
              <a:rPr lang="en-US" sz="2000" dirty="0"/>
              <a:t>and continue to work with LEAs to make sure they are effectively utilizing all of their SCA funds. </a:t>
            </a:r>
            <a:endParaRPr lang="en-US" sz="2000" dirty="0" smtClean="0"/>
          </a:p>
          <a:p>
            <a:endParaRPr lang="en-US" sz="2000" dirty="0"/>
          </a:p>
          <a:p>
            <a:r>
              <a:rPr lang="en-US" sz="2000" dirty="0" smtClean="0"/>
              <a:t>LEAs </a:t>
            </a:r>
            <a:r>
              <a:rPr lang="en-US" sz="2000" dirty="0"/>
              <a:t>that intend to reserve more than 10% of their SCA funds for future enrollments must submit a request via email to </a:t>
            </a:r>
            <a:r>
              <a:rPr lang="en-US" sz="2000" u="sng" dirty="0">
                <a:hlinkClick r:id="rId2"/>
              </a:rPr>
              <a:t>SCA@la.gov</a:t>
            </a:r>
            <a:r>
              <a:rPr lang="en-US" sz="2000" dirty="0"/>
              <a:t>  by </a:t>
            </a:r>
            <a:r>
              <a:rPr lang="en-US" sz="2000" b="1" dirty="0"/>
              <a:t>Friday, September 26, 2014.</a:t>
            </a:r>
            <a:endParaRPr lang="en-US" sz="2000" dirty="0"/>
          </a:p>
          <a:p>
            <a:endParaRPr lang="en-US" dirty="0"/>
          </a:p>
          <a:p>
            <a:r>
              <a:rPr lang="en-US" sz="2000" dirty="0"/>
              <a:t>The SCA registration system will reopen between mid-November and mid-January to allow LEAs to expend remaining SCA funds, including unexpended funds due to student drops or transfers</a:t>
            </a:r>
            <a:r>
              <a:rPr lang="en-US" sz="2000" b="1" dirty="0"/>
              <a:t>.</a:t>
            </a:r>
            <a:r>
              <a:rPr lang="en-US" sz="2000" dirty="0"/>
              <a:t> </a:t>
            </a:r>
            <a:endParaRPr lang="en-US" sz="2000" dirty="0" smtClean="0"/>
          </a:p>
        </p:txBody>
      </p:sp>
    </p:spTree>
    <p:extLst>
      <p:ext uri="{BB962C8B-B14F-4D97-AF65-F5344CB8AC3E}">
        <p14:creationId xmlns:p14="http://schemas.microsoft.com/office/powerpoint/2010/main" val="23318857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9</a:t>
            </a:r>
            <a:r>
              <a:rPr lang="en-US" baseline="30000" dirty="0" smtClean="0"/>
              <a:t>th</a:t>
            </a:r>
            <a:r>
              <a:rPr lang="en-US" dirty="0" smtClean="0"/>
              <a:t> Grade</a:t>
            </a:r>
            <a:endParaRPr lang="en-US" dirty="0"/>
          </a:p>
        </p:txBody>
      </p:sp>
      <p:sp>
        <p:nvSpPr>
          <p:cNvPr id="3" name="Content Placeholder 2"/>
          <p:cNvSpPr>
            <a:spLocks noGrp="1"/>
          </p:cNvSpPr>
          <p:nvPr>
            <p:ph sz="quarter" idx="10"/>
          </p:nvPr>
        </p:nvSpPr>
        <p:spPr>
          <a:xfrm>
            <a:off x="152400" y="1219200"/>
            <a:ext cx="8839200" cy="5105400"/>
          </a:xfrm>
        </p:spPr>
        <p:txBody>
          <a:bodyPr>
            <a:normAutofit fontScale="40000" lnSpcReduction="20000"/>
          </a:bodyPr>
          <a:lstStyle/>
          <a:p>
            <a:pPr marL="0" indent="0">
              <a:lnSpc>
                <a:spcPct val="120000"/>
              </a:lnSpc>
              <a:spcBef>
                <a:spcPts val="0"/>
              </a:spcBef>
              <a:buNone/>
            </a:pPr>
            <a:r>
              <a:rPr lang="en-US" sz="4800" dirty="0" smtClean="0"/>
              <a:t>It has been determined  that approximately 5,000 students will be eligible for the Transitional 9</a:t>
            </a:r>
            <a:r>
              <a:rPr lang="en-US" sz="4800" baseline="30000" dirty="0" smtClean="0"/>
              <a:t>th</a:t>
            </a:r>
            <a:r>
              <a:rPr lang="en-US" sz="4800" dirty="0" smtClean="0"/>
              <a:t> Grade  option this year based on final 8</a:t>
            </a:r>
            <a:r>
              <a:rPr lang="en-US" sz="4800" baseline="30000" dirty="0" smtClean="0"/>
              <a:t>th</a:t>
            </a:r>
            <a:r>
              <a:rPr lang="en-US" sz="4800" dirty="0" smtClean="0"/>
              <a:t> grade LEAP results.  When determining whether or not a student should participate in transitional 9</a:t>
            </a:r>
            <a:r>
              <a:rPr lang="en-US" sz="4800" baseline="30000" dirty="0" smtClean="0"/>
              <a:t>th</a:t>
            </a:r>
            <a:r>
              <a:rPr lang="en-US" sz="4800" dirty="0" smtClean="0"/>
              <a:t> grade the most the most important factor is what is the in the best interest of the student.</a:t>
            </a:r>
          </a:p>
          <a:p>
            <a:pPr marL="0" indent="0">
              <a:lnSpc>
                <a:spcPct val="120000"/>
              </a:lnSpc>
              <a:spcBef>
                <a:spcPts val="0"/>
              </a:spcBef>
              <a:buNone/>
            </a:pPr>
            <a:endParaRPr lang="en-US" sz="4800" b="1" dirty="0" smtClean="0"/>
          </a:p>
          <a:p>
            <a:pPr marL="0" indent="0">
              <a:lnSpc>
                <a:spcPct val="120000"/>
              </a:lnSpc>
              <a:spcBef>
                <a:spcPts val="0"/>
              </a:spcBef>
              <a:buNone/>
            </a:pPr>
            <a:r>
              <a:rPr lang="en-US" sz="4800" b="1" dirty="0" smtClean="0"/>
              <a:t>Steps for Determination:</a:t>
            </a:r>
          </a:p>
          <a:p>
            <a:pPr marL="457200" indent="-457200">
              <a:lnSpc>
                <a:spcPct val="120000"/>
              </a:lnSpc>
              <a:spcBef>
                <a:spcPts val="0"/>
              </a:spcBef>
              <a:buAutoNum type="arabicPeriod"/>
            </a:pPr>
            <a:r>
              <a:rPr lang="en-US" sz="4800" dirty="0" smtClean="0"/>
              <a:t>Identify non-proficient 8</a:t>
            </a:r>
            <a:r>
              <a:rPr lang="en-US" sz="4800" baseline="30000" dirty="0" smtClean="0"/>
              <a:t>th</a:t>
            </a:r>
            <a:r>
              <a:rPr lang="en-US" sz="4800" dirty="0" smtClean="0"/>
              <a:t> grade students and areas in which they are proficient or non-proficient</a:t>
            </a:r>
          </a:p>
          <a:p>
            <a:pPr marL="457200" indent="-457200">
              <a:lnSpc>
                <a:spcPct val="120000"/>
              </a:lnSpc>
              <a:spcBef>
                <a:spcPts val="0"/>
              </a:spcBef>
              <a:buAutoNum type="arabicPeriod"/>
            </a:pPr>
            <a:r>
              <a:rPr lang="en-US" sz="4800" dirty="0" smtClean="0"/>
              <a:t>Determine the best placement for non-proficient students</a:t>
            </a:r>
          </a:p>
          <a:p>
            <a:pPr marL="0" indent="0">
              <a:lnSpc>
                <a:spcPct val="120000"/>
              </a:lnSpc>
              <a:spcBef>
                <a:spcPts val="0"/>
              </a:spcBef>
              <a:buNone/>
            </a:pPr>
            <a:endParaRPr lang="en-US" sz="4800" dirty="0" smtClean="0"/>
          </a:p>
          <a:p>
            <a:pPr marL="0" indent="0">
              <a:lnSpc>
                <a:spcPct val="120000"/>
              </a:lnSpc>
              <a:spcBef>
                <a:spcPts val="0"/>
              </a:spcBef>
              <a:buNone/>
            </a:pPr>
            <a:r>
              <a:rPr lang="en-US" sz="4800" b="1" dirty="0" smtClean="0"/>
              <a:t>Students Participating in Transitional 9</a:t>
            </a:r>
            <a:r>
              <a:rPr lang="en-US" sz="4800" b="1" baseline="30000" dirty="0" smtClean="0"/>
              <a:t>th</a:t>
            </a:r>
            <a:r>
              <a:rPr lang="en-US" sz="4800" b="1" dirty="0" smtClean="0"/>
              <a:t> grade should:</a:t>
            </a:r>
          </a:p>
          <a:p>
            <a:pPr marL="457200" indent="-457200">
              <a:lnSpc>
                <a:spcPct val="120000"/>
              </a:lnSpc>
              <a:spcBef>
                <a:spcPts val="0"/>
              </a:spcBef>
              <a:buAutoNum type="arabicPeriod"/>
            </a:pPr>
            <a:r>
              <a:rPr lang="en-US" sz="4800" dirty="0" smtClean="0"/>
              <a:t>Have a plan support team that customized the student’s plan</a:t>
            </a:r>
          </a:p>
          <a:p>
            <a:pPr marL="457200" indent="-457200">
              <a:lnSpc>
                <a:spcPct val="120000"/>
              </a:lnSpc>
              <a:spcBef>
                <a:spcPts val="0"/>
              </a:spcBef>
              <a:buAutoNum type="arabicPeriod"/>
            </a:pPr>
            <a:r>
              <a:rPr lang="en-US" sz="4800" dirty="0" smtClean="0"/>
              <a:t>A regular evaluation of the students progress to determine achievement and gaps</a:t>
            </a:r>
          </a:p>
          <a:p>
            <a:pPr marL="0" indent="0">
              <a:lnSpc>
                <a:spcPct val="120000"/>
              </a:lnSpc>
              <a:spcBef>
                <a:spcPts val="0"/>
              </a:spcBef>
              <a:buNone/>
            </a:pPr>
            <a:endParaRPr lang="en-US" sz="4800" dirty="0"/>
          </a:p>
          <a:p>
            <a:pPr marL="0" indent="0">
              <a:lnSpc>
                <a:spcPct val="120000"/>
              </a:lnSpc>
              <a:spcBef>
                <a:spcPts val="0"/>
              </a:spcBef>
              <a:buNone/>
            </a:pPr>
            <a:r>
              <a:rPr lang="en-US" sz="4800" b="1" dirty="0" smtClean="0"/>
              <a:t>Resources:</a:t>
            </a:r>
          </a:p>
          <a:p>
            <a:pPr>
              <a:lnSpc>
                <a:spcPct val="120000"/>
              </a:lnSpc>
              <a:spcBef>
                <a:spcPts val="0"/>
              </a:spcBef>
            </a:pPr>
            <a:r>
              <a:rPr lang="en-US" sz="4800" dirty="0" smtClean="0"/>
              <a:t>Refer to the </a:t>
            </a:r>
            <a:r>
              <a:rPr lang="en-US" sz="4800" dirty="0" smtClean="0">
                <a:hlinkClick r:id="rId2"/>
              </a:rPr>
              <a:t>District Planning Guidebook </a:t>
            </a:r>
            <a:r>
              <a:rPr lang="en-US" sz="4800" dirty="0" smtClean="0"/>
              <a:t>for more information.</a:t>
            </a:r>
          </a:p>
          <a:p>
            <a:pPr marL="0" indent="0">
              <a:buNone/>
            </a:pPr>
            <a:endParaRPr lang="en-US" sz="2000" dirty="0" smtClean="0"/>
          </a:p>
        </p:txBody>
      </p:sp>
    </p:spTree>
    <p:extLst>
      <p:ext uri="{BB962C8B-B14F-4D97-AF65-F5344CB8AC3E}">
        <p14:creationId xmlns:p14="http://schemas.microsoft.com/office/powerpoint/2010/main" val="18436909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solidFill>
                  <a:schemeClr val="bg1"/>
                </a:solidFill>
                <a:latin typeface="Chalkduster"/>
              </a:rPr>
              <a:t>College Credit Opportunities/Advanced Courses</a:t>
            </a:r>
            <a:endParaRPr lang="en-US" sz="2500" dirty="0">
              <a:solidFill>
                <a:schemeClr val="bg1"/>
              </a:solidFill>
              <a:latin typeface="Chalkduster"/>
            </a:endParaRPr>
          </a:p>
        </p:txBody>
      </p:sp>
      <p:sp>
        <p:nvSpPr>
          <p:cNvPr id="3" name="Rectangle 2"/>
          <p:cNvSpPr/>
          <p:nvPr/>
        </p:nvSpPr>
        <p:spPr>
          <a:xfrm>
            <a:off x="228600" y="1219200"/>
            <a:ext cx="8763000" cy="4401205"/>
          </a:xfrm>
          <a:prstGeom prst="rect">
            <a:avLst/>
          </a:prstGeom>
        </p:spPr>
        <p:txBody>
          <a:bodyPr wrap="square">
            <a:spAutoFit/>
          </a:bodyPr>
          <a:lstStyle/>
          <a:p>
            <a:r>
              <a:rPr lang="en-US" sz="2000" b="1" u="sng" dirty="0" smtClean="0"/>
              <a:t>Building </a:t>
            </a:r>
            <a:r>
              <a:rPr lang="en-US" sz="2000" b="1" u="sng" dirty="0"/>
              <a:t>and Sustaining an </a:t>
            </a:r>
            <a:r>
              <a:rPr lang="en-US" sz="2000" b="1" u="sng" dirty="0" smtClean="0"/>
              <a:t>Advanced Placement (AP) </a:t>
            </a:r>
            <a:r>
              <a:rPr lang="en-US" sz="2000" b="1" u="sng" dirty="0" smtClean="0"/>
              <a:t>Program:</a:t>
            </a:r>
            <a:endParaRPr lang="en-US" sz="2000" dirty="0"/>
          </a:p>
          <a:p>
            <a:pPr algn="just"/>
            <a:r>
              <a:rPr lang="en-US" sz="2000" dirty="0"/>
              <a:t>To encourage successful growth of AP</a:t>
            </a:r>
            <a:r>
              <a:rPr lang="en-US" sz="2000" baseline="30000" dirty="0"/>
              <a:t>®</a:t>
            </a:r>
            <a:r>
              <a:rPr lang="en-US" sz="2000" dirty="0"/>
              <a:t> Programs statewide, </a:t>
            </a:r>
            <a:r>
              <a:rPr lang="en-US" sz="2000" dirty="0" smtClean="0"/>
              <a:t>the Department will </a:t>
            </a:r>
            <a:r>
              <a:rPr lang="en-US" sz="2000" dirty="0"/>
              <a:t>host </a:t>
            </a:r>
            <a:r>
              <a:rPr lang="en-US" sz="2000" dirty="0" smtClean="0"/>
              <a:t>a </a:t>
            </a:r>
            <a:r>
              <a:rPr lang="en-US" sz="2000" dirty="0"/>
              <a:t>webinar to provide AP</a:t>
            </a:r>
            <a:r>
              <a:rPr lang="en-US" sz="2000" baseline="30000" dirty="0"/>
              <a:t>®</a:t>
            </a:r>
            <a:r>
              <a:rPr lang="en-US" sz="2000" dirty="0"/>
              <a:t> teachers, coordinators, and administrators with clear guidelines on building </a:t>
            </a:r>
            <a:r>
              <a:rPr lang="en-US" sz="2000" dirty="0" smtClean="0"/>
              <a:t>and </a:t>
            </a:r>
            <a:r>
              <a:rPr lang="en-US" sz="2000" dirty="0"/>
              <a:t>sustaining an AP program on </a:t>
            </a:r>
            <a:endParaRPr lang="en-US" sz="2000" dirty="0" smtClean="0"/>
          </a:p>
          <a:p>
            <a:r>
              <a:rPr lang="en-US" sz="2000" b="1" dirty="0" smtClean="0"/>
              <a:t>Date: Thursday</a:t>
            </a:r>
            <a:r>
              <a:rPr lang="en-US" sz="2000" b="1" dirty="0"/>
              <a:t>, October 9</a:t>
            </a:r>
            <a:r>
              <a:rPr lang="en-US" sz="2000" b="1" baseline="30000" dirty="0"/>
              <a:t>th</a:t>
            </a:r>
            <a:r>
              <a:rPr lang="en-US" sz="2000" b="1" dirty="0"/>
              <a:t> from </a:t>
            </a:r>
            <a:r>
              <a:rPr lang="en-US" sz="2000" b="1" dirty="0" smtClean="0"/>
              <a:t>2:00 p.m. </a:t>
            </a:r>
            <a:r>
              <a:rPr lang="en-US" sz="2000" b="1" dirty="0"/>
              <a:t>– 3:00 p.m</a:t>
            </a:r>
            <a:r>
              <a:rPr lang="en-US" sz="2000" dirty="0"/>
              <a:t>.</a:t>
            </a:r>
          </a:p>
          <a:p>
            <a:r>
              <a:rPr lang="en-US" sz="2000" dirty="0"/>
              <a:t> </a:t>
            </a:r>
          </a:p>
          <a:p>
            <a:r>
              <a:rPr lang="en-US" sz="2000" b="1" u="sng" dirty="0"/>
              <a:t>Getting Started with </a:t>
            </a:r>
            <a:r>
              <a:rPr lang="en-US" sz="2000" b="1" u="sng" dirty="0" smtClean="0"/>
              <a:t>College-Level Examination (CLEP):</a:t>
            </a:r>
            <a:endParaRPr lang="en-US" sz="2000" dirty="0"/>
          </a:p>
          <a:p>
            <a:pPr algn="just"/>
            <a:r>
              <a:rPr lang="en-US" sz="2000" dirty="0"/>
              <a:t>The </a:t>
            </a:r>
            <a:r>
              <a:rPr lang="en-US" sz="2000" dirty="0" smtClean="0"/>
              <a:t>CLEP </a:t>
            </a:r>
            <a:r>
              <a:rPr lang="en-US" sz="2000" dirty="0"/>
              <a:t>helps students receive college credit for what they already know, for a fraction of the cost of a college course. Developed by the College Board, CLEP is the most widely accepted credit-by-examination program, available at more than 2,900 colleges and </a:t>
            </a:r>
            <a:r>
              <a:rPr lang="en-US" sz="2000" dirty="0" smtClean="0"/>
              <a:t>universities. The webinar will discuss guidelines </a:t>
            </a:r>
            <a:r>
              <a:rPr lang="en-US" sz="2000" dirty="0"/>
              <a:t>on CLEP credit policy, </a:t>
            </a:r>
            <a:r>
              <a:rPr lang="en-US" sz="2000" dirty="0" smtClean="0"/>
              <a:t>subject </a:t>
            </a:r>
            <a:r>
              <a:rPr lang="en-US" sz="2000" dirty="0"/>
              <a:t>areas, exam preparation, and </a:t>
            </a:r>
            <a:r>
              <a:rPr lang="en-US" sz="2000" dirty="0" smtClean="0"/>
              <a:t>steps to becoming a CLEP </a:t>
            </a:r>
            <a:r>
              <a:rPr lang="en-US" sz="2000" dirty="0"/>
              <a:t>administration center. </a:t>
            </a:r>
            <a:endParaRPr lang="en-US" sz="2000" dirty="0" smtClean="0"/>
          </a:p>
          <a:p>
            <a:r>
              <a:rPr lang="en-US" sz="2000" b="1" dirty="0" smtClean="0"/>
              <a:t>Date: Wednesday, October 23  from 2:00 – 3:00 p.m.</a:t>
            </a:r>
            <a:endParaRPr lang="en-US" sz="2000" b="1" dirty="0"/>
          </a:p>
        </p:txBody>
      </p:sp>
      <p:sp>
        <p:nvSpPr>
          <p:cNvPr id="5" name="Rectangle 4"/>
          <p:cNvSpPr/>
          <p:nvPr/>
        </p:nvSpPr>
        <p:spPr>
          <a:xfrm>
            <a:off x="533400" y="2222480"/>
            <a:ext cx="8153400" cy="923330"/>
          </a:xfrm>
          <a:prstGeom prst="rect">
            <a:avLst/>
          </a:prstGeom>
        </p:spPr>
        <p:txBody>
          <a:bodyPr wrap="square">
            <a:spAutoFit/>
          </a:bodyPr>
          <a:lstStyle/>
          <a:p>
            <a:endParaRPr lang="en-US" dirty="0" smtClean="0"/>
          </a:p>
          <a:p>
            <a:endParaRPr lang="en-US" dirty="0"/>
          </a:p>
          <a:p>
            <a:endParaRPr lang="en-US" dirty="0" smtClean="0"/>
          </a:p>
        </p:txBody>
      </p:sp>
    </p:spTree>
    <p:extLst>
      <p:ext uri="{BB962C8B-B14F-4D97-AF65-F5344CB8AC3E}">
        <p14:creationId xmlns:p14="http://schemas.microsoft.com/office/powerpoint/2010/main" val="26495420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p:txBody>
          <a:bodyPr/>
          <a:lstStyle/>
          <a:p>
            <a:pPr marL="754063" lvl="2" indent="-514350">
              <a:buFont typeface="+mj-lt"/>
              <a:buAutoNum type="romanUcPeriod"/>
            </a:pPr>
            <a:r>
              <a:rPr lang="en-US" sz="2000" dirty="0" smtClean="0"/>
              <a:t>Curriculum Resources, Teaching Resources &amp; Support and Assessment</a:t>
            </a:r>
          </a:p>
          <a:p>
            <a:pPr marL="1670050" lvl="3" indent="-514350">
              <a:buFont typeface="+mj-lt"/>
              <a:buAutoNum type="romanUcPeriod"/>
            </a:pPr>
            <a:r>
              <a:rPr lang="en-US" sz="1600" dirty="0" smtClean="0"/>
              <a:t>Assessment Plan and Resources</a:t>
            </a:r>
          </a:p>
          <a:p>
            <a:pPr marL="1670050" lvl="3" indent="-514350">
              <a:buFont typeface="+mj-lt"/>
              <a:buAutoNum type="romanUcPeriod"/>
            </a:pPr>
            <a:r>
              <a:rPr lang="en-US" sz="1600" dirty="0" smtClean="0"/>
              <a:t>Curricular reviews</a:t>
            </a:r>
          </a:p>
          <a:p>
            <a:pPr marL="1670050" lvl="3" indent="-514350">
              <a:buFont typeface="+mj-lt"/>
              <a:buAutoNum type="romanUcPeriod"/>
            </a:pPr>
            <a:r>
              <a:rPr lang="en-US" sz="1600" dirty="0" smtClean="0"/>
              <a:t>Teaching Resources &amp; Support</a:t>
            </a:r>
          </a:p>
          <a:p>
            <a:pPr marL="754063" lvl="2" indent="-514350">
              <a:buFont typeface="+mj-lt"/>
              <a:buAutoNum type="romanUcPeriod"/>
            </a:pPr>
            <a:r>
              <a:rPr lang="en-US" sz="2000" dirty="0" smtClean="0"/>
              <a:t>High School Opportunities</a:t>
            </a:r>
          </a:p>
          <a:p>
            <a:pPr marL="754063" lvl="2" indent="-514350">
              <a:buFont typeface="+mj-lt"/>
              <a:buAutoNum type="romanUcPeriod"/>
            </a:pPr>
            <a:r>
              <a:rPr lang="en-US" sz="2000" b="1" dirty="0" smtClean="0"/>
              <a:t>Unique Identifier Policy: Act 837 and Act 677</a:t>
            </a:r>
          </a:p>
          <a:p>
            <a:pPr marL="754063" lvl="2" indent="-514350">
              <a:buFont typeface="+mj-lt"/>
              <a:buAutoNum type="romanUcPeriod"/>
            </a:pPr>
            <a:r>
              <a:rPr lang="en-US" sz="2000" dirty="0"/>
              <a:t>Special Education Policy: Act </a:t>
            </a:r>
            <a:r>
              <a:rPr lang="en-US" sz="2000" dirty="0" smtClean="0"/>
              <a:t>833</a:t>
            </a:r>
          </a:p>
          <a:p>
            <a:pPr marL="754063" lvl="2" indent="-514350">
              <a:buFont typeface="+mj-lt"/>
              <a:buAutoNum type="romanUcPeriod"/>
            </a:pPr>
            <a:r>
              <a:rPr lang="en-US" sz="2000" dirty="0" smtClean="0"/>
              <a:t>Grants</a:t>
            </a:r>
          </a:p>
        </p:txBody>
      </p:sp>
    </p:spTree>
    <p:extLst>
      <p:ext uri="{BB962C8B-B14F-4D97-AF65-F5344CB8AC3E}">
        <p14:creationId xmlns:p14="http://schemas.microsoft.com/office/powerpoint/2010/main" val="233144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Chalkduster"/>
                <a:cs typeface="Chalkduster"/>
              </a:rPr>
              <a:t>Student Privacy</a:t>
            </a:r>
            <a:endParaRPr lang="en-US" dirty="0">
              <a:latin typeface="Chalkduster"/>
              <a:cs typeface="Chalkduster"/>
            </a:endParaRP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27</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219200"/>
            <a:ext cx="8839200" cy="5181600"/>
          </a:xfrm>
          <a:prstGeom prst="rect">
            <a:avLst/>
          </a:prstGeom>
        </p:spPr>
        <p:txBody>
          <a:bodyPr>
            <a:normAutofit/>
          </a:bodyPr>
          <a:lstStyle/>
          <a:p>
            <a:pPr marL="0" indent="0">
              <a:buNone/>
            </a:pPr>
            <a:r>
              <a:rPr lang="en-US" sz="2000" b="1" dirty="0" smtClean="0">
                <a:hlinkClick r:id="rId2"/>
              </a:rPr>
              <a:t>Act </a:t>
            </a:r>
            <a:r>
              <a:rPr lang="en-US" sz="2000" b="1" dirty="0">
                <a:hlinkClick r:id="rId2"/>
              </a:rPr>
              <a:t>837</a:t>
            </a:r>
            <a:r>
              <a:rPr lang="en-US" sz="2000" b="1" dirty="0"/>
              <a:t> </a:t>
            </a:r>
            <a:r>
              <a:rPr lang="en-US" sz="2000" dirty="0"/>
              <a:t>provides for limitations and prohibitions on the collection and sharing of student </a:t>
            </a:r>
            <a:r>
              <a:rPr lang="en-US" sz="2000" dirty="0" smtClean="0"/>
              <a:t>information. </a:t>
            </a:r>
          </a:p>
          <a:p>
            <a:pPr marL="0" indent="0">
              <a:spcBef>
                <a:spcPts val="0"/>
              </a:spcBef>
              <a:buNone/>
            </a:pPr>
            <a:r>
              <a:rPr lang="en-US" sz="2000" b="1" dirty="0" smtClean="0">
                <a:hlinkClick r:id="rId3"/>
              </a:rPr>
              <a:t>Act </a:t>
            </a:r>
            <a:r>
              <a:rPr lang="en-US" sz="2000" b="1" dirty="0">
                <a:hlinkClick r:id="rId3"/>
              </a:rPr>
              <a:t>677</a:t>
            </a:r>
            <a:r>
              <a:rPr lang="en-US" sz="2000" b="1" dirty="0"/>
              <a:t> </a:t>
            </a:r>
            <a:r>
              <a:rPr lang="en-US" sz="2000" dirty="0"/>
              <a:t>requires </a:t>
            </a:r>
            <a:r>
              <a:rPr lang="en-US" sz="2000" dirty="0" smtClean="0"/>
              <a:t>that, </a:t>
            </a:r>
            <a:r>
              <a:rPr lang="en-US" sz="2000" dirty="0"/>
              <a:t>by January 1, 2015, </a:t>
            </a:r>
            <a:r>
              <a:rPr lang="en-US" sz="2000" dirty="0" smtClean="0"/>
              <a:t>the Department </a:t>
            </a:r>
            <a:r>
              <a:rPr lang="en-US" sz="2000" dirty="0"/>
              <a:t>and LEAs publish on their websites information about the transfer of students’ </a:t>
            </a:r>
            <a:r>
              <a:rPr lang="en-US" sz="2000" dirty="0" smtClean="0"/>
              <a:t>PII. </a:t>
            </a:r>
          </a:p>
          <a:p>
            <a:pPr marL="0" indent="0">
              <a:spcBef>
                <a:spcPts val="0"/>
              </a:spcBef>
              <a:buNone/>
            </a:pPr>
            <a:endParaRPr lang="en-US" sz="2000" dirty="0" smtClean="0"/>
          </a:p>
          <a:p>
            <a:pPr marL="0" indent="0">
              <a:spcBef>
                <a:spcPts val="0"/>
              </a:spcBef>
              <a:buNone/>
            </a:pPr>
            <a:r>
              <a:rPr lang="en-US" sz="2000" dirty="0"/>
              <a:t>The Department is developing guidance for protecting student privacy and implementing the requirements in Act </a:t>
            </a:r>
            <a:r>
              <a:rPr lang="en-US" sz="2000" dirty="0" smtClean="0"/>
              <a:t>837 and 677.  </a:t>
            </a:r>
          </a:p>
          <a:p>
            <a:pPr marL="0" indent="0">
              <a:spcBef>
                <a:spcPts val="0"/>
              </a:spcBef>
              <a:buNone/>
            </a:pPr>
            <a:endParaRPr lang="en-US" sz="2000" dirty="0" smtClean="0"/>
          </a:p>
          <a:p>
            <a:pPr marL="0" indent="0">
              <a:spcBef>
                <a:spcPts val="0"/>
              </a:spcBef>
              <a:buNone/>
            </a:pPr>
            <a:r>
              <a:rPr lang="en-US" sz="2000" b="1" dirty="0" smtClean="0"/>
              <a:t>Tentative timeline for guidance:</a:t>
            </a:r>
            <a:endParaRPr lang="en-US" sz="2000" b="1" dirty="0"/>
          </a:p>
        </p:txBody>
      </p:sp>
      <p:graphicFrame>
        <p:nvGraphicFramePr>
          <p:cNvPr id="6" name="Table 5"/>
          <p:cNvGraphicFramePr>
            <a:graphicFrameLocks noGrp="1"/>
          </p:cNvGraphicFramePr>
          <p:nvPr>
            <p:extLst>
              <p:ext uri="{D42A27DB-BD31-4B8C-83A1-F6EECF244321}">
                <p14:modId xmlns:p14="http://schemas.microsoft.com/office/powerpoint/2010/main" val="1998050191"/>
              </p:ext>
            </p:extLst>
          </p:nvPr>
        </p:nvGraphicFramePr>
        <p:xfrm>
          <a:off x="228600" y="4038600"/>
          <a:ext cx="8686800" cy="2468880"/>
        </p:xfrm>
        <a:graphic>
          <a:graphicData uri="http://schemas.openxmlformats.org/drawingml/2006/table">
            <a:tbl>
              <a:tblPr firstRow="1" bandRow="1">
                <a:tableStyleId>{7DF18680-E054-41AD-8BC1-D1AEF772440D}</a:tableStyleId>
              </a:tblPr>
              <a:tblGrid>
                <a:gridCol w="4560569"/>
                <a:gridCol w="4126231"/>
              </a:tblGrid>
              <a:tr h="295975">
                <a:tc>
                  <a:txBody>
                    <a:bodyPr/>
                    <a:lstStyle/>
                    <a:p>
                      <a:r>
                        <a:rPr lang="en-US" sz="1600" dirty="0" smtClean="0"/>
                        <a:t>Guidance Topics</a:t>
                      </a:r>
                      <a:endParaRPr lang="en-US" sz="1600" dirty="0"/>
                    </a:p>
                  </a:txBody>
                  <a:tcPr/>
                </a:tc>
                <a:tc>
                  <a:txBody>
                    <a:bodyPr/>
                    <a:lstStyle/>
                    <a:p>
                      <a:r>
                        <a:rPr lang="en-US" sz="1600" dirty="0" smtClean="0"/>
                        <a:t>Audiences and Dates</a:t>
                      </a:r>
                      <a:endParaRPr lang="en-US" sz="1600" dirty="0"/>
                    </a:p>
                  </a:txBody>
                  <a:tcPr/>
                </a:tc>
              </a:tr>
              <a:tr h="941739">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Act</a:t>
                      </a:r>
                      <a:r>
                        <a:rPr lang="en-US" sz="1600" baseline="0" dirty="0" smtClean="0"/>
                        <a:t> 837 guidance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Act 677 guidance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Unique statewide student identifier system overview</a:t>
                      </a:r>
                      <a:endParaRPr lang="en-US" sz="1600" dirty="0" smtClean="0"/>
                    </a:p>
                  </a:txBody>
                  <a:tcPr/>
                </a:tc>
                <a:tc>
                  <a:txBody>
                    <a:bodyPr/>
                    <a:lstStyle/>
                    <a:p>
                      <a:r>
                        <a:rPr lang="en-US" sz="1600" dirty="0" smtClean="0"/>
                        <a:t>September 24:</a:t>
                      </a:r>
                      <a:r>
                        <a:rPr lang="en-US" sz="1600" baseline="0" dirty="0" smtClean="0"/>
                        <a:t> District Planning Call</a:t>
                      </a:r>
                      <a:endParaRPr lang="en-US" sz="1600" dirty="0" smtClean="0"/>
                    </a:p>
                    <a:p>
                      <a:r>
                        <a:rPr lang="en-US" sz="1600" dirty="0" smtClean="0"/>
                        <a:t>October 1: Data Coordinators webinar</a:t>
                      </a:r>
                    </a:p>
                    <a:p>
                      <a:r>
                        <a:rPr lang="en-US" sz="1600" dirty="0" smtClean="0"/>
                        <a:t>October</a:t>
                      </a:r>
                      <a:r>
                        <a:rPr lang="en-US" sz="1600" baseline="0" dirty="0" smtClean="0"/>
                        <a:t> 7: DTC conference call</a:t>
                      </a:r>
                    </a:p>
                    <a:p>
                      <a:r>
                        <a:rPr lang="en-US" sz="1600" baseline="0" dirty="0" smtClean="0"/>
                        <a:t>October 8: Superintendents’ Call</a:t>
                      </a:r>
                      <a:endParaRPr lang="en-US" sz="1600" dirty="0"/>
                    </a:p>
                  </a:txBody>
                  <a:tcPr/>
                </a:tc>
              </a:tr>
              <a:tr h="74348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Parental Consent Form and Process Guidance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Standard contract language</a:t>
                      </a:r>
                    </a:p>
                  </a:txBody>
                  <a:tcPr/>
                </a:tc>
                <a:tc>
                  <a:txBody>
                    <a:bodyPr/>
                    <a:lstStyle/>
                    <a:p>
                      <a:r>
                        <a:rPr lang="en-US" sz="1600" dirty="0" smtClean="0"/>
                        <a:t>October 29:</a:t>
                      </a:r>
                      <a:r>
                        <a:rPr lang="en-US" sz="1600" baseline="0" dirty="0" smtClean="0"/>
                        <a:t> District Planning Call</a:t>
                      </a:r>
                      <a:endParaRPr lang="en-US" sz="1600" dirty="0" smtClean="0"/>
                    </a:p>
                    <a:p>
                      <a:r>
                        <a:rPr lang="en-US" sz="1600" dirty="0" smtClean="0"/>
                        <a:t>November 5: Data Coordinators webinar</a:t>
                      </a:r>
                    </a:p>
                    <a:p>
                      <a:r>
                        <a:rPr lang="en-US" sz="1600" dirty="0" smtClean="0"/>
                        <a:t>November</a:t>
                      </a:r>
                      <a:r>
                        <a:rPr lang="en-US" sz="1600" baseline="0" dirty="0" smtClean="0"/>
                        <a:t> 4: DTC conference call</a:t>
                      </a:r>
                    </a:p>
                    <a:p>
                      <a:r>
                        <a:rPr lang="en-US" sz="1600" baseline="0" dirty="0" smtClean="0"/>
                        <a:t>November 19: Superintendents’ Call</a:t>
                      </a:r>
                      <a:endParaRPr lang="en-US" sz="1600" dirty="0"/>
                    </a:p>
                  </a:txBody>
                  <a:tcPr/>
                </a:tc>
              </a:tr>
            </a:tbl>
          </a:graphicData>
        </a:graphic>
      </p:graphicFrame>
    </p:spTree>
    <p:extLst>
      <p:ext uri="{BB962C8B-B14F-4D97-AF65-F5344CB8AC3E}">
        <p14:creationId xmlns:p14="http://schemas.microsoft.com/office/powerpoint/2010/main" val="2062056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Chalkduster"/>
                <a:cs typeface="Chalkduster"/>
              </a:rPr>
              <a:t>Student Privacy: Act 837</a:t>
            </a:r>
            <a:endParaRPr lang="en-US" dirty="0">
              <a:latin typeface="Chalkduster"/>
              <a:cs typeface="Chalkduster"/>
            </a:endParaRP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28</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buNone/>
            </a:pPr>
            <a:r>
              <a:rPr lang="en-US" sz="2000" dirty="0" smtClean="0"/>
              <a:t> </a:t>
            </a:r>
            <a:endParaRPr lang="en-US" sz="2000" dirty="0"/>
          </a:p>
        </p:txBody>
      </p:sp>
      <p:graphicFrame>
        <p:nvGraphicFramePr>
          <p:cNvPr id="7" name="Diagram 6"/>
          <p:cNvGraphicFramePr/>
          <p:nvPr>
            <p:extLst>
              <p:ext uri="{D42A27DB-BD31-4B8C-83A1-F6EECF244321}">
                <p14:modId xmlns:p14="http://schemas.microsoft.com/office/powerpoint/2010/main" val="73788378"/>
              </p:ext>
            </p:extLst>
          </p:nvPr>
        </p:nvGraphicFramePr>
        <p:xfrm>
          <a:off x="152400" y="1981200"/>
          <a:ext cx="8839200" cy="4506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 y="1143000"/>
            <a:ext cx="8839200" cy="707886"/>
          </a:xfrm>
          <a:prstGeom prst="rect">
            <a:avLst/>
          </a:prstGeom>
          <a:noFill/>
        </p:spPr>
        <p:txBody>
          <a:bodyPr wrap="square" rtlCol="0">
            <a:spAutoFit/>
          </a:bodyPr>
          <a:lstStyle/>
          <a:p>
            <a:r>
              <a:rPr lang="en-US" sz="2000" dirty="0" smtClean="0"/>
              <a:t>Act 837 prohibits the Department of Education from collecting personally identifiable information from school districts beginning in June 2015.  </a:t>
            </a:r>
            <a:endParaRPr lang="en-US" sz="2000" dirty="0"/>
          </a:p>
        </p:txBody>
      </p:sp>
    </p:spTree>
    <p:extLst>
      <p:ext uri="{BB962C8B-B14F-4D97-AF65-F5344CB8AC3E}">
        <p14:creationId xmlns:p14="http://schemas.microsoft.com/office/powerpoint/2010/main" val="1757398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Chalkduster"/>
                <a:cs typeface="Chalkduster"/>
              </a:rPr>
              <a:t>Student Privacy: Act 837</a:t>
            </a:r>
            <a:endParaRPr lang="en-US" dirty="0">
              <a:latin typeface="Chalkduster"/>
              <a:cs typeface="Chalkduster"/>
            </a:endParaRP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29</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1111248984"/>
              </p:ext>
            </p:extLst>
          </p:nvPr>
        </p:nvGraphicFramePr>
        <p:xfrm>
          <a:off x="152400" y="1945386"/>
          <a:ext cx="8839200" cy="4425695"/>
        </p:xfrm>
        <a:graphic>
          <a:graphicData uri="http://schemas.openxmlformats.org/drawingml/2006/table">
            <a:tbl>
              <a:tblPr firstRow="1" firstCol="1" bandRow="1">
                <a:tableStyleId>{7DF18680-E054-41AD-8BC1-D1AEF772440D}</a:tableStyleId>
              </a:tblPr>
              <a:tblGrid>
                <a:gridCol w="1295400"/>
                <a:gridCol w="3810000"/>
                <a:gridCol w="3733800"/>
              </a:tblGrid>
              <a:tr h="337893">
                <a:tc>
                  <a:txBody>
                    <a:bodyPr/>
                    <a:lstStyle/>
                    <a:p>
                      <a:pPr marL="0" marR="0">
                        <a:lnSpc>
                          <a:spcPct val="115000"/>
                        </a:lnSpc>
                        <a:spcBef>
                          <a:spcPts val="0"/>
                        </a:spcBef>
                        <a:spcAft>
                          <a:spcPts val="0"/>
                        </a:spcAft>
                        <a:tabLst>
                          <a:tab pos="3288665" algn="r"/>
                        </a:tabLst>
                      </a:pPr>
                      <a:endParaRPr lang="en-US" sz="17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700" dirty="0" smtClean="0">
                          <a:effectLst/>
                        </a:rPr>
                        <a:t>Department’s Current </a:t>
                      </a:r>
                      <a:r>
                        <a:rPr lang="en-US" sz="1700" dirty="0">
                          <a:effectLst/>
                        </a:rPr>
                        <a:t>Process</a:t>
                      </a:r>
                      <a:endParaRPr lang="en-US" sz="17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700" dirty="0" smtClean="0">
                          <a:effectLst/>
                        </a:rPr>
                        <a:t>Questions the</a:t>
                      </a:r>
                      <a:r>
                        <a:rPr lang="en-US" sz="1700" baseline="0" dirty="0" smtClean="0">
                          <a:effectLst/>
                        </a:rPr>
                        <a:t> Department</a:t>
                      </a:r>
                      <a:r>
                        <a:rPr lang="en-US" sz="1700" dirty="0" smtClean="0">
                          <a:effectLst/>
                        </a:rPr>
                        <a:t> Will</a:t>
                      </a:r>
                      <a:r>
                        <a:rPr lang="en-US" sz="1700" baseline="0" dirty="0" smtClean="0">
                          <a:effectLst/>
                        </a:rPr>
                        <a:t> Answer</a:t>
                      </a:r>
                      <a:endParaRPr lang="en-US" sz="1700" dirty="0">
                        <a:effectLst/>
                        <a:latin typeface="Calibri"/>
                        <a:ea typeface="Calibri"/>
                        <a:cs typeface="Times New Roman"/>
                      </a:endParaRPr>
                    </a:p>
                  </a:txBody>
                  <a:tcPr marL="68580" marR="68580" marT="0" marB="0"/>
                </a:tc>
              </a:tr>
              <a:tr h="424107">
                <a:tc>
                  <a:txBody>
                    <a:bodyPr/>
                    <a:lstStyle/>
                    <a:p>
                      <a:pPr marL="0" marR="0">
                        <a:lnSpc>
                          <a:spcPct val="115000"/>
                        </a:lnSpc>
                        <a:spcBef>
                          <a:spcPts val="0"/>
                        </a:spcBef>
                        <a:spcAft>
                          <a:spcPts val="0"/>
                        </a:spcAft>
                      </a:pPr>
                      <a:r>
                        <a:rPr lang="en-US" sz="1600" dirty="0">
                          <a:effectLst/>
                        </a:rPr>
                        <a:t>Assessment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Pre</a:t>
                      </a:r>
                      <a:r>
                        <a:rPr lang="en-US" sz="1600" dirty="0">
                          <a:effectLst/>
                        </a:rPr>
                        <a:t>-grids assessments with </a:t>
                      </a:r>
                      <a:r>
                        <a:rPr lang="en-US" sz="1600" dirty="0" smtClean="0">
                          <a:effectLst/>
                        </a:rPr>
                        <a:t>students’ PII.</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What data elements can the Department</a:t>
                      </a:r>
                      <a:r>
                        <a:rPr lang="en-US" sz="1600" baseline="0" dirty="0" smtClean="0">
                          <a:effectLst/>
                        </a:rPr>
                        <a:t> collect and use to pre-grid assessments?</a:t>
                      </a:r>
                      <a:endParaRPr lang="en-US" sz="1600" dirty="0">
                        <a:effectLst/>
                        <a:latin typeface="Calibri"/>
                        <a:ea typeface="Calibri"/>
                        <a:cs typeface="Times New Roman"/>
                      </a:endParaRPr>
                    </a:p>
                  </a:txBody>
                  <a:tcPr marL="68580" marR="68580" marT="0" marB="0"/>
                </a:tc>
              </a:tr>
              <a:tr h="701475">
                <a:tc>
                  <a:txBody>
                    <a:bodyPr/>
                    <a:lstStyle/>
                    <a:p>
                      <a:pPr marL="0" marR="0">
                        <a:lnSpc>
                          <a:spcPct val="115000"/>
                        </a:lnSpc>
                        <a:spcBef>
                          <a:spcPts val="0"/>
                        </a:spcBef>
                        <a:spcAft>
                          <a:spcPts val="0"/>
                        </a:spcAft>
                      </a:pPr>
                      <a:r>
                        <a:rPr lang="en-US" sz="1600" dirty="0">
                          <a:effectLst/>
                        </a:rPr>
                        <a:t>Compass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Teachers verify rosters with students’ </a:t>
                      </a:r>
                      <a:r>
                        <a:rPr lang="en-US" sz="1600" dirty="0" smtClean="0">
                          <a:effectLst/>
                        </a:rPr>
                        <a:t>PII.</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What information about</a:t>
                      </a:r>
                      <a:r>
                        <a:rPr lang="en-US" sz="1600" baseline="0" dirty="0" smtClean="0">
                          <a:effectLst/>
                        </a:rPr>
                        <a:t> students will be included as part of roster verification?</a:t>
                      </a:r>
                      <a:endParaRPr lang="en-US" sz="1600" dirty="0">
                        <a:effectLst/>
                        <a:latin typeface="Calibri"/>
                        <a:ea typeface="Calibri"/>
                        <a:cs typeface="Times New Roman"/>
                      </a:endParaRPr>
                    </a:p>
                  </a:txBody>
                  <a:tcPr marL="68580" marR="68580" marT="0" marB="0"/>
                </a:tc>
              </a:tr>
              <a:tr h="1143000">
                <a:tc>
                  <a:txBody>
                    <a:bodyPr/>
                    <a:lstStyle/>
                    <a:p>
                      <a:pPr marL="0" marR="0">
                        <a:lnSpc>
                          <a:spcPct val="115000"/>
                        </a:lnSpc>
                        <a:spcBef>
                          <a:spcPts val="0"/>
                        </a:spcBef>
                        <a:spcAft>
                          <a:spcPts val="0"/>
                        </a:spcAft>
                      </a:pPr>
                      <a:r>
                        <a:rPr lang="en-US" sz="1600" dirty="0">
                          <a:effectLst/>
                        </a:rPr>
                        <a:t>Special education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Department </a:t>
                      </a:r>
                      <a:r>
                        <a:rPr lang="en-US" sz="1600" dirty="0">
                          <a:effectLst/>
                        </a:rPr>
                        <a:t>and LEAs access students’ </a:t>
                      </a:r>
                      <a:r>
                        <a:rPr lang="en-US" sz="1600" dirty="0" smtClean="0">
                          <a:effectLst/>
                        </a:rPr>
                        <a:t>PII in </a:t>
                      </a:r>
                      <a:r>
                        <a:rPr lang="en-US" sz="1600" dirty="0">
                          <a:effectLst/>
                        </a:rPr>
                        <a:t>SER to </a:t>
                      </a:r>
                      <a:r>
                        <a:rPr lang="en-US" sz="1600" dirty="0" smtClean="0">
                          <a:effectLst/>
                        </a:rPr>
                        <a:t>serve students with special needs, </a:t>
                      </a:r>
                      <a:r>
                        <a:rPr lang="en-US" sz="1600" dirty="0">
                          <a:effectLst/>
                        </a:rPr>
                        <a:t>ensure compliance, and report on special education </a:t>
                      </a:r>
                      <a:r>
                        <a:rPr lang="en-US" sz="1600" dirty="0" smtClean="0">
                          <a:effectLst/>
                        </a:rPr>
                        <a:t>services.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How can LEAs</a:t>
                      </a:r>
                      <a:r>
                        <a:rPr lang="en-US" sz="1600" baseline="0" dirty="0" smtClean="0">
                          <a:effectLst/>
                        </a:rPr>
                        <a:t> continue to use SER in its current capacity to serve students with special needs?</a:t>
                      </a:r>
                      <a:endParaRPr lang="en-US" sz="1600" dirty="0">
                        <a:effectLst/>
                        <a:latin typeface="Calibri"/>
                        <a:ea typeface="Calibri"/>
                        <a:cs typeface="Times New Roman"/>
                      </a:endParaRPr>
                    </a:p>
                  </a:txBody>
                  <a:tcPr marL="68580" marR="68580" marT="0" marB="0"/>
                </a:tc>
              </a:tr>
              <a:tr h="696831">
                <a:tc>
                  <a:txBody>
                    <a:bodyPr/>
                    <a:lstStyle/>
                    <a:p>
                      <a:pPr marL="0" marR="0">
                        <a:lnSpc>
                          <a:spcPct val="115000"/>
                        </a:lnSpc>
                        <a:spcBef>
                          <a:spcPts val="0"/>
                        </a:spcBef>
                        <a:spcAft>
                          <a:spcPts val="0"/>
                        </a:spcAft>
                      </a:pPr>
                      <a:r>
                        <a:rPr lang="en-US" sz="1600" dirty="0">
                          <a:effectLst/>
                        </a:rPr>
                        <a:t>Official transcripts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Department and LEAs</a:t>
                      </a:r>
                      <a:r>
                        <a:rPr lang="en-US" sz="1600" baseline="0" dirty="0" smtClean="0">
                          <a:effectLst/>
                        </a:rPr>
                        <a:t> </a:t>
                      </a:r>
                      <a:r>
                        <a:rPr lang="en-US" sz="1600" dirty="0" smtClean="0">
                          <a:effectLst/>
                        </a:rPr>
                        <a:t>can </a:t>
                      </a:r>
                      <a:r>
                        <a:rPr lang="en-US" sz="1600" dirty="0">
                          <a:effectLst/>
                        </a:rPr>
                        <a:t>print official transcripts for all </a:t>
                      </a:r>
                      <a:r>
                        <a:rPr lang="en-US" sz="1600" dirty="0" smtClean="0">
                          <a:effectLst/>
                        </a:rPr>
                        <a:t>students with their personally identifiable information.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How can students</a:t>
                      </a:r>
                      <a:r>
                        <a:rPr lang="en-US" sz="1600" baseline="0" dirty="0" smtClean="0">
                          <a:effectLst/>
                        </a:rPr>
                        <a:t> continue to receive official transcripts with their full information?</a:t>
                      </a:r>
                      <a:endParaRPr lang="en-US" sz="1600" dirty="0">
                        <a:effectLst/>
                        <a:latin typeface="Calibri"/>
                        <a:ea typeface="Calibri"/>
                        <a:cs typeface="Times New Roman"/>
                      </a:endParaRPr>
                    </a:p>
                  </a:txBody>
                  <a:tcPr marL="68580" marR="68580" marT="0" marB="0"/>
                </a:tc>
              </a:tr>
              <a:tr h="696831">
                <a:tc>
                  <a:txBody>
                    <a:bodyPr/>
                    <a:lstStyle/>
                    <a:p>
                      <a:pPr marL="0" marR="0">
                        <a:lnSpc>
                          <a:spcPct val="115000"/>
                        </a:lnSpc>
                        <a:spcBef>
                          <a:spcPts val="0"/>
                        </a:spcBef>
                        <a:spcAft>
                          <a:spcPts val="0"/>
                        </a:spcAft>
                      </a:pPr>
                      <a:r>
                        <a:rPr lang="en-US" sz="1600" dirty="0">
                          <a:effectLst/>
                        </a:rPr>
                        <a:t>MFP</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LEAs submit social security number, full name, date of birth, and demographics to SIS.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What</a:t>
                      </a:r>
                      <a:r>
                        <a:rPr lang="en-US" sz="1600" baseline="0" dirty="0" smtClean="0">
                          <a:effectLst/>
                        </a:rPr>
                        <a:t> data elements can the Department collect to determine MFP allocations?</a:t>
                      </a:r>
                      <a:endParaRPr lang="en-US" sz="1600" dirty="0">
                        <a:effectLst/>
                        <a:latin typeface="Calibri"/>
                        <a:ea typeface="Calibri"/>
                        <a:cs typeface="Times New Roman"/>
                      </a:endParaRPr>
                    </a:p>
                  </a:txBody>
                  <a:tcPr marL="68580" marR="68580" marT="0" marB="0"/>
                </a:tc>
              </a:tr>
            </a:tbl>
          </a:graphicData>
        </a:graphic>
      </p:graphicFrame>
      <p:sp>
        <p:nvSpPr>
          <p:cNvPr id="7" name="TextBox 6"/>
          <p:cNvSpPr txBox="1"/>
          <p:nvPr/>
        </p:nvSpPr>
        <p:spPr>
          <a:xfrm>
            <a:off x="152400" y="1143000"/>
            <a:ext cx="8839200" cy="707886"/>
          </a:xfrm>
          <a:prstGeom prst="rect">
            <a:avLst/>
          </a:prstGeom>
          <a:noFill/>
        </p:spPr>
        <p:txBody>
          <a:bodyPr wrap="square" rtlCol="0">
            <a:spAutoFit/>
          </a:bodyPr>
          <a:lstStyle/>
          <a:p>
            <a:r>
              <a:rPr lang="en-US" sz="2000" dirty="0" smtClean="0"/>
              <a:t>Act 837 will change the Department’s routine operations, and the Department will issue guidance on how it will handle processes like:</a:t>
            </a:r>
            <a:endParaRPr lang="en-US" sz="2000" dirty="0"/>
          </a:p>
        </p:txBody>
      </p:sp>
    </p:spTree>
    <p:extLst>
      <p:ext uri="{BB962C8B-B14F-4D97-AF65-F5344CB8AC3E}">
        <p14:creationId xmlns:p14="http://schemas.microsoft.com/office/powerpoint/2010/main" val="230586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p:txBody>
          <a:bodyPr/>
          <a:lstStyle/>
          <a:p>
            <a:pPr marL="754063" lvl="2" indent="-514350">
              <a:buFont typeface="+mj-lt"/>
              <a:buAutoNum type="romanUcPeriod"/>
            </a:pPr>
            <a:r>
              <a:rPr lang="en-US" sz="2000" b="1" dirty="0" smtClean="0"/>
              <a:t>Curriculum Resources, Teaching Resources &amp; Support and Assessment</a:t>
            </a:r>
          </a:p>
          <a:p>
            <a:pPr marL="1670050" lvl="3" indent="-514350">
              <a:buFont typeface="+mj-lt"/>
              <a:buAutoNum type="romanUcPeriod"/>
            </a:pPr>
            <a:r>
              <a:rPr lang="en-US" sz="1600" dirty="0" smtClean="0"/>
              <a:t>Assessment Plan and Resources</a:t>
            </a:r>
          </a:p>
          <a:p>
            <a:pPr marL="1670050" lvl="3" indent="-514350">
              <a:buFont typeface="+mj-lt"/>
              <a:buAutoNum type="romanUcPeriod"/>
            </a:pPr>
            <a:r>
              <a:rPr lang="en-US" sz="1600" dirty="0" smtClean="0"/>
              <a:t>Curricular reviews</a:t>
            </a:r>
          </a:p>
          <a:p>
            <a:pPr marL="1670050" lvl="3" indent="-514350">
              <a:buFont typeface="+mj-lt"/>
              <a:buAutoNum type="romanUcPeriod"/>
            </a:pPr>
            <a:r>
              <a:rPr lang="en-US" sz="1600" dirty="0" smtClean="0"/>
              <a:t>Teaching Resources &amp; Support</a:t>
            </a:r>
          </a:p>
          <a:p>
            <a:pPr marL="754063" lvl="2" indent="-514350">
              <a:buFont typeface="+mj-lt"/>
              <a:buAutoNum type="romanUcPeriod"/>
            </a:pPr>
            <a:r>
              <a:rPr lang="en-US" sz="2000" dirty="0" smtClean="0"/>
              <a:t>High School Opportunities</a:t>
            </a:r>
          </a:p>
          <a:p>
            <a:pPr marL="754063" lvl="2" indent="-514350">
              <a:buFont typeface="+mj-lt"/>
              <a:buAutoNum type="romanUcPeriod"/>
            </a:pPr>
            <a:r>
              <a:rPr lang="en-US" sz="2000" dirty="0" smtClean="0"/>
              <a:t>Unique Identifier Policy: Act 837 and Act 677</a:t>
            </a:r>
          </a:p>
          <a:p>
            <a:pPr marL="754063" lvl="2" indent="-514350">
              <a:buFont typeface="+mj-lt"/>
              <a:buAutoNum type="romanUcPeriod"/>
            </a:pPr>
            <a:r>
              <a:rPr lang="en-US" sz="2000" dirty="0"/>
              <a:t>Special Education Policy: Act </a:t>
            </a:r>
            <a:r>
              <a:rPr lang="en-US" sz="2000" dirty="0" smtClean="0"/>
              <a:t>833</a:t>
            </a:r>
          </a:p>
          <a:p>
            <a:pPr marL="754063" lvl="2" indent="-514350">
              <a:buFont typeface="+mj-lt"/>
              <a:buAutoNum type="romanUcPeriod"/>
            </a:pPr>
            <a:r>
              <a:rPr lang="en-US" sz="2000" dirty="0" smtClean="0"/>
              <a:t>Grants</a:t>
            </a:r>
          </a:p>
        </p:txBody>
      </p:sp>
    </p:spTree>
    <p:extLst>
      <p:ext uri="{BB962C8B-B14F-4D97-AF65-F5344CB8AC3E}">
        <p14:creationId xmlns:p14="http://schemas.microsoft.com/office/powerpoint/2010/main" val="3763784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Chalkduster"/>
                <a:cs typeface="Chalkduster"/>
              </a:rPr>
              <a:t>Act 837 LEA Implications</a:t>
            </a:r>
            <a:endParaRPr lang="en-US" dirty="0">
              <a:latin typeface="Chalkduster"/>
              <a:cs typeface="Chalkduster"/>
            </a:endParaRP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30</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219200"/>
            <a:ext cx="8839200" cy="5105400"/>
          </a:xfrm>
        </p:spPr>
        <p:txBody>
          <a:bodyPr>
            <a:noAutofit/>
          </a:bodyPr>
          <a:lstStyle/>
          <a:p>
            <a:r>
              <a:rPr lang="en-US" sz="2000" dirty="0" smtClean="0"/>
              <a:t>Prohibits </a:t>
            </a:r>
            <a:r>
              <a:rPr lang="en-US" sz="2000" dirty="0"/>
              <a:t>LEAs from requiring the collection of non-academic data about students such as political </a:t>
            </a:r>
            <a:r>
              <a:rPr lang="en-US" sz="2000" dirty="0" smtClean="0"/>
              <a:t>affiliation or religious practices. </a:t>
            </a:r>
            <a:endParaRPr lang="en-US" sz="2000" dirty="0"/>
          </a:p>
          <a:p>
            <a:r>
              <a:rPr lang="en-US" sz="2000" dirty="0"/>
              <a:t>Restricts LEAs from sharing personally identifiable information (PII) about students with </a:t>
            </a:r>
            <a:r>
              <a:rPr lang="en-US" sz="2000" dirty="0" smtClean="0"/>
              <a:t>external entities starting </a:t>
            </a:r>
            <a:r>
              <a:rPr lang="en-US" sz="2000" b="1" dirty="0"/>
              <a:t>June 1, </a:t>
            </a:r>
            <a:r>
              <a:rPr lang="en-US" sz="2000" b="1" dirty="0" smtClean="0"/>
              <a:t>2015</a:t>
            </a:r>
            <a:r>
              <a:rPr lang="en-US" sz="2000" dirty="0" smtClean="0"/>
              <a:t> unless:  </a:t>
            </a:r>
          </a:p>
          <a:p>
            <a:pPr lvl="1"/>
            <a:r>
              <a:rPr lang="en-US" sz="2000" dirty="0"/>
              <a:t>The parent has given written consent to share that information.</a:t>
            </a:r>
          </a:p>
          <a:p>
            <a:pPr lvl="1"/>
            <a:r>
              <a:rPr lang="en-US" sz="2000" dirty="0" smtClean="0"/>
              <a:t>The </a:t>
            </a:r>
            <a:r>
              <a:rPr lang="en-US" sz="2000" dirty="0"/>
              <a:t>state requires it for auditing, including enrollment counts.</a:t>
            </a:r>
          </a:p>
          <a:p>
            <a:pPr lvl="1">
              <a:spcBef>
                <a:spcPts val="0"/>
              </a:spcBef>
            </a:pPr>
            <a:r>
              <a:rPr lang="en-US" sz="2000" dirty="0"/>
              <a:t>LEAs </a:t>
            </a:r>
            <a:r>
              <a:rPr lang="en-US" sz="2000" dirty="0" smtClean="0"/>
              <a:t>have a contract with </a:t>
            </a:r>
            <a:r>
              <a:rPr lang="en-US" sz="2000" dirty="0"/>
              <a:t>a private entity </a:t>
            </a:r>
            <a:r>
              <a:rPr lang="en-US" sz="2000" dirty="0" smtClean="0"/>
              <a:t>for </a:t>
            </a:r>
            <a:r>
              <a:rPr lang="en-US" sz="2000" dirty="0"/>
              <a:t>student and other education </a:t>
            </a:r>
            <a:r>
              <a:rPr lang="en-US" sz="2000" dirty="0" smtClean="0"/>
              <a:t>services that </a:t>
            </a:r>
            <a:r>
              <a:rPr lang="en-US" sz="2000" dirty="0"/>
              <a:t>include </a:t>
            </a:r>
            <a:r>
              <a:rPr lang="en-US" sz="2000" dirty="0" smtClean="0"/>
              <a:t>s specific </a:t>
            </a:r>
            <a:r>
              <a:rPr lang="en-US" sz="2000" dirty="0"/>
              <a:t>terms outlined in the law</a:t>
            </a:r>
            <a:r>
              <a:rPr lang="en-US" sz="2000" dirty="0" smtClean="0"/>
              <a:t>.</a:t>
            </a:r>
            <a:endParaRPr lang="en-US" sz="2000" dirty="0"/>
          </a:p>
          <a:p>
            <a:r>
              <a:rPr lang="en-US" sz="2000" dirty="0"/>
              <a:t>Requires the Department to create a unique statewide student identifier system by </a:t>
            </a:r>
            <a:r>
              <a:rPr lang="en-US" sz="2000" b="1" dirty="0"/>
              <a:t>May 1, </a:t>
            </a:r>
            <a:r>
              <a:rPr lang="en-US" sz="2000" b="1" dirty="0" smtClean="0"/>
              <a:t>2015</a:t>
            </a:r>
            <a:r>
              <a:rPr lang="en-US" sz="2000" dirty="0" smtClean="0"/>
              <a:t>, and all students enrolled in Louisiana public schools must be assigned unique </a:t>
            </a:r>
            <a:r>
              <a:rPr lang="en-US" sz="2000" dirty="0"/>
              <a:t>IDs </a:t>
            </a:r>
            <a:r>
              <a:rPr lang="en-US" sz="2000" dirty="0" smtClean="0"/>
              <a:t>by </a:t>
            </a:r>
            <a:r>
              <a:rPr lang="en-US" sz="2000" b="1" dirty="0"/>
              <a:t>June 1, 2015</a:t>
            </a:r>
            <a:r>
              <a:rPr lang="en-US" sz="2000" dirty="0"/>
              <a:t>. </a:t>
            </a:r>
          </a:p>
          <a:p>
            <a:r>
              <a:rPr lang="en-US" sz="2000" dirty="0"/>
              <a:t>Prohibits anyone from accessing student information that is stored by schools or LEAs except authorized </a:t>
            </a:r>
            <a:r>
              <a:rPr lang="en-US" sz="2000" dirty="0" smtClean="0"/>
              <a:t>stakeholders.</a:t>
            </a:r>
            <a:endParaRPr lang="en-US" sz="2000" dirty="0"/>
          </a:p>
          <a:p>
            <a:r>
              <a:rPr lang="en-US" sz="2000" dirty="0" smtClean="0"/>
              <a:t>Requires </a:t>
            </a:r>
            <a:r>
              <a:rPr lang="en-US" sz="2000" dirty="0"/>
              <a:t>LEAs to gather parental consent annually for sharing PII with postsecondary institutions for purposes of admission and financial aid. </a:t>
            </a:r>
            <a:endParaRPr lang="en-US" sz="2000" dirty="0">
              <a:ea typeface="Calibri"/>
              <a:cs typeface="Times New Roman"/>
            </a:endParaRPr>
          </a:p>
          <a:p>
            <a:pPr marL="0" indent="0">
              <a:buNone/>
            </a:pPr>
            <a:endParaRPr lang="en-US" sz="2000" dirty="0"/>
          </a:p>
        </p:txBody>
      </p:sp>
    </p:spTree>
    <p:extLst>
      <p:ext uri="{BB962C8B-B14F-4D97-AF65-F5344CB8AC3E}">
        <p14:creationId xmlns:p14="http://schemas.microsoft.com/office/powerpoint/2010/main" val="4163527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Chalkduster"/>
                <a:cs typeface="Chalkduster"/>
              </a:rPr>
              <a:t>Student Privacy: Parental Consent</a:t>
            </a:r>
            <a:endParaRPr lang="en-US" dirty="0">
              <a:latin typeface="Chalkduster"/>
              <a:cs typeface="Chalkduster"/>
            </a:endParaRP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31</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spcBef>
                <a:spcPts val="0"/>
              </a:spcBef>
              <a:buNone/>
            </a:pPr>
            <a:r>
              <a:rPr lang="en-US" sz="2000" dirty="0" smtClean="0"/>
              <a:t>Act 837 addresses parental consent in that the law:</a:t>
            </a:r>
          </a:p>
          <a:p>
            <a:pPr marL="0" indent="0">
              <a:spcBef>
                <a:spcPts val="0"/>
              </a:spcBef>
              <a:buNone/>
            </a:pPr>
            <a:endParaRPr lang="en-US" sz="2000" dirty="0" smtClean="0"/>
          </a:p>
          <a:p>
            <a:pPr>
              <a:spcBef>
                <a:spcPts val="0"/>
              </a:spcBef>
            </a:pPr>
            <a:r>
              <a:rPr lang="en-US" sz="2000" dirty="0" smtClean="0"/>
              <a:t>Permits LEAs to share PII with external entities if a parent, legal guardian, or student of legal majority provides written consent</a:t>
            </a:r>
          </a:p>
          <a:p>
            <a:pPr>
              <a:spcBef>
                <a:spcPts val="0"/>
              </a:spcBef>
            </a:pPr>
            <a:r>
              <a:rPr lang="en-US" sz="2000" dirty="0" smtClean="0"/>
              <a:t>Requires LEAs to execute an </a:t>
            </a:r>
            <a:r>
              <a:rPr lang="en-US" sz="2000" dirty="0"/>
              <a:t>annual process to gather parental consent for sharing </a:t>
            </a:r>
            <a:r>
              <a:rPr lang="en-US" sz="2000" dirty="0" smtClean="0"/>
              <a:t>personally identifiable information </a:t>
            </a:r>
            <a:r>
              <a:rPr lang="en-US" sz="2000" dirty="0"/>
              <a:t>with postsecondary institutions and the Office of Student Financial </a:t>
            </a:r>
            <a:r>
              <a:rPr lang="en-US" sz="2000" dirty="0" smtClean="0"/>
              <a:t>Assistance</a:t>
            </a:r>
          </a:p>
          <a:p>
            <a:pPr marL="0" indent="0">
              <a:spcBef>
                <a:spcPts val="0"/>
              </a:spcBef>
              <a:buNone/>
            </a:pPr>
            <a:endParaRPr lang="en-US" sz="2000" dirty="0" smtClean="0"/>
          </a:p>
          <a:p>
            <a:pPr marL="0" indent="0">
              <a:spcBef>
                <a:spcPts val="0"/>
              </a:spcBef>
              <a:buNone/>
            </a:pPr>
            <a:r>
              <a:rPr lang="en-US" sz="2000" dirty="0" smtClean="0"/>
              <a:t>The Department</a:t>
            </a:r>
            <a:r>
              <a:rPr lang="en-US" sz="2000" dirty="0" smtClean="0"/>
              <a:t> </a:t>
            </a:r>
            <a:r>
              <a:rPr lang="en-US" sz="2000" dirty="0" smtClean="0"/>
              <a:t>will primarily focus on collecting parental consent for providing data to postsecondary institutions; however, LEAs may consider collecting parental consent for local processes (e.g. athletic physicals).</a:t>
            </a:r>
          </a:p>
          <a:p>
            <a:pPr marL="0" indent="0">
              <a:spcBef>
                <a:spcPts val="0"/>
              </a:spcBef>
              <a:buNone/>
            </a:pPr>
            <a:endParaRPr lang="en-US" sz="2000" dirty="0" smtClean="0"/>
          </a:p>
          <a:p>
            <a:pPr marL="0" lvl="1" indent="0">
              <a:spcBef>
                <a:spcPts val="0"/>
              </a:spcBef>
              <a:buNone/>
            </a:pPr>
            <a:r>
              <a:rPr lang="en-US" sz="2000" dirty="0" smtClean="0"/>
              <a:t>The Department will provide detailed guidance on the next District </a:t>
            </a:r>
            <a:r>
              <a:rPr lang="en-US" sz="2000" dirty="0"/>
              <a:t>P</a:t>
            </a:r>
            <a:r>
              <a:rPr lang="en-US" sz="2000" dirty="0" smtClean="0"/>
              <a:t>lanning </a:t>
            </a:r>
            <a:r>
              <a:rPr lang="en-US" sz="2000" dirty="0"/>
              <a:t>C</a:t>
            </a:r>
            <a:r>
              <a:rPr lang="en-US" sz="2000" dirty="0" smtClean="0"/>
              <a:t>all on the process, form, and deadline for complying with this requirement.</a:t>
            </a:r>
            <a:endParaRPr lang="en-US" sz="2000" dirty="0"/>
          </a:p>
        </p:txBody>
      </p:sp>
    </p:spTree>
    <p:extLst>
      <p:ext uri="{BB962C8B-B14F-4D97-AF65-F5344CB8AC3E}">
        <p14:creationId xmlns:p14="http://schemas.microsoft.com/office/powerpoint/2010/main" val="2074003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837: Department Next Steps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76200" y="1143000"/>
            <a:ext cx="9067800" cy="5181600"/>
          </a:xfrm>
        </p:spPr>
        <p:txBody>
          <a:bodyPr>
            <a:noAutofit/>
          </a:bodyPr>
          <a:lstStyle/>
          <a:p>
            <a:pPr marL="0" indent="0">
              <a:spcBef>
                <a:spcPts val="0"/>
              </a:spcBef>
              <a:buNone/>
            </a:pPr>
            <a:r>
              <a:rPr lang="en-US" sz="2000" b="1" dirty="0" smtClean="0"/>
              <a:t>The Department will: </a:t>
            </a:r>
          </a:p>
          <a:p>
            <a:pPr marL="0" indent="0">
              <a:spcBef>
                <a:spcPts val="0"/>
              </a:spcBef>
              <a:buNone/>
            </a:pPr>
            <a:endParaRPr lang="en-US" sz="2000" b="1" dirty="0" smtClean="0"/>
          </a:p>
          <a:p>
            <a:pPr>
              <a:spcBef>
                <a:spcPts val="0"/>
              </a:spcBef>
            </a:pPr>
            <a:r>
              <a:rPr lang="en-US" sz="2000" b="1" dirty="0" smtClean="0"/>
              <a:t>Immediately issue a request for proposals </a:t>
            </a:r>
            <a:r>
              <a:rPr lang="en-US" sz="2000" dirty="0" smtClean="0"/>
              <a:t>to </a:t>
            </a:r>
            <a:r>
              <a:rPr lang="en-US" sz="2000" dirty="0"/>
              <a:t>create a unique statewide student identifier </a:t>
            </a:r>
            <a:r>
              <a:rPr lang="en-US" sz="2000" dirty="0" smtClean="0"/>
              <a:t>system, assign student unique identifiers, modify its systems, and provide training to state and LEA staff. </a:t>
            </a:r>
          </a:p>
          <a:p>
            <a:pPr marL="230188" lvl="1" indent="-230188">
              <a:spcBef>
                <a:spcPts val="0"/>
              </a:spcBef>
            </a:pPr>
            <a:r>
              <a:rPr lang="en-US" sz="2000" b="1" dirty="0" smtClean="0"/>
              <a:t>Identify processes </a:t>
            </a:r>
            <a:r>
              <a:rPr lang="en-US" sz="2000" dirty="0" smtClean="0"/>
              <a:t>that currently require the sharing of personally identifiable information between the Department and LEAs. </a:t>
            </a:r>
            <a:r>
              <a:rPr lang="en-US" sz="2000" i="1" dirty="0" smtClean="0"/>
              <a:t>The Department expects </a:t>
            </a:r>
            <a:r>
              <a:rPr lang="en-US" sz="2000" i="1" dirty="0"/>
              <a:t>that Act 837 will not affect the vast majority of </a:t>
            </a:r>
            <a:r>
              <a:rPr lang="en-US" sz="2000" i="1" dirty="0" smtClean="0"/>
              <a:t>interactions </a:t>
            </a:r>
            <a:r>
              <a:rPr lang="en-US" sz="2000" i="1" dirty="0"/>
              <a:t>with LEAs in the 2014-2015 school year.</a:t>
            </a:r>
            <a:endParaRPr lang="en-US" sz="2000" i="1" dirty="0" smtClean="0"/>
          </a:p>
          <a:p>
            <a:pPr marL="230188" lvl="1" indent="-230188">
              <a:spcBef>
                <a:spcPts val="0"/>
              </a:spcBef>
            </a:pPr>
            <a:r>
              <a:rPr lang="en-US" sz="2000" b="1" dirty="0" smtClean="0"/>
              <a:t>Provide guidance </a:t>
            </a:r>
            <a:r>
              <a:rPr lang="en-US" sz="2000" dirty="0" smtClean="0"/>
              <a:t>to LEAs about how each process will change</a:t>
            </a:r>
          </a:p>
          <a:p>
            <a:pPr marL="230188" lvl="1" indent="-230188">
              <a:spcBef>
                <a:spcPts val="0"/>
              </a:spcBef>
            </a:pPr>
            <a:r>
              <a:rPr lang="en-US" sz="2000" b="1" dirty="0" smtClean="0"/>
              <a:t>Identify and clarify auditing processes </a:t>
            </a:r>
            <a:r>
              <a:rPr lang="en-US" sz="2000" dirty="0" smtClean="0"/>
              <a:t>to conduct quality audits.</a:t>
            </a:r>
          </a:p>
          <a:p>
            <a:pPr marL="230188" lvl="1" indent="-230188">
              <a:spcBef>
                <a:spcPts val="0"/>
              </a:spcBef>
            </a:pPr>
            <a:r>
              <a:rPr lang="en-US" sz="2000" b="1" dirty="0" smtClean="0"/>
              <a:t>Offer in-person regional training opportunities </a:t>
            </a:r>
            <a:r>
              <a:rPr lang="en-US" sz="2000" dirty="0" smtClean="0"/>
              <a:t>on how to use and integrate local systems with the unique statewide student identifier system.</a:t>
            </a:r>
          </a:p>
          <a:p>
            <a:pPr marL="230188" lvl="1" indent="-230188">
              <a:spcBef>
                <a:spcPts val="0"/>
              </a:spcBef>
            </a:pPr>
            <a:r>
              <a:rPr lang="en-US" sz="2000" b="1" dirty="0" smtClean="0"/>
              <a:t>Communicate </a:t>
            </a:r>
            <a:r>
              <a:rPr lang="en-US" sz="2000" dirty="0" smtClean="0"/>
              <a:t>regularly about the transition process.</a:t>
            </a:r>
          </a:p>
          <a:p>
            <a:pPr marL="0" indent="0">
              <a:spcBef>
                <a:spcPts val="0"/>
              </a:spcBef>
              <a:buNone/>
            </a:pPr>
            <a:endParaRPr lang="en-US" sz="2000" dirty="0"/>
          </a:p>
          <a:p>
            <a:endParaRPr lang="en-US" sz="2000" dirty="0"/>
          </a:p>
        </p:txBody>
      </p:sp>
    </p:spTree>
    <p:extLst>
      <p:ext uri="{BB962C8B-B14F-4D97-AF65-F5344CB8AC3E}">
        <p14:creationId xmlns:p14="http://schemas.microsoft.com/office/powerpoint/2010/main" val="22895684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837: Next Steps for LEAS </a:t>
            </a: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33</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76200" y="1143000"/>
            <a:ext cx="9067800" cy="5181600"/>
          </a:xfrm>
        </p:spPr>
        <p:txBody>
          <a:bodyPr>
            <a:noAutofit/>
          </a:bodyPr>
          <a:lstStyle/>
          <a:p>
            <a:pPr marL="0" indent="0">
              <a:buNone/>
            </a:pPr>
            <a:r>
              <a:rPr lang="en-US" sz="2000" b="1" dirty="0" smtClean="0"/>
              <a:t>LEAs should:</a:t>
            </a:r>
          </a:p>
          <a:p>
            <a:r>
              <a:rPr lang="en-US" sz="2000" b="1" dirty="0" smtClean="0"/>
              <a:t>Meet </a:t>
            </a:r>
            <a:r>
              <a:rPr lang="en-US" sz="2000" dirty="0" smtClean="0"/>
              <a:t>with data, technology, assessment, and special education leaders as well as other affected administrators to review the legislation and identify implications for your work.</a:t>
            </a:r>
          </a:p>
          <a:p>
            <a:r>
              <a:rPr lang="en-US" sz="2000" b="1" dirty="0" smtClean="0"/>
              <a:t>Review the </a:t>
            </a:r>
            <a:r>
              <a:rPr lang="en-US" sz="2000" b="1" dirty="0"/>
              <a:t>request for proposals </a:t>
            </a:r>
            <a:r>
              <a:rPr lang="en-US" sz="2000" dirty="0"/>
              <a:t>once it is released to better understand the functionality of the unique statewide student identifier system.</a:t>
            </a:r>
          </a:p>
          <a:p>
            <a:r>
              <a:rPr lang="en-US" sz="2000" b="1" dirty="0" smtClean="0"/>
              <a:t>Assess current levels of access </a:t>
            </a:r>
            <a:r>
              <a:rPr lang="en-US" sz="2000" dirty="0" smtClean="0"/>
              <a:t>to your computer systems and ensure that authorized stakeholders have appropriate access to student information.</a:t>
            </a:r>
          </a:p>
        </p:txBody>
      </p:sp>
    </p:spTree>
    <p:extLst>
      <p:ext uri="{BB962C8B-B14F-4D97-AF65-F5344CB8AC3E}">
        <p14:creationId xmlns:p14="http://schemas.microsoft.com/office/powerpoint/2010/main" val="39677355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chemeClr val="bg1"/>
                </a:solidFill>
                <a:latin typeface="Chalkduster"/>
                <a:cs typeface="Chalkduster"/>
              </a:rPr>
              <a:t>Act 677 Requirements</a:t>
            </a:r>
            <a:endParaRPr lang="en-US" sz="3000" dirty="0">
              <a:solidFill>
                <a:schemeClr val="bg1"/>
              </a:solidFill>
              <a:latin typeface="Chalkduster"/>
              <a:cs typeface="Chalkduster"/>
            </a:endParaRPr>
          </a:p>
        </p:txBody>
      </p:sp>
      <p:sp>
        <p:nvSpPr>
          <p:cNvPr id="4" name="Content Placeholder 3"/>
          <p:cNvSpPr txBox="1">
            <a:spLocks/>
          </p:cNvSpPr>
          <p:nvPr/>
        </p:nvSpPr>
        <p:spPr>
          <a:xfrm>
            <a:off x="152400" y="1180214"/>
            <a:ext cx="8931349" cy="5372986"/>
          </a:xfrm>
          <a:prstGeom prst="rect">
            <a:avLst/>
          </a:prstGeom>
        </p:spPr>
        <p:txBody>
          <a:bodyPr>
            <a:no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The Department and LEAs are required to make information about the transfer of students’ personally identifiable information available on their websites </a:t>
            </a:r>
            <a:r>
              <a:rPr lang="en-US" sz="2000" b="1" dirty="0" smtClean="0"/>
              <a:t>by January 1, 2015</a:t>
            </a:r>
            <a:r>
              <a:rPr lang="en-US" sz="2000" dirty="0" smtClean="0"/>
              <a:t>.  This information should include: </a:t>
            </a:r>
          </a:p>
          <a:p>
            <a:r>
              <a:rPr lang="en-US" sz="2000" dirty="0" smtClean="0"/>
              <a:t>Profile of each authorized recipient of such information</a:t>
            </a:r>
          </a:p>
          <a:p>
            <a:r>
              <a:rPr lang="en-US" sz="2000" dirty="0" smtClean="0"/>
              <a:t>Copy of the signed agreement between LDE and LEA and the authorized recipient</a:t>
            </a:r>
          </a:p>
          <a:p>
            <a:r>
              <a:rPr lang="en-US" sz="2000" dirty="0" smtClean="0"/>
              <a:t>Complete listing of all the data elements authorized in the transfer of information</a:t>
            </a:r>
          </a:p>
          <a:p>
            <a:r>
              <a:rPr lang="en-US" sz="2000" dirty="0" smtClean="0"/>
              <a:t>Statement of intended use of the information</a:t>
            </a:r>
          </a:p>
          <a:p>
            <a:r>
              <a:rPr lang="en-US" sz="2000" dirty="0" smtClean="0"/>
              <a:t>Name and contact information of the individual serving as the point of contact for agreement</a:t>
            </a:r>
          </a:p>
          <a:p>
            <a:r>
              <a:rPr lang="en-US" sz="2000" dirty="0" smtClean="0"/>
              <a:t>Process by which parents may register a complaint related to unauthorized transfer of personally identifiable student information</a:t>
            </a:r>
          </a:p>
          <a:p>
            <a:pPr lvl="1"/>
            <a:endParaRPr lang="en-US" sz="2000" dirty="0" smtClean="0"/>
          </a:p>
          <a:p>
            <a:pPr marL="0" indent="0">
              <a:buNone/>
            </a:pPr>
            <a:r>
              <a:rPr lang="en-US" sz="2000" dirty="0" smtClean="0"/>
              <a:t>The Department </a:t>
            </a:r>
            <a:r>
              <a:rPr lang="en-US" sz="2000" dirty="0"/>
              <a:t>and LEAs are required to make the information available on </a:t>
            </a:r>
            <a:r>
              <a:rPr lang="en-US" sz="2000" dirty="0" smtClean="0"/>
              <a:t>their </a:t>
            </a:r>
            <a:r>
              <a:rPr lang="en-US" sz="2000" dirty="0"/>
              <a:t>respective </a:t>
            </a:r>
            <a:r>
              <a:rPr lang="en-US" sz="2000" dirty="0" smtClean="0"/>
              <a:t>websites </a:t>
            </a:r>
            <a:r>
              <a:rPr lang="en-US" sz="2000" b="1" dirty="0"/>
              <a:t>no later than ten business days following the execution of an agreement.</a:t>
            </a:r>
          </a:p>
          <a:p>
            <a:pPr marL="230188" lvl="1" indent="0">
              <a:buNone/>
            </a:pPr>
            <a:endParaRPr lang="en-US" sz="2000" dirty="0" smtClean="0"/>
          </a:p>
          <a:p>
            <a:endParaRPr lang="en-US" sz="2000" dirty="0" smtClean="0"/>
          </a:p>
          <a:p>
            <a:pPr marL="0" indent="0">
              <a:buNone/>
            </a:pPr>
            <a:endParaRPr lang="en-US" sz="2000" dirty="0" smtClean="0"/>
          </a:p>
          <a:p>
            <a:pPr marL="0" indent="0">
              <a:buNone/>
            </a:pPr>
            <a:endParaRPr lang="en-US" sz="2000" dirty="0" smtClean="0"/>
          </a:p>
          <a:p>
            <a:endParaRPr lang="en-US" sz="2000" dirty="0"/>
          </a:p>
        </p:txBody>
      </p:sp>
    </p:spTree>
    <p:extLst>
      <p:ext uri="{BB962C8B-B14F-4D97-AF65-F5344CB8AC3E}">
        <p14:creationId xmlns:p14="http://schemas.microsoft.com/office/powerpoint/2010/main" val="36627730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Privacy: Act 677</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35</a:t>
            </a:fld>
            <a:endParaRPr lang="en-US" dirty="0">
              <a:solidFill>
                <a:prstClr val="black">
                  <a:tint val="75000"/>
                </a:prstClr>
              </a:solidFill>
            </a:endParaRPr>
          </a:p>
        </p:txBody>
      </p:sp>
      <p:sp>
        <p:nvSpPr>
          <p:cNvPr id="4" name="Footer Placeholder 3"/>
          <p:cNvSpPr>
            <a:spLocks noGrp="1"/>
          </p:cNvSpPr>
          <p:nvPr>
            <p:ph type="ftr" sz="quarter" idx="3"/>
          </p:nvPr>
        </p:nvSpPr>
        <p:spPr>
          <a:xfrm>
            <a:off x="152400" y="6515101"/>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181600"/>
          </a:xfrm>
        </p:spPr>
        <p:txBody>
          <a:bodyPr>
            <a:noAutofit/>
          </a:bodyPr>
          <a:lstStyle/>
          <a:p>
            <a:pPr marL="0" indent="0">
              <a:buNone/>
            </a:pPr>
            <a:r>
              <a:rPr lang="en-US" sz="2000" b="1" dirty="0" smtClean="0"/>
              <a:t>The Department will be providing further guidance on the requirements of this legislation</a:t>
            </a:r>
            <a:r>
              <a:rPr lang="en-US" sz="2000" b="1" dirty="0" smtClean="0"/>
              <a:t>. </a:t>
            </a:r>
            <a:r>
              <a:rPr lang="en-US" sz="2000" b="1" dirty="0" smtClean="0"/>
              <a:t>LEAs should</a:t>
            </a:r>
            <a:r>
              <a:rPr lang="en-US" sz="2000" b="1" dirty="0"/>
              <a:t> </a:t>
            </a:r>
            <a:r>
              <a:rPr lang="en-US" sz="2000" b="1" dirty="0" smtClean="0"/>
              <a:t>begin:</a:t>
            </a:r>
          </a:p>
          <a:p>
            <a:r>
              <a:rPr lang="en-US" sz="2000" b="1" dirty="0" smtClean="0"/>
              <a:t>Determining process of posting</a:t>
            </a:r>
            <a:r>
              <a:rPr lang="en-US" sz="2000" dirty="0" smtClean="0"/>
              <a:t> agreements where student information is shared.</a:t>
            </a:r>
            <a:endParaRPr lang="en-US" sz="2000" dirty="0"/>
          </a:p>
          <a:p>
            <a:r>
              <a:rPr lang="en-US" sz="2000" b="1" dirty="0" smtClean="0"/>
              <a:t>Reviewing existing contracts and agreements </a:t>
            </a:r>
            <a:r>
              <a:rPr lang="en-US" sz="2000" dirty="0" smtClean="0"/>
              <a:t>that involve the sharing of personally identifiable information about students to ensure they are all posted.</a:t>
            </a:r>
          </a:p>
          <a:p>
            <a:r>
              <a:rPr lang="en-US" sz="2000" b="1" dirty="0" smtClean="0"/>
              <a:t>Ensuring existing contracts and agreements </a:t>
            </a:r>
            <a:r>
              <a:rPr lang="en-US" sz="2000" dirty="0" smtClean="0"/>
              <a:t>include the required terms outlined in Act 837.</a:t>
            </a:r>
          </a:p>
          <a:p>
            <a:r>
              <a:rPr lang="en-US" sz="2000" b="1" dirty="0" smtClean="0"/>
              <a:t>Establishing method of receiving and addressing complaints </a:t>
            </a:r>
            <a:r>
              <a:rPr lang="en-US" sz="2000" dirty="0" smtClean="0"/>
              <a:t>that involve the sharing of personally identifiable student information.</a:t>
            </a:r>
            <a:endParaRPr lang="en-US" sz="2000" b="1" dirty="0" smtClean="0"/>
          </a:p>
          <a:p>
            <a:pPr marL="0" indent="0">
              <a:buNone/>
            </a:pPr>
            <a:endParaRPr lang="en-US" sz="2000" b="1" dirty="0"/>
          </a:p>
          <a:p>
            <a:pPr marL="0" indent="0">
              <a:buNone/>
            </a:pPr>
            <a:endParaRPr lang="en-US" sz="2000" dirty="0" smtClean="0"/>
          </a:p>
          <a:p>
            <a:pPr marL="0" indent="0">
              <a:buNone/>
            </a:pPr>
            <a:endParaRPr lang="en-US" sz="2000" dirty="0"/>
          </a:p>
          <a:p>
            <a:pPr marL="0" indent="0">
              <a:buNone/>
            </a:pPr>
            <a:r>
              <a:rPr lang="en-US" sz="2000" dirty="0" smtClean="0"/>
              <a:t>Please </a:t>
            </a:r>
            <a:r>
              <a:rPr lang="en-US" sz="2000" dirty="0" smtClean="0"/>
              <a:t>contact</a:t>
            </a:r>
            <a:r>
              <a:rPr lang="en-US" sz="2000" b="1" dirty="0" smtClean="0"/>
              <a:t> </a:t>
            </a:r>
            <a:r>
              <a:rPr lang="en-US" sz="2000" dirty="0" smtClean="0"/>
              <a:t>Paul Tonguis (</a:t>
            </a:r>
            <a:r>
              <a:rPr lang="en-US" sz="2000" dirty="0" smtClean="0">
                <a:hlinkClick r:id="rId3"/>
              </a:rPr>
              <a:t>Paula.Tonguis@la.gov</a:t>
            </a:r>
            <a:r>
              <a:rPr lang="en-US" sz="2000" dirty="0" smtClean="0"/>
              <a:t>) to provide feedback or ask questions.</a:t>
            </a:r>
          </a:p>
          <a:p>
            <a:endParaRPr lang="en-US" sz="2000" dirty="0"/>
          </a:p>
        </p:txBody>
      </p:sp>
    </p:spTree>
    <p:extLst>
      <p:ext uri="{BB962C8B-B14F-4D97-AF65-F5344CB8AC3E}">
        <p14:creationId xmlns:p14="http://schemas.microsoft.com/office/powerpoint/2010/main" val="21061195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p:txBody>
          <a:bodyPr/>
          <a:lstStyle/>
          <a:p>
            <a:pPr marL="754063" lvl="2" indent="-514350">
              <a:buFont typeface="+mj-lt"/>
              <a:buAutoNum type="romanUcPeriod"/>
            </a:pPr>
            <a:r>
              <a:rPr lang="en-US" sz="2000" dirty="0" smtClean="0"/>
              <a:t>Curriculum Resources, Teaching Resources &amp; Support and Assessment</a:t>
            </a:r>
          </a:p>
          <a:p>
            <a:pPr marL="1670050" lvl="3" indent="-514350">
              <a:buFont typeface="+mj-lt"/>
              <a:buAutoNum type="romanUcPeriod"/>
            </a:pPr>
            <a:r>
              <a:rPr lang="en-US" sz="1600" dirty="0" smtClean="0"/>
              <a:t>Assessment Plan and Resources</a:t>
            </a:r>
          </a:p>
          <a:p>
            <a:pPr marL="1670050" lvl="3" indent="-514350">
              <a:buFont typeface="+mj-lt"/>
              <a:buAutoNum type="romanUcPeriod"/>
            </a:pPr>
            <a:r>
              <a:rPr lang="en-US" sz="1600" dirty="0" smtClean="0"/>
              <a:t>Curricular reviews</a:t>
            </a:r>
          </a:p>
          <a:p>
            <a:pPr marL="1670050" lvl="3" indent="-514350">
              <a:buFont typeface="+mj-lt"/>
              <a:buAutoNum type="romanUcPeriod"/>
            </a:pPr>
            <a:r>
              <a:rPr lang="en-US" sz="1600" dirty="0" smtClean="0"/>
              <a:t>Teaching Resources &amp; Support</a:t>
            </a:r>
          </a:p>
          <a:p>
            <a:pPr marL="754063" lvl="2" indent="-514350">
              <a:buFont typeface="+mj-lt"/>
              <a:buAutoNum type="romanUcPeriod"/>
            </a:pPr>
            <a:r>
              <a:rPr lang="en-US" sz="2000" dirty="0" smtClean="0"/>
              <a:t>High School Opportunities</a:t>
            </a:r>
          </a:p>
          <a:p>
            <a:pPr marL="754063" lvl="2" indent="-514350">
              <a:buFont typeface="+mj-lt"/>
              <a:buAutoNum type="romanUcPeriod"/>
            </a:pPr>
            <a:r>
              <a:rPr lang="en-US" sz="2000" dirty="0" smtClean="0"/>
              <a:t>Unique Identifier Policy: Act 837 and Act 677</a:t>
            </a:r>
          </a:p>
          <a:p>
            <a:pPr marL="754063" lvl="2" indent="-514350">
              <a:buFont typeface="+mj-lt"/>
              <a:buAutoNum type="romanUcPeriod"/>
            </a:pPr>
            <a:r>
              <a:rPr lang="en-US" sz="2000" b="1" dirty="0"/>
              <a:t>Special Education Policy: Act </a:t>
            </a:r>
            <a:r>
              <a:rPr lang="en-US" sz="2000" b="1" dirty="0" smtClean="0"/>
              <a:t>833</a:t>
            </a:r>
          </a:p>
          <a:p>
            <a:pPr marL="754063" lvl="2" indent="-514350">
              <a:buFont typeface="+mj-lt"/>
              <a:buAutoNum type="romanUcPeriod"/>
            </a:pPr>
            <a:r>
              <a:rPr lang="en-US" sz="2000" dirty="0" smtClean="0"/>
              <a:t>Grants</a:t>
            </a:r>
          </a:p>
        </p:txBody>
      </p:sp>
    </p:spTree>
    <p:extLst>
      <p:ext uri="{BB962C8B-B14F-4D97-AF65-F5344CB8AC3E}">
        <p14:creationId xmlns:p14="http://schemas.microsoft.com/office/powerpoint/2010/main" val="2331442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 Act 833 Overview</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37</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219200"/>
            <a:ext cx="8839200" cy="5105400"/>
          </a:xfrm>
        </p:spPr>
        <p:txBody>
          <a:bodyPr/>
          <a:lstStyle/>
          <a:p>
            <a:pPr marL="0" indent="0">
              <a:spcBef>
                <a:spcPts val="0"/>
              </a:spcBef>
              <a:buNone/>
            </a:pPr>
            <a:r>
              <a:rPr lang="en-US" sz="2000" dirty="0">
                <a:hlinkClick r:id="rId2"/>
              </a:rPr>
              <a:t>Act 833 </a:t>
            </a:r>
            <a:r>
              <a:rPr lang="en-US" sz="2000" dirty="0"/>
              <a:t>provides alternative pathways for certain students with disabilities to be promoted and to graduate with a diploma. </a:t>
            </a:r>
            <a:r>
              <a:rPr lang="en-US" sz="2000" dirty="0" smtClean="0"/>
              <a:t>The </a:t>
            </a:r>
            <a:r>
              <a:rPr lang="en-US" sz="2000" dirty="0"/>
              <a:t>Act increases the role of IEP teams in making academic decisions and necessitates revisions to BESE regulations, IEP team processes, extensive support for IEP teams and LEAs, and communications with parents.</a:t>
            </a:r>
          </a:p>
          <a:p>
            <a:pPr marL="0" indent="0">
              <a:spcBef>
                <a:spcPts val="0"/>
              </a:spcBef>
              <a:buNone/>
            </a:pPr>
            <a:endParaRPr lang="en-US" sz="2000" dirty="0" smtClean="0"/>
          </a:p>
          <a:p>
            <a:pPr marL="0" lvl="1" indent="0">
              <a:spcBef>
                <a:spcPts val="0"/>
              </a:spcBef>
              <a:buNone/>
            </a:pPr>
            <a:r>
              <a:rPr lang="en-US" sz="2000" dirty="0" smtClean="0"/>
              <a:t>Policy related to Act 833 was discussed during the August 4</a:t>
            </a:r>
            <a:r>
              <a:rPr lang="en-US" sz="2000" baseline="30000" dirty="0" smtClean="0"/>
              <a:t>th</a:t>
            </a:r>
            <a:r>
              <a:rPr lang="en-US" sz="2000" dirty="0" smtClean="0"/>
              <a:t> Special Education Advisory Panel meeting and approved as notice of intent during the August 12-13 BESE meetings. </a:t>
            </a:r>
          </a:p>
          <a:p>
            <a:pPr marL="0" lvl="1" indent="0">
              <a:spcBef>
                <a:spcPts val="0"/>
              </a:spcBef>
              <a:buNone/>
            </a:pPr>
            <a:endParaRPr lang="en-US" sz="2000" dirty="0"/>
          </a:p>
          <a:p>
            <a:pPr marL="0" lvl="1" indent="0">
              <a:spcBef>
                <a:spcPts val="0"/>
              </a:spcBef>
              <a:buNone/>
            </a:pPr>
            <a:r>
              <a:rPr lang="en-US" sz="2000" dirty="0" smtClean="0"/>
              <a:t>This Act impacts thousands </a:t>
            </a:r>
            <a:r>
              <a:rPr lang="en-US" sz="2000" dirty="0"/>
              <a:t>of </a:t>
            </a:r>
            <a:r>
              <a:rPr lang="en-US" sz="2000" dirty="0" smtClean="0"/>
              <a:t>students, </a:t>
            </a:r>
            <a:r>
              <a:rPr lang="en-US" sz="2000" dirty="0"/>
              <a:t>and </a:t>
            </a:r>
            <a:r>
              <a:rPr lang="en-US" sz="2000" dirty="0" smtClean="0"/>
              <a:t>the Department </a:t>
            </a:r>
            <a:r>
              <a:rPr lang="en-US" sz="2000" dirty="0"/>
              <a:t>is committed to providing districts ongoing guidance on how to successfully implement the new responsibilities outlined in the law. </a:t>
            </a:r>
          </a:p>
        </p:txBody>
      </p:sp>
    </p:spTree>
    <p:extLst>
      <p:ext uri="{BB962C8B-B14F-4D97-AF65-F5344CB8AC3E}">
        <p14:creationId xmlns:p14="http://schemas.microsoft.com/office/powerpoint/2010/main" val="3711035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t>
            </a:r>
            <a:r>
              <a:rPr lang="en-US" dirty="0" smtClean="0"/>
              <a:t>Education - </a:t>
            </a:r>
            <a:r>
              <a:rPr lang="en-US" dirty="0" smtClean="0"/>
              <a:t>Act 833 Implementation Timeline </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38</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219200"/>
            <a:ext cx="8839200" cy="5105400"/>
          </a:xfrm>
        </p:spPr>
        <p:txBody>
          <a:bodyPr>
            <a:normAutofit/>
          </a:bodyPr>
          <a:lstStyle/>
          <a:p>
            <a:pPr marL="0" indent="0">
              <a:spcBef>
                <a:spcPts val="0"/>
              </a:spcBef>
              <a:buNone/>
            </a:pPr>
            <a:r>
              <a:rPr lang="en-US" sz="2000" dirty="0" smtClean="0"/>
              <a:t>After BESE approved the policy related to Act 833, the Department shifted its attention to guidance for IEP teams. This will continue to be a focus throughout the school year.</a:t>
            </a:r>
            <a:endParaRPr lang="en-US" sz="2000" dirty="0"/>
          </a:p>
          <a:p>
            <a:pPr marL="0" indent="0">
              <a:spcBef>
                <a:spcPts val="0"/>
              </a:spcBef>
              <a:buNone/>
            </a:pPr>
            <a:endParaRPr lang="en-US" sz="2000" dirty="0" smtClean="0"/>
          </a:p>
          <a:p>
            <a:pPr marL="0" indent="0">
              <a:spcBef>
                <a:spcPts val="0"/>
              </a:spcBef>
              <a:buNone/>
            </a:pPr>
            <a:r>
              <a:rPr lang="en-US" sz="2000" b="1" dirty="0" smtClean="0"/>
              <a:t>Timeline for immediate guidance:</a:t>
            </a:r>
          </a:p>
          <a:p>
            <a:pPr lvl="1">
              <a:spcBef>
                <a:spcPts val="0"/>
              </a:spcBef>
            </a:pPr>
            <a:r>
              <a:rPr lang="en-US" sz="2000" b="1" dirty="0"/>
              <a:t>September 24</a:t>
            </a:r>
            <a:r>
              <a:rPr lang="en-US" sz="2000" b="1" dirty="0" smtClean="0"/>
              <a:t>:</a:t>
            </a:r>
            <a:r>
              <a:rPr lang="en-US" sz="2000" dirty="0"/>
              <a:t> </a:t>
            </a:r>
            <a:r>
              <a:rPr lang="en-US" sz="2000" dirty="0" smtClean="0"/>
              <a:t>Special Education Advisory Panel will consider guidance related to alternative pathways to promotion and graduation</a:t>
            </a:r>
            <a:endParaRPr lang="en-US" sz="2000" dirty="0"/>
          </a:p>
          <a:p>
            <a:pPr lvl="1">
              <a:spcBef>
                <a:spcPts val="0"/>
              </a:spcBef>
            </a:pPr>
            <a:r>
              <a:rPr lang="en-US" sz="2000" b="1" dirty="0"/>
              <a:t>September 29th and 30th:</a:t>
            </a:r>
            <a:r>
              <a:rPr lang="en-US" sz="2000" dirty="0"/>
              <a:t> </a:t>
            </a:r>
            <a:r>
              <a:rPr lang="en-US" sz="2000" dirty="0" smtClean="0"/>
              <a:t>Guidance on alternative pathways </a:t>
            </a:r>
            <a:r>
              <a:rPr lang="en-US" sz="2000" dirty="0"/>
              <a:t>to graduation (District webinar)</a:t>
            </a:r>
          </a:p>
          <a:p>
            <a:pPr lvl="1">
              <a:spcBef>
                <a:spcPts val="0"/>
              </a:spcBef>
            </a:pPr>
            <a:r>
              <a:rPr lang="en-US" sz="2000" b="1" dirty="0"/>
              <a:t>October 9th and 10th: </a:t>
            </a:r>
            <a:r>
              <a:rPr lang="en-US" sz="2000" dirty="0" smtClean="0"/>
              <a:t>Guidance on alternative pathways </a:t>
            </a:r>
            <a:r>
              <a:rPr lang="en-US" sz="2000" dirty="0"/>
              <a:t>to promotion (District webinar)</a:t>
            </a:r>
          </a:p>
        </p:txBody>
      </p:sp>
    </p:spTree>
    <p:extLst>
      <p:ext uri="{BB962C8B-B14F-4D97-AF65-F5344CB8AC3E}">
        <p14:creationId xmlns:p14="http://schemas.microsoft.com/office/powerpoint/2010/main" val="1460161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p:txBody>
          <a:bodyPr/>
          <a:lstStyle/>
          <a:p>
            <a:pPr marL="754063" lvl="2" indent="-514350">
              <a:buFont typeface="+mj-lt"/>
              <a:buAutoNum type="romanUcPeriod"/>
            </a:pPr>
            <a:r>
              <a:rPr lang="en-US" sz="2000" dirty="0" smtClean="0"/>
              <a:t>Curriculum Resources, Teaching Resources &amp; Support and Assessment</a:t>
            </a:r>
          </a:p>
          <a:p>
            <a:pPr marL="1670050" lvl="3" indent="-514350">
              <a:buFont typeface="+mj-lt"/>
              <a:buAutoNum type="romanUcPeriod"/>
            </a:pPr>
            <a:r>
              <a:rPr lang="en-US" sz="1600" dirty="0" smtClean="0"/>
              <a:t>Assessment Plan and Resources</a:t>
            </a:r>
          </a:p>
          <a:p>
            <a:pPr marL="1670050" lvl="3" indent="-514350">
              <a:buFont typeface="+mj-lt"/>
              <a:buAutoNum type="romanUcPeriod"/>
            </a:pPr>
            <a:r>
              <a:rPr lang="en-US" sz="1600" dirty="0" smtClean="0"/>
              <a:t>Curricular reviews</a:t>
            </a:r>
          </a:p>
          <a:p>
            <a:pPr marL="1670050" lvl="3" indent="-514350">
              <a:buFont typeface="+mj-lt"/>
              <a:buAutoNum type="romanUcPeriod"/>
            </a:pPr>
            <a:r>
              <a:rPr lang="en-US" sz="1600" dirty="0" smtClean="0"/>
              <a:t>Teaching Resources &amp; Support</a:t>
            </a:r>
          </a:p>
          <a:p>
            <a:pPr marL="754063" lvl="2" indent="-514350">
              <a:buFont typeface="+mj-lt"/>
              <a:buAutoNum type="romanUcPeriod"/>
            </a:pPr>
            <a:r>
              <a:rPr lang="en-US" sz="2000" dirty="0" smtClean="0"/>
              <a:t>High School Opportunities</a:t>
            </a:r>
          </a:p>
          <a:p>
            <a:pPr marL="754063" lvl="2" indent="-514350">
              <a:buFont typeface="+mj-lt"/>
              <a:buAutoNum type="romanUcPeriod"/>
            </a:pPr>
            <a:r>
              <a:rPr lang="en-US" sz="2000" dirty="0" smtClean="0"/>
              <a:t>Unique Identifier Policy: Act 837 and Act 677</a:t>
            </a:r>
          </a:p>
          <a:p>
            <a:pPr marL="754063" lvl="2" indent="-514350">
              <a:buFont typeface="+mj-lt"/>
              <a:buAutoNum type="romanUcPeriod"/>
            </a:pPr>
            <a:r>
              <a:rPr lang="en-US" sz="2000" dirty="0"/>
              <a:t>Special Education Policy: Act </a:t>
            </a:r>
            <a:r>
              <a:rPr lang="en-US" sz="2000" dirty="0" smtClean="0"/>
              <a:t>833</a:t>
            </a:r>
          </a:p>
          <a:p>
            <a:pPr marL="754063" lvl="2" indent="-514350">
              <a:buFont typeface="+mj-lt"/>
              <a:buAutoNum type="romanUcPeriod"/>
            </a:pPr>
            <a:r>
              <a:rPr lang="en-US" sz="2000" b="1" dirty="0" smtClean="0"/>
              <a:t>Grants</a:t>
            </a:r>
          </a:p>
        </p:txBody>
      </p:sp>
    </p:spTree>
    <p:extLst>
      <p:ext uri="{BB962C8B-B14F-4D97-AF65-F5344CB8AC3E}">
        <p14:creationId xmlns:p14="http://schemas.microsoft.com/office/powerpoint/2010/main" val="233144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halkduster"/>
                <a:cs typeface="Chalkduster"/>
              </a:rPr>
              <a:t>The Need to Transition to Better Assessments</a:t>
            </a:r>
            <a:endParaRPr lang="en-US" dirty="0">
              <a:latin typeface="Chalkduster"/>
              <a:cs typeface="Chalkduster"/>
            </a:endParaRPr>
          </a:p>
        </p:txBody>
      </p:sp>
      <p:sp>
        <p:nvSpPr>
          <p:cNvPr id="3" name="Content Placeholder 2"/>
          <p:cNvSpPr>
            <a:spLocks noGrp="1"/>
          </p:cNvSpPr>
          <p:nvPr>
            <p:ph sz="quarter" idx="10"/>
          </p:nvPr>
        </p:nvSpPr>
        <p:spPr>
          <a:xfrm>
            <a:off x="152400" y="1143000"/>
            <a:ext cx="8839200" cy="3352800"/>
          </a:xfrm>
        </p:spPr>
        <p:txBody>
          <a:bodyPr>
            <a:noAutofit/>
          </a:bodyPr>
          <a:lstStyle/>
          <a:p>
            <a:r>
              <a:rPr lang="en-US" sz="1800" b="1" dirty="0" smtClean="0">
                <a:latin typeface="Calibri" panose="020F0502020204030204" pitchFamily="34" charset="0"/>
              </a:rPr>
              <a:t>Louisiana’s jobs market is changing</a:t>
            </a:r>
            <a:r>
              <a:rPr lang="en-US" sz="1800" dirty="0" smtClean="0">
                <a:latin typeface="Calibri" panose="020F0502020204030204" pitchFamily="34" charset="0"/>
              </a:rPr>
              <a:t>: Most Louisiana jobs require an education after high school i.e., two- or four-year college degree. In 2011, 28% of the Louisiana workforce had a two- or four-year degree.  To meet Louisiana’s future needs, this number must double.</a:t>
            </a:r>
            <a:endParaRPr lang="en-US" sz="1800" dirty="0">
              <a:latin typeface="Calibri" panose="020F0502020204030204" pitchFamily="34" charset="0"/>
            </a:endParaRPr>
          </a:p>
          <a:p>
            <a:r>
              <a:rPr lang="en-US" sz="1800" b="1" dirty="0">
                <a:latin typeface="Calibri" panose="020F0502020204030204" pitchFamily="34" charset="0"/>
              </a:rPr>
              <a:t>Our students are just as capable as their peers around the </a:t>
            </a:r>
            <a:r>
              <a:rPr lang="en-US" sz="1800" b="1" dirty="0" smtClean="0">
                <a:latin typeface="Calibri" panose="020F0502020204030204" pitchFamily="34" charset="0"/>
              </a:rPr>
              <a:t>country</a:t>
            </a:r>
            <a:r>
              <a:rPr lang="en-US" sz="1800" dirty="0" smtClean="0">
                <a:latin typeface="Calibri" panose="020F0502020204030204" pitchFamily="34" charset="0"/>
              </a:rPr>
              <a:t>: In part, </a:t>
            </a:r>
            <a:r>
              <a:rPr lang="en-US" sz="1800" dirty="0">
                <a:latin typeface="Calibri" panose="020F0502020204030204" pitchFamily="34" charset="0"/>
              </a:rPr>
              <a:t>this gap is </a:t>
            </a:r>
            <a:r>
              <a:rPr lang="en-US" sz="1800" dirty="0" smtClean="0">
                <a:latin typeface="Calibri" panose="020F0502020204030204" pitchFamily="34" charset="0"/>
              </a:rPr>
              <a:t>caused by our </a:t>
            </a:r>
            <a:r>
              <a:rPr lang="en-US" sz="1800" dirty="0">
                <a:latin typeface="Calibri" panose="020F0502020204030204" pitchFamily="34" charset="0"/>
              </a:rPr>
              <a:t>own academic expectations </a:t>
            </a:r>
            <a:r>
              <a:rPr lang="en-US" sz="1800" dirty="0" smtClean="0">
                <a:latin typeface="Calibri" panose="020F0502020204030204" pitchFamily="34" charset="0"/>
              </a:rPr>
              <a:t>not aligning with </a:t>
            </a:r>
            <a:r>
              <a:rPr lang="en-US" sz="1800" dirty="0">
                <a:latin typeface="Calibri" panose="020F0502020204030204" pitchFamily="34" charset="0"/>
              </a:rPr>
              <a:t>the job need. While a score of “mastery” or </a:t>
            </a:r>
            <a:r>
              <a:rPr lang="en-US" sz="1800" dirty="0" smtClean="0">
                <a:latin typeface="Calibri" panose="020F0502020204030204" pitchFamily="34" charset="0"/>
              </a:rPr>
              <a:t>four out </a:t>
            </a:r>
            <a:r>
              <a:rPr lang="en-US" sz="1800" dirty="0">
                <a:latin typeface="Calibri" panose="020F0502020204030204" pitchFamily="34" charset="0"/>
              </a:rPr>
              <a:t>of five denotes readiness to complete at least a year of </a:t>
            </a:r>
            <a:r>
              <a:rPr lang="en-US" sz="1800" dirty="0" smtClean="0">
                <a:latin typeface="Calibri" panose="020F0502020204030204" pitchFamily="34" charset="0"/>
              </a:rPr>
              <a:t>college on</a:t>
            </a:r>
            <a:r>
              <a:rPr lang="en-US" sz="1800" dirty="0">
                <a:latin typeface="Calibri" panose="020F0502020204030204" pitchFamily="34" charset="0"/>
              </a:rPr>
              <a:t>-time, in our state “basic” or level three out of five has been accepted as </a:t>
            </a:r>
            <a:r>
              <a:rPr lang="en-US" sz="1800" dirty="0" smtClean="0">
                <a:latin typeface="Calibri" panose="020F0502020204030204" pitchFamily="34" charset="0"/>
              </a:rPr>
              <a:t>proficient.</a:t>
            </a:r>
          </a:p>
          <a:p>
            <a:r>
              <a:rPr lang="en-US" sz="1800" b="1" dirty="0" smtClean="0">
                <a:latin typeface="Calibri" panose="020F0502020204030204" pitchFamily="34" charset="0"/>
              </a:rPr>
              <a:t>Our students deserve high expectations</a:t>
            </a:r>
            <a:r>
              <a:rPr lang="en-US" sz="1800" dirty="0" smtClean="0">
                <a:latin typeface="Calibri" panose="020F0502020204030204" pitchFamily="34" charset="0"/>
              </a:rPr>
              <a:t>: Over the last 10 years we have seen a steady increase in our students’ “basic” proficiency (over a 15 point increase). We now must turn our attention to increasing the rates of “mastery” student performance.  </a:t>
            </a:r>
          </a:p>
        </p:txBody>
      </p:sp>
      <p:graphicFrame>
        <p:nvGraphicFramePr>
          <p:cNvPr id="4" name="Table 3"/>
          <p:cNvGraphicFramePr>
            <a:graphicFrameLocks noGrp="1"/>
          </p:cNvGraphicFramePr>
          <p:nvPr>
            <p:extLst>
              <p:ext uri="{D42A27DB-BD31-4B8C-83A1-F6EECF244321}">
                <p14:modId xmlns:p14="http://schemas.microsoft.com/office/powerpoint/2010/main" val="3841368787"/>
              </p:ext>
            </p:extLst>
          </p:nvPr>
        </p:nvGraphicFramePr>
        <p:xfrm>
          <a:off x="228600" y="4495800"/>
          <a:ext cx="8686800" cy="1838960"/>
        </p:xfrm>
        <a:graphic>
          <a:graphicData uri="http://schemas.openxmlformats.org/drawingml/2006/table">
            <a:tbl>
              <a:tblPr firstRow="1" bandRow="1">
                <a:tableStyleId>{5A111915-BE36-4E01-A7E5-04B1672EAD32}</a:tableStyleId>
              </a:tblPr>
              <a:tblGrid>
                <a:gridCol w="1447800"/>
                <a:gridCol w="1447800"/>
                <a:gridCol w="1447800"/>
                <a:gridCol w="1447800"/>
                <a:gridCol w="1447800"/>
                <a:gridCol w="1447800"/>
              </a:tblGrid>
              <a:tr h="370840">
                <a:tc>
                  <a:txBody>
                    <a:bodyPr/>
                    <a:lstStyle/>
                    <a:p>
                      <a:r>
                        <a:rPr lang="en-US" sz="1500" dirty="0" smtClean="0"/>
                        <a:t>Assessment</a:t>
                      </a:r>
                      <a:endParaRPr lang="en-US" sz="1500" dirty="0"/>
                    </a:p>
                  </a:txBody>
                  <a:tcPr anchor="ctr"/>
                </a:tc>
                <a:tc>
                  <a:txBody>
                    <a:bodyPr/>
                    <a:lstStyle/>
                    <a:p>
                      <a:r>
                        <a:rPr lang="en-US" sz="1500" dirty="0" smtClean="0"/>
                        <a:t>Level</a:t>
                      </a:r>
                      <a:r>
                        <a:rPr lang="en-US" sz="1500" baseline="0" dirty="0" smtClean="0"/>
                        <a:t> 1 </a:t>
                      </a:r>
                    </a:p>
                  </a:txBody>
                  <a:tcPr anchor="ctr"/>
                </a:tc>
                <a:tc>
                  <a:txBody>
                    <a:bodyPr/>
                    <a:lstStyle/>
                    <a:p>
                      <a:r>
                        <a:rPr lang="en-US" sz="1500" dirty="0" smtClean="0"/>
                        <a:t>Level 2 </a:t>
                      </a:r>
                    </a:p>
                  </a:txBody>
                  <a:tcPr anchor="ctr"/>
                </a:tc>
                <a:tc>
                  <a:txBody>
                    <a:bodyPr/>
                    <a:lstStyle/>
                    <a:p>
                      <a:r>
                        <a:rPr lang="en-US" sz="1500" dirty="0" smtClean="0"/>
                        <a:t>Level 3 </a:t>
                      </a:r>
                    </a:p>
                  </a:txBody>
                  <a:tcPr anchor="ctr"/>
                </a:tc>
                <a:tc>
                  <a:txBody>
                    <a:bodyPr/>
                    <a:lstStyle/>
                    <a:p>
                      <a:r>
                        <a:rPr lang="en-US" sz="1500" dirty="0" smtClean="0"/>
                        <a:t>Level 4</a:t>
                      </a:r>
                    </a:p>
                  </a:txBody>
                  <a:tcPr anchor="ctr"/>
                </a:tc>
                <a:tc>
                  <a:txBody>
                    <a:bodyPr/>
                    <a:lstStyle/>
                    <a:p>
                      <a:r>
                        <a:rPr lang="en-US" sz="1500" dirty="0" smtClean="0"/>
                        <a:t>Level 5 </a:t>
                      </a:r>
                    </a:p>
                  </a:txBody>
                  <a:tcPr anchor="ctr"/>
                </a:tc>
              </a:tr>
              <a:tr h="370840">
                <a:tc>
                  <a:txBody>
                    <a:bodyPr/>
                    <a:lstStyle/>
                    <a:p>
                      <a:r>
                        <a:rPr lang="en-US" sz="1500" dirty="0" smtClean="0"/>
                        <a:t>LEAP</a:t>
                      </a:r>
                      <a:endParaRPr lang="en-US" sz="1500" dirty="0"/>
                    </a:p>
                  </a:txBody>
                  <a:tcPr anchor="ctr"/>
                </a:tc>
                <a:tc>
                  <a:txBody>
                    <a:bodyPr/>
                    <a:lstStyle/>
                    <a:p>
                      <a:r>
                        <a:rPr lang="en-US" sz="1500" dirty="0" smtClean="0"/>
                        <a:t>Unsatisfactory</a:t>
                      </a:r>
                      <a:endParaRPr lang="en-US" sz="1500" dirty="0"/>
                    </a:p>
                  </a:txBody>
                  <a:tcPr anchor="ctr"/>
                </a:tc>
                <a:tc>
                  <a:txBody>
                    <a:bodyPr/>
                    <a:lstStyle/>
                    <a:p>
                      <a:r>
                        <a:rPr lang="en-US" sz="1500" dirty="0" smtClean="0"/>
                        <a:t>Approaching Basic</a:t>
                      </a:r>
                      <a:endParaRPr lang="en-US" sz="1500" dirty="0"/>
                    </a:p>
                  </a:txBody>
                  <a:tcPr anchor="ctr"/>
                </a:tc>
                <a:tc>
                  <a:txBody>
                    <a:bodyPr/>
                    <a:lstStyle/>
                    <a:p>
                      <a:r>
                        <a:rPr lang="en-US" sz="1500" dirty="0" smtClean="0"/>
                        <a:t>Basic</a:t>
                      </a:r>
                      <a:endParaRPr lang="en-US" sz="1500" dirty="0"/>
                    </a:p>
                  </a:txBody>
                  <a:tcPr anchor="ctr">
                    <a:solidFill>
                      <a:schemeClr val="accent6">
                        <a:lumMod val="60000"/>
                        <a:lumOff val="40000"/>
                      </a:schemeClr>
                    </a:solidFill>
                  </a:tcPr>
                </a:tc>
                <a:tc>
                  <a:txBody>
                    <a:bodyPr/>
                    <a:lstStyle/>
                    <a:p>
                      <a:r>
                        <a:rPr lang="en-US" sz="1500" dirty="0" smtClean="0"/>
                        <a:t>Mastery </a:t>
                      </a:r>
                      <a:endParaRPr lang="en-US" sz="1500" dirty="0"/>
                    </a:p>
                  </a:txBody>
                  <a:tcPr anchor="ctr"/>
                </a:tc>
                <a:tc>
                  <a:txBody>
                    <a:bodyPr/>
                    <a:lstStyle/>
                    <a:p>
                      <a:r>
                        <a:rPr lang="en-US" sz="1500" dirty="0" smtClean="0"/>
                        <a:t>Advanced</a:t>
                      </a:r>
                      <a:endParaRPr lang="en-US" sz="1500" dirty="0"/>
                    </a:p>
                  </a:txBody>
                  <a:tcPr anchor="ctr"/>
                </a:tc>
              </a:tr>
              <a:tr h="370840">
                <a:tc>
                  <a:txBody>
                    <a:bodyPr/>
                    <a:lstStyle/>
                    <a:p>
                      <a:r>
                        <a:rPr lang="en-US" sz="1500" dirty="0" smtClean="0"/>
                        <a:t>NAEP</a:t>
                      </a:r>
                      <a:endParaRPr lang="en-US" sz="1500" dirty="0"/>
                    </a:p>
                  </a:txBody>
                  <a:tcPr anchor="ctr"/>
                </a:tc>
                <a:tc gridSpan="2">
                  <a:txBody>
                    <a:bodyPr/>
                    <a:lstStyle/>
                    <a:p>
                      <a:r>
                        <a:rPr lang="en-US" sz="1500" dirty="0" smtClean="0"/>
                        <a:t>Below Basic</a:t>
                      </a:r>
                      <a:endParaRPr lang="en-US" sz="1500" dirty="0"/>
                    </a:p>
                  </a:txBody>
                  <a:tcPr anchor="ctr"/>
                </a:tc>
                <a:tc hMerge="1">
                  <a:txBody>
                    <a:bodyPr/>
                    <a:lstStyle/>
                    <a:p>
                      <a:endParaRPr lang="en-US" dirty="0"/>
                    </a:p>
                  </a:txBody>
                  <a:tcPr/>
                </a:tc>
                <a:tc>
                  <a:txBody>
                    <a:bodyPr/>
                    <a:lstStyle/>
                    <a:p>
                      <a:r>
                        <a:rPr lang="en-US" sz="1500" dirty="0" smtClean="0"/>
                        <a:t>Basic</a:t>
                      </a:r>
                      <a:endParaRPr lang="en-US" sz="1500" dirty="0"/>
                    </a:p>
                  </a:txBody>
                  <a:tcPr anchor="ctr"/>
                </a:tc>
                <a:tc>
                  <a:txBody>
                    <a:bodyPr/>
                    <a:lstStyle/>
                    <a:p>
                      <a:r>
                        <a:rPr lang="en-US" sz="1500" dirty="0" smtClean="0"/>
                        <a:t>Proficient</a:t>
                      </a:r>
                      <a:endParaRPr lang="en-US" sz="1500" dirty="0"/>
                    </a:p>
                  </a:txBody>
                  <a:tcPr anchor="ctr">
                    <a:solidFill>
                      <a:srgbClr val="FAC090"/>
                    </a:solidFill>
                  </a:tcPr>
                </a:tc>
                <a:tc>
                  <a:txBody>
                    <a:bodyPr/>
                    <a:lstStyle/>
                    <a:p>
                      <a:r>
                        <a:rPr lang="en-US" sz="1500" dirty="0" smtClean="0"/>
                        <a:t>Advanced</a:t>
                      </a:r>
                      <a:endParaRPr lang="en-US" sz="1500" dirty="0"/>
                    </a:p>
                  </a:txBody>
                  <a:tcPr anchor="ctr"/>
                </a:tc>
              </a:tr>
              <a:tr h="370840">
                <a:tc>
                  <a:txBody>
                    <a:bodyPr/>
                    <a:lstStyle/>
                    <a:p>
                      <a:r>
                        <a:rPr lang="en-US" sz="1500" dirty="0" smtClean="0"/>
                        <a:t>PARCC</a:t>
                      </a:r>
                      <a:endParaRPr lang="en-US" sz="1500" dirty="0"/>
                    </a:p>
                  </a:txBody>
                  <a:tcPr anchor="ctr"/>
                </a:tc>
                <a:tc>
                  <a:txBody>
                    <a:bodyPr/>
                    <a:lstStyle/>
                    <a:p>
                      <a:r>
                        <a:rPr lang="en-US" sz="1500" dirty="0" smtClean="0">
                          <a:solidFill>
                            <a:schemeClr val="tx1"/>
                          </a:solidFill>
                        </a:rPr>
                        <a:t>Minimal</a:t>
                      </a:r>
                      <a:r>
                        <a:rPr lang="en-US" sz="1500" baseline="0" dirty="0" smtClean="0">
                          <a:solidFill>
                            <a:schemeClr val="tx1"/>
                          </a:solidFill>
                        </a:rPr>
                        <a:t> Command</a:t>
                      </a:r>
                      <a:endParaRPr lang="en-US" sz="1500" dirty="0">
                        <a:solidFill>
                          <a:schemeClr val="tx1"/>
                        </a:solidFill>
                      </a:endParaRPr>
                    </a:p>
                  </a:txBody>
                  <a:tcPr anchor="ctr"/>
                </a:tc>
                <a:tc>
                  <a:txBody>
                    <a:bodyPr/>
                    <a:lstStyle/>
                    <a:p>
                      <a:r>
                        <a:rPr lang="en-US" sz="1500" dirty="0" smtClean="0"/>
                        <a:t>Partial</a:t>
                      </a:r>
                      <a:r>
                        <a:rPr lang="en-US" sz="1500" baseline="0" dirty="0" smtClean="0"/>
                        <a:t> Command</a:t>
                      </a:r>
                      <a:endParaRPr lang="en-US" sz="1500" dirty="0"/>
                    </a:p>
                  </a:txBody>
                  <a:tcPr anchor="ctr"/>
                </a:tc>
                <a:tc>
                  <a:txBody>
                    <a:bodyPr/>
                    <a:lstStyle/>
                    <a:p>
                      <a:r>
                        <a:rPr lang="en-US" sz="1500" dirty="0" smtClean="0"/>
                        <a:t>Moderate</a:t>
                      </a:r>
                      <a:r>
                        <a:rPr lang="en-US" sz="1500" baseline="0" dirty="0" smtClean="0"/>
                        <a:t> Command</a:t>
                      </a:r>
                      <a:endParaRPr lang="en-US" sz="1500" dirty="0"/>
                    </a:p>
                  </a:txBody>
                  <a:tcPr anchor="ctr"/>
                </a:tc>
                <a:tc>
                  <a:txBody>
                    <a:bodyPr/>
                    <a:lstStyle/>
                    <a:p>
                      <a:r>
                        <a:rPr lang="en-US" sz="1500" dirty="0" smtClean="0"/>
                        <a:t>Strong</a:t>
                      </a:r>
                      <a:r>
                        <a:rPr lang="en-US" sz="1500" baseline="0" dirty="0" smtClean="0"/>
                        <a:t> Command</a:t>
                      </a:r>
                      <a:endParaRPr lang="en-US" sz="1500" dirty="0"/>
                    </a:p>
                  </a:txBody>
                  <a:tcPr anchor="ctr">
                    <a:solidFill>
                      <a:srgbClr val="FAC090"/>
                    </a:solidFill>
                  </a:tcPr>
                </a:tc>
                <a:tc>
                  <a:txBody>
                    <a:bodyPr/>
                    <a:lstStyle/>
                    <a:p>
                      <a:r>
                        <a:rPr lang="en-US" sz="1500" dirty="0" smtClean="0"/>
                        <a:t>Distinguished</a:t>
                      </a:r>
                      <a:r>
                        <a:rPr lang="en-US" sz="1500" baseline="0" dirty="0" smtClean="0"/>
                        <a:t> Command</a:t>
                      </a:r>
                      <a:endParaRPr lang="en-US" sz="1500" dirty="0"/>
                    </a:p>
                  </a:txBody>
                  <a:tcPr anchor="ctr"/>
                </a:tc>
              </a:tr>
            </a:tbl>
          </a:graphicData>
        </a:graphic>
      </p:graphicFrame>
      <p:sp>
        <p:nvSpPr>
          <p:cNvPr id="5" name="Footer Placeholder 4"/>
          <p:cNvSpPr>
            <a:spLocks noGrp="1"/>
          </p:cNvSpPr>
          <p:nvPr>
            <p:ph type="ftr" sz="quarter" idx="3"/>
          </p:nvPr>
        </p:nvSpPr>
        <p:spPr/>
        <p:txBody>
          <a:bodyPr/>
          <a:lstStyle/>
          <a:p>
            <a:r>
              <a:rPr lang="en-US" dirty="0" smtClean="0"/>
              <a:t>Louisiana Believes</a:t>
            </a:r>
            <a:endParaRPr lang="en-US" dirty="0"/>
          </a:p>
        </p:txBody>
      </p:sp>
      <p:sp>
        <p:nvSpPr>
          <p:cNvPr id="6" name="Slide Number Placeholder 5"/>
          <p:cNvSpPr>
            <a:spLocks noGrp="1"/>
          </p:cNvSpPr>
          <p:nvPr>
            <p:ph type="sldNum" sz="quarter" idx="4"/>
          </p:nvPr>
        </p:nvSpPr>
        <p:spPr/>
        <p:txBody>
          <a:bodyPr/>
          <a:lstStyle/>
          <a:p>
            <a:fld id="{79BA4B8F-8B3F-4B52-9164-AF2CA95F68ED}" type="slidenum">
              <a:rPr lang="en-US" smtClean="0"/>
              <a:pPr/>
              <a:t>4</a:t>
            </a:fld>
            <a:endParaRPr lang="en-US" dirty="0"/>
          </a:p>
        </p:txBody>
      </p:sp>
    </p:spTree>
    <p:extLst>
      <p:ext uri="{BB962C8B-B14F-4D97-AF65-F5344CB8AC3E}">
        <p14:creationId xmlns:p14="http://schemas.microsoft.com/office/powerpoint/2010/main" val="6514880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Excellence Fund (EEF)</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40</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11" name="Content Placeholder 4"/>
          <p:cNvSpPr txBox="1">
            <a:spLocks/>
          </p:cNvSpPr>
          <p:nvPr/>
        </p:nvSpPr>
        <p:spPr>
          <a:xfrm>
            <a:off x="76200" y="1219200"/>
            <a:ext cx="9067800" cy="5334000"/>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b="1" dirty="0" smtClean="0"/>
              <a:t>Education Excellence Fund:</a:t>
            </a:r>
          </a:p>
          <a:p>
            <a:pPr marL="0" indent="0">
              <a:spcBef>
                <a:spcPts val="0"/>
              </a:spcBef>
              <a:buNone/>
            </a:pPr>
            <a:r>
              <a:rPr lang="en-US" sz="2000" dirty="0" smtClean="0"/>
              <a:t>Districts are encouraged to use Educational Excellence Funds to support goals and priorities aligned with Focus Areas Outlined in the </a:t>
            </a:r>
            <a:r>
              <a:rPr lang="en-US" sz="2000" dirty="0" smtClean="0">
                <a:hlinkClick r:id="rId3"/>
              </a:rPr>
              <a:t>District Planning Guide.</a:t>
            </a:r>
            <a:r>
              <a:rPr lang="en-US" sz="2000" dirty="0"/>
              <a:t/>
            </a:r>
            <a:br>
              <a:rPr lang="en-US" sz="2000" dirty="0"/>
            </a:br>
            <a:endParaRPr lang="en-US" sz="2000" dirty="0"/>
          </a:p>
          <a:p>
            <a:pPr marL="0" indent="0">
              <a:spcBef>
                <a:spcPts val="0"/>
              </a:spcBef>
              <a:buNone/>
            </a:pPr>
            <a:r>
              <a:rPr lang="en-US" sz="2000" b="1" dirty="0" smtClean="0"/>
              <a:t>Total Funding: </a:t>
            </a:r>
            <a:r>
              <a:rPr lang="en-US" sz="2000" dirty="0" smtClean="0"/>
              <a:t>Over $800,000 available </a:t>
            </a:r>
            <a:r>
              <a:rPr lang="en-US" sz="2000" dirty="0"/>
              <a:t>to </a:t>
            </a:r>
            <a:r>
              <a:rPr lang="en-US" sz="2000" dirty="0" smtClean="0"/>
              <a:t>over 300 public and non-public education agencies.</a:t>
            </a:r>
          </a:p>
          <a:p>
            <a:pPr marL="0" indent="0">
              <a:spcBef>
                <a:spcPts val="0"/>
              </a:spcBef>
              <a:buNone/>
            </a:pPr>
            <a:endParaRPr lang="en-US" sz="2000" b="1" dirty="0" smtClean="0"/>
          </a:p>
          <a:p>
            <a:pPr marL="0" indent="0">
              <a:spcBef>
                <a:spcPts val="0"/>
              </a:spcBef>
              <a:buNone/>
            </a:pPr>
            <a:r>
              <a:rPr lang="en-US" sz="2000" b="1" dirty="0" smtClean="0"/>
              <a:t>How to Apply: </a:t>
            </a:r>
            <a:r>
              <a:rPr lang="en-US" sz="2000" dirty="0" smtClean="0"/>
              <a:t>online using the Electronic Grants Management System (eGMS)</a:t>
            </a:r>
            <a:r>
              <a:rPr lang="en-US" sz="2000" dirty="0"/>
              <a:t/>
            </a:r>
            <a:br>
              <a:rPr lang="en-US" sz="2000" dirty="0"/>
            </a:br>
            <a:endParaRPr lang="en-US" sz="2000" b="1" dirty="0" smtClean="0"/>
          </a:p>
          <a:p>
            <a:pPr marL="0" indent="0">
              <a:spcBef>
                <a:spcPts val="0"/>
              </a:spcBef>
              <a:buNone/>
            </a:pPr>
            <a:r>
              <a:rPr lang="en-US" sz="2000" b="1" dirty="0" smtClean="0"/>
              <a:t>Application Due Date: </a:t>
            </a:r>
            <a:r>
              <a:rPr lang="en-US" sz="2000" dirty="0" smtClean="0"/>
              <a:t>applications will be processed until </a:t>
            </a:r>
            <a:r>
              <a:rPr lang="en-US" sz="2000" b="1" dirty="0" smtClean="0"/>
              <a:t>Friday, October 3</a:t>
            </a:r>
            <a:r>
              <a:rPr lang="en-US" sz="2000" b="1" baseline="30000" dirty="0" smtClean="0"/>
              <a:t>rd</a:t>
            </a:r>
            <a:r>
              <a:rPr lang="en-US" sz="2000" b="1" dirty="0" smtClean="0"/>
              <a:t> </a:t>
            </a:r>
          </a:p>
          <a:p>
            <a:pPr marL="0" indent="0">
              <a:spcBef>
                <a:spcPts val="0"/>
              </a:spcBef>
              <a:buNone/>
            </a:pPr>
            <a:r>
              <a:rPr lang="en-US" sz="2000" dirty="0" smtClean="0"/>
              <a:t>Note: No paper applications will be accepted.</a:t>
            </a:r>
          </a:p>
          <a:p>
            <a:pPr marL="0" indent="0">
              <a:spcBef>
                <a:spcPts val="0"/>
              </a:spcBef>
              <a:buNone/>
            </a:pPr>
            <a:endParaRPr lang="en-US" sz="2000" b="1" dirty="0" smtClean="0"/>
          </a:p>
          <a:p>
            <a:pPr marL="0" indent="0">
              <a:spcBef>
                <a:spcPts val="0"/>
              </a:spcBef>
              <a:buNone/>
            </a:pPr>
            <a:r>
              <a:rPr lang="en-US" sz="2000" b="1" dirty="0" smtClean="0"/>
              <a:t>Further Information: </a:t>
            </a:r>
            <a:r>
              <a:rPr lang="en-US" sz="2000" dirty="0"/>
              <a:t>C</a:t>
            </a:r>
            <a:r>
              <a:rPr lang="en-US" sz="2000" dirty="0" smtClean="0"/>
              <a:t>ontact your </a:t>
            </a:r>
            <a:r>
              <a:rPr lang="en-US" sz="2000" dirty="0" smtClean="0">
                <a:hlinkClick r:id="rId4"/>
              </a:rPr>
              <a:t>Point of Contact</a:t>
            </a:r>
            <a:r>
              <a:rPr lang="en-US" sz="2000" dirty="0" smtClean="0"/>
              <a:t>.</a:t>
            </a:r>
            <a:endParaRPr lang="en-US" sz="2000" dirty="0"/>
          </a:p>
        </p:txBody>
      </p:sp>
    </p:spTree>
    <p:extLst>
      <p:ext uri="{BB962C8B-B14F-4D97-AF65-F5344CB8AC3E}">
        <p14:creationId xmlns:p14="http://schemas.microsoft.com/office/powerpoint/2010/main" val="30321226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latin typeface="Chalkduster"/>
                <a:cs typeface="Chalkduster"/>
              </a:rPr>
              <a:t>2014-2015 High Cost Services Allocation</a:t>
            </a:r>
            <a:endParaRPr lang="en-US" dirty="0">
              <a:latin typeface="Chalkduster"/>
              <a:cs typeface="Chalkduster"/>
            </a:endParaRPr>
          </a:p>
        </p:txBody>
      </p:sp>
      <p:sp>
        <p:nvSpPr>
          <p:cNvPr id="12" name="Content Placeholder 11"/>
          <p:cNvSpPr>
            <a:spLocks noGrp="1"/>
          </p:cNvSpPr>
          <p:nvPr>
            <p:ph sz="quarter" idx="10"/>
          </p:nvPr>
        </p:nvSpPr>
        <p:spPr>
          <a:xfrm>
            <a:off x="152400" y="1219200"/>
            <a:ext cx="8839200" cy="5257800"/>
          </a:xfrm>
        </p:spPr>
        <p:txBody>
          <a:bodyPr>
            <a:noAutofit/>
          </a:bodyPr>
          <a:lstStyle/>
          <a:p>
            <a:pPr marL="0" indent="0" algn="just">
              <a:spcBef>
                <a:spcPts val="0"/>
              </a:spcBef>
              <a:buNone/>
            </a:pPr>
            <a:r>
              <a:rPr lang="en-US" sz="2000" b="1" dirty="0" smtClean="0"/>
              <a:t>Update: </a:t>
            </a:r>
            <a:r>
              <a:rPr lang="en-US" sz="2000" dirty="0" smtClean="0"/>
              <a:t>Of the 88 LEAs that applied for the HCS grant, 85 LEAs and 465 students were determined eligible for HCS funds.</a:t>
            </a:r>
          </a:p>
          <a:p>
            <a:pPr algn="just">
              <a:spcBef>
                <a:spcPts val="0"/>
              </a:spcBef>
            </a:pPr>
            <a:endParaRPr lang="en-US" sz="2000" dirty="0" smtClean="0"/>
          </a:p>
          <a:p>
            <a:pPr algn="just">
              <a:spcBef>
                <a:spcPts val="0"/>
              </a:spcBef>
            </a:pPr>
            <a:r>
              <a:rPr lang="en-US" sz="2000" dirty="0" smtClean="0"/>
              <a:t>The </a:t>
            </a:r>
            <a:r>
              <a:rPr lang="en-US" sz="2000" dirty="0"/>
              <a:t>Total Eligible Request for the </a:t>
            </a:r>
            <a:r>
              <a:rPr lang="en-US" sz="2000" b="1" dirty="0"/>
              <a:t>City/Parish LEAs is $</a:t>
            </a:r>
            <a:r>
              <a:rPr lang="en-US" sz="2000" b="1" dirty="0" smtClean="0"/>
              <a:t>15,092,892</a:t>
            </a:r>
          </a:p>
          <a:p>
            <a:pPr algn="just">
              <a:spcBef>
                <a:spcPts val="0"/>
              </a:spcBef>
            </a:pPr>
            <a:r>
              <a:rPr lang="en-US" sz="2000" dirty="0" smtClean="0"/>
              <a:t>The </a:t>
            </a:r>
            <a:r>
              <a:rPr lang="en-US" sz="2000" dirty="0"/>
              <a:t>Total Eligible Requests for the </a:t>
            </a:r>
            <a:r>
              <a:rPr lang="en-US" sz="2000" b="1" dirty="0"/>
              <a:t>Charter Schools is $</a:t>
            </a:r>
            <a:r>
              <a:rPr lang="en-US" sz="2000" b="1" dirty="0" smtClean="0"/>
              <a:t>5,139,074</a:t>
            </a:r>
          </a:p>
          <a:p>
            <a:pPr algn="just">
              <a:spcBef>
                <a:spcPts val="0"/>
              </a:spcBef>
            </a:pPr>
            <a:endParaRPr lang="en-US" sz="2000" dirty="0" smtClean="0"/>
          </a:p>
          <a:p>
            <a:pPr marL="0" indent="0" algn="just">
              <a:spcBef>
                <a:spcPts val="0"/>
              </a:spcBef>
              <a:buNone/>
            </a:pPr>
            <a:r>
              <a:rPr lang="en-US" sz="2000" dirty="0"/>
              <a:t>T</a:t>
            </a:r>
            <a:r>
              <a:rPr lang="en-US" sz="2000" dirty="0" smtClean="0"/>
              <a:t>he total </a:t>
            </a:r>
            <a:r>
              <a:rPr lang="en-US" sz="2000" dirty="0"/>
              <a:t>allocation </a:t>
            </a:r>
            <a:r>
              <a:rPr lang="en-US" sz="2000" dirty="0" smtClean="0"/>
              <a:t>for HCS is </a:t>
            </a:r>
            <a:r>
              <a:rPr lang="en-US" sz="2000" dirty="0"/>
              <a:t>$8 </a:t>
            </a:r>
            <a:r>
              <a:rPr lang="en-US" sz="2000" dirty="0" smtClean="0"/>
              <a:t>million.</a:t>
            </a:r>
            <a:r>
              <a:rPr lang="en-US" sz="2000" dirty="0"/>
              <a:t> </a:t>
            </a:r>
            <a:r>
              <a:rPr lang="en-US" sz="2000" dirty="0" smtClean="0"/>
              <a:t> Awards will be based on number of eligible students and the impact of the eligible students’ costs on the LEA’s budget.</a:t>
            </a:r>
          </a:p>
          <a:p>
            <a:pPr marL="0" indent="0" algn="just">
              <a:spcBef>
                <a:spcPts val="0"/>
              </a:spcBef>
              <a:buNone/>
            </a:pPr>
            <a:endParaRPr lang="en-US" sz="2000" dirty="0" smtClean="0"/>
          </a:p>
          <a:p>
            <a:pPr marL="0" indent="0" algn="just">
              <a:spcBef>
                <a:spcPts val="0"/>
              </a:spcBef>
              <a:buNone/>
            </a:pPr>
            <a:r>
              <a:rPr lang="en-US" sz="2000" b="1" dirty="0" smtClean="0"/>
              <a:t>Next Steps: </a:t>
            </a:r>
            <a:r>
              <a:rPr lang="en-US" sz="2000" dirty="0" smtClean="0"/>
              <a:t>The recommended allocations will go to BESE in October and will also need approval from JLCB.</a:t>
            </a:r>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41</a:t>
            </a:fld>
            <a:endParaRPr lang="en-US" dirty="0"/>
          </a:p>
        </p:txBody>
      </p:sp>
    </p:spTree>
    <p:extLst>
      <p:ext uri="{BB962C8B-B14F-4D97-AF65-F5344CB8AC3E}">
        <p14:creationId xmlns:p14="http://schemas.microsoft.com/office/powerpoint/2010/main" val="212905220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Next Steps</a:t>
            </a:r>
            <a:endParaRPr lang="en-US" dirty="0"/>
          </a:p>
        </p:txBody>
      </p:sp>
      <p:sp>
        <p:nvSpPr>
          <p:cNvPr id="3" name="Content Placeholder 2"/>
          <p:cNvSpPr>
            <a:spLocks noGrp="1"/>
          </p:cNvSpPr>
          <p:nvPr>
            <p:ph sz="quarter" idx="10"/>
          </p:nvPr>
        </p:nvSpPr>
        <p:spPr>
          <a:xfrm>
            <a:off x="152400" y="1143000"/>
            <a:ext cx="8839200" cy="5105400"/>
          </a:xfrm>
        </p:spPr>
        <p:txBody>
          <a:bodyPr>
            <a:normAutofit fontScale="92500" lnSpcReduction="10000"/>
          </a:bodyPr>
          <a:lstStyle/>
          <a:p>
            <a:pPr marL="0" indent="0">
              <a:spcBef>
                <a:spcPts val="0"/>
              </a:spcBef>
              <a:buNone/>
            </a:pPr>
            <a:r>
              <a:rPr lang="en-US" sz="2200" b="1" dirty="0" smtClean="0"/>
              <a:t>Next Steps </a:t>
            </a:r>
          </a:p>
          <a:p>
            <a:pPr marL="0" indent="0">
              <a:spcBef>
                <a:spcPts val="0"/>
              </a:spcBef>
              <a:buNone/>
            </a:pPr>
            <a:r>
              <a:rPr lang="en-US" sz="2200" dirty="0" smtClean="0"/>
              <a:t>-Ensure all teachers in your LEA are aware of assessment changes and assessment resources</a:t>
            </a:r>
          </a:p>
          <a:p>
            <a:pPr marL="0" indent="0">
              <a:spcBef>
                <a:spcPts val="0"/>
              </a:spcBef>
              <a:buNone/>
            </a:pPr>
            <a:r>
              <a:rPr lang="en-US" sz="2200" dirty="0" smtClean="0"/>
              <a:t>-Ensure districts, principals and teachers have access to curricular resources </a:t>
            </a:r>
          </a:p>
          <a:p>
            <a:pPr marL="0" indent="0">
              <a:spcBef>
                <a:spcPts val="0"/>
              </a:spcBef>
              <a:buNone/>
            </a:pPr>
            <a:r>
              <a:rPr lang="en-US" sz="2200" dirty="0" smtClean="0"/>
              <a:t>-Ensure teacher leaders are taking advantage of ongoing training and support</a:t>
            </a:r>
          </a:p>
          <a:p>
            <a:pPr marL="0" indent="0">
              <a:spcBef>
                <a:spcPts val="0"/>
              </a:spcBef>
              <a:buNone/>
            </a:pPr>
            <a:r>
              <a:rPr lang="en-US" sz="2200" dirty="0" smtClean="0"/>
              <a:t>-Refer any publishers to the Department for the resource review</a:t>
            </a:r>
          </a:p>
          <a:p>
            <a:pPr marL="0" indent="0">
              <a:spcBef>
                <a:spcPts val="0"/>
              </a:spcBef>
              <a:buNone/>
            </a:pPr>
            <a:r>
              <a:rPr lang="en-US" sz="2200" dirty="0" smtClean="0"/>
              <a:t>-Review the High School Planning Guide and please share with high school </a:t>
            </a:r>
            <a:r>
              <a:rPr lang="en-US" sz="2200" dirty="0" smtClean="0"/>
              <a:t>principals</a:t>
            </a:r>
            <a:endParaRPr lang="en-US" sz="2200" dirty="0" smtClean="0"/>
          </a:p>
          <a:p>
            <a:pPr marL="0" indent="0">
              <a:spcBef>
                <a:spcPts val="0"/>
              </a:spcBef>
              <a:buNone/>
            </a:pPr>
            <a:r>
              <a:rPr lang="en-US" sz="2200" dirty="0" smtClean="0"/>
              <a:t>- Review the upcoming data privacy resources and special education policy guidance and begin identifying your next steps</a:t>
            </a:r>
          </a:p>
          <a:p>
            <a:pPr marL="0" indent="0">
              <a:spcBef>
                <a:spcPts val="0"/>
              </a:spcBef>
              <a:buNone/>
            </a:pPr>
            <a:endParaRPr lang="en-US" sz="2200" dirty="0" smtClean="0"/>
          </a:p>
          <a:p>
            <a:pPr marL="0" indent="0">
              <a:spcBef>
                <a:spcPts val="0"/>
              </a:spcBef>
              <a:buNone/>
            </a:pPr>
            <a:r>
              <a:rPr lang="en-US" sz="2200" b="1" dirty="0" smtClean="0"/>
              <a:t>Our next call will be October </a:t>
            </a:r>
            <a:r>
              <a:rPr lang="en-US" sz="2200" b="1" dirty="0" smtClean="0"/>
              <a:t>29</a:t>
            </a:r>
            <a:r>
              <a:rPr lang="en-US" sz="2200" b="1" baseline="30000" dirty="0" smtClean="0"/>
              <a:t>th</a:t>
            </a:r>
            <a:r>
              <a:rPr lang="en-US" sz="2200" b="1" dirty="0" smtClean="0"/>
              <a:t> </a:t>
            </a:r>
            <a:r>
              <a:rPr lang="en-US" sz="2200" b="1" dirty="0" smtClean="0"/>
              <a:t>at </a:t>
            </a:r>
            <a:r>
              <a:rPr lang="en-US" sz="2200" b="1" dirty="0" smtClean="0"/>
              <a:t>1:00 </a:t>
            </a:r>
            <a:r>
              <a:rPr lang="en-US" sz="2200" b="1" dirty="0" smtClean="0"/>
              <a:t>p.m.  For questions: </a:t>
            </a:r>
            <a:r>
              <a:rPr lang="en-US" sz="2200" i="1" dirty="0" smtClean="0">
                <a:hlinkClick r:id="rId3"/>
              </a:rPr>
              <a:t>districtsupport@la.gov</a:t>
            </a:r>
            <a:endParaRPr lang="en-US" sz="2200" i="1" dirty="0" smtClean="0"/>
          </a:p>
          <a:p>
            <a:pPr marL="0" indent="0">
              <a:spcBef>
                <a:spcPts val="0"/>
              </a:spcBef>
              <a:buNone/>
            </a:pPr>
            <a:endParaRPr lang="en-US" sz="2200" b="1" dirty="0" smtClean="0"/>
          </a:p>
          <a:p>
            <a:pPr marL="0" indent="0">
              <a:spcBef>
                <a:spcPts val="0"/>
              </a:spcBef>
              <a:buNone/>
            </a:pPr>
            <a:r>
              <a:rPr lang="en-US" sz="2200" b="1" dirty="0" smtClean="0"/>
              <a:t>Available </a:t>
            </a:r>
            <a:r>
              <a:rPr lang="en-US" sz="2200" b="1" dirty="0" smtClean="0"/>
              <a:t>resources</a:t>
            </a:r>
            <a:r>
              <a:rPr lang="en-US" sz="2200" dirty="0" smtClean="0"/>
              <a:t>:  This presentation, along with all other materials, is available in the district toolbox here:  </a:t>
            </a:r>
            <a:r>
              <a:rPr lang="en-US" sz="2200" dirty="0">
                <a:hlinkClick r:id="rId4"/>
              </a:rPr>
              <a:t>http://</a:t>
            </a:r>
            <a:r>
              <a:rPr lang="en-US" sz="2200" dirty="0" smtClean="0">
                <a:hlinkClick r:id="rId4"/>
              </a:rPr>
              <a:t>www.louisianabelieves.com/resources/classroom-support-toolbox/district-support-toolbox</a:t>
            </a:r>
            <a:r>
              <a:rPr lang="en-US" sz="2200" dirty="0" smtClean="0"/>
              <a:t> </a:t>
            </a:r>
          </a:p>
          <a:p>
            <a:pPr marL="0" indent="0">
              <a:buNone/>
            </a:pPr>
            <a:endParaRPr lang="en-US" sz="2000" dirty="0"/>
          </a:p>
        </p:txBody>
      </p:sp>
      <p:sp>
        <p:nvSpPr>
          <p:cNvPr id="4" name="Rectangle 3"/>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Tree>
    <p:extLst>
      <p:ext uri="{BB962C8B-B14F-4D97-AF65-F5344CB8AC3E}">
        <p14:creationId xmlns:p14="http://schemas.microsoft.com/office/powerpoint/2010/main" val="12111507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5</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buNone/>
            </a:pPr>
            <a:endParaRPr lang="en-US" sz="2400" b="1" dirty="0" smtClean="0"/>
          </a:p>
          <a:p>
            <a:pPr marL="0" indent="0">
              <a:buNone/>
            </a:pPr>
            <a:endParaRPr lang="en-US" sz="2400" dirty="0"/>
          </a:p>
          <a:p>
            <a:pPr marL="0" indent="0">
              <a:buNone/>
            </a:pPr>
            <a:endParaRPr lang="en-US" sz="4000" dirty="0"/>
          </a:p>
        </p:txBody>
      </p:sp>
      <p:sp>
        <p:nvSpPr>
          <p:cNvPr id="6" name="Title 1"/>
          <p:cNvSpPr>
            <a:spLocks noGrp="1"/>
          </p:cNvSpPr>
          <p:nvPr>
            <p:ph type="title"/>
          </p:nvPr>
        </p:nvSpPr>
        <p:spPr>
          <a:xfrm>
            <a:off x="0" y="-152400"/>
            <a:ext cx="9144000" cy="1066800"/>
          </a:xfrm>
        </p:spPr>
        <p:txBody>
          <a:bodyPr>
            <a:noAutofit/>
          </a:bodyPr>
          <a:lstStyle/>
          <a:p>
            <a:r>
              <a:rPr lang="en-US" dirty="0" smtClean="0">
                <a:latin typeface="Chalkduster"/>
                <a:cs typeface="Chalkduster"/>
              </a:rPr>
              <a:t>14-15 Assessment Plan</a:t>
            </a:r>
            <a:endParaRPr lang="en-US" dirty="0">
              <a:latin typeface="Chalkduster"/>
              <a:cs typeface="Chalkduster"/>
            </a:endParaRPr>
          </a:p>
        </p:txBody>
      </p:sp>
      <p:sp>
        <p:nvSpPr>
          <p:cNvPr id="8" name="Content Placeholder 4"/>
          <p:cNvSpPr txBox="1">
            <a:spLocks/>
          </p:cNvSpPr>
          <p:nvPr/>
        </p:nvSpPr>
        <p:spPr>
          <a:xfrm>
            <a:off x="304800" y="1219200"/>
            <a:ext cx="8839200" cy="5105400"/>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b="1" dirty="0" smtClean="0"/>
          </a:p>
          <a:p>
            <a:pPr marL="0" indent="0">
              <a:buFont typeface="Arial" pitchFamily="34" charset="0"/>
              <a:buNone/>
            </a:pPr>
            <a:endParaRPr lang="en-US" sz="2400" dirty="0" smtClean="0"/>
          </a:p>
          <a:p>
            <a:pPr marL="0" indent="0">
              <a:buFont typeface="Arial" pitchFamily="34" charset="0"/>
              <a:buNone/>
            </a:pPr>
            <a:endParaRPr lang="en-US" sz="4000" dirty="0"/>
          </a:p>
        </p:txBody>
      </p:sp>
      <p:graphicFrame>
        <p:nvGraphicFramePr>
          <p:cNvPr id="9" name="Table 8"/>
          <p:cNvGraphicFramePr>
            <a:graphicFrameLocks noGrp="1"/>
          </p:cNvGraphicFramePr>
          <p:nvPr>
            <p:extLst>
              <p:ext uri="{D42A27DB-BD31-4B8C-83A1-F6EECF244321}">
                <p14:modId xmlns:p14="http://schemas.microsoft.com/office/powerpoint/2010/main" val="369015966"/>
              </p:ext>
            </p:extLst>
          </p:nvPr>
        </p:nvGraphicFramePr>
        <p:xfrm>
          <a:off x="0" y="767930"/>
          <a:ext cx="9144000" cy="6189363"/>
        </p:xfrm>
        <a:graphic>
          <a:graphicData uri="http://schemas.openxmlformats.org/drawingml/2006/table">
            <a:tbl>
              <a:tblPr firstRow="1" bandRow="1">
                <a:tableStyleId>{5C22544A-7EE6-4342-B048-85BDC9FD1C3A}</a:tableStyleId>
              </a:tblPr>
              <a:tblGrid>
                <a:gridCol w="1497725"/>
                <a:gridCol w="2521895"/>
                <a:gridCol w="2444242"/>
                <a:gridCol w="2680138"/>
              </a:tblGrid>
              <a:tr h="355919">
                <a:tc>
                  <a:txBody>
                    <a:bodyPr/>
                    <a:lstStyle/>
                    <a:p>
                      <a:pPr algn="ctr"/>
                      <a:r>
                        <a:rPr lang="en-US" sz="1600" dirty="0" smtClean="0"/>
                        <a:t>Grade</a:t>
                      </a:r>
                      <a:endParaRPr lang="en-US" sz="1600" dirty="0">
                        <a:solidFill>
                          <a:schemeClr val="tx1"/>
                        </a:solidFill>
                      </a:endParaRPr>
                    </a:p>
                  </a:txBody>
                  <a:tcPr/>
                </a:tc>
                <a:tc>
                  <a:txBody>
                    <a:bodyPr/>
                    <a:lstStyle/>
                    <a:p>
                      <a:pPr algn="ctr"/>
                      <a:r>
                        <a:rPr lang="en-US" sz="1600" dirty="0" smtClean="0"/>
                        <a:t>Subject</a:t>
                      </a:r>
                      <a:endParaRPr lang="en-US" sz="1600" dirty="0">
                        <a:solidFill>
                          <a:schemeClr val="tx1"/>
                        </a:solidFill>
                      </a:endParaRPr>
                    </a:p>
                  </a:txBody>
                  <a:tcPr/>
                </a:tc>
                <a:tc>
                  <a:txBody>
                    <a:bodyPr/>
                    <a:lstStyle/>
                    <a:p>
                      <a:pPr marL="0" marR="0">
                        <a:lnSpc>
                          <a:spcPct val="115000"/>
                        </a:lnSpc>
                        <a:spcBef>
                          <a:spcPts val="0"/>
                        </a:spcBef>
                        <a:spcAft>
                          <a:spcPts val="1000"/>
                        </a:spcAft>
                      </a:pPr>
                      <a:r>
                        <a:rPr lang="en-US" sz="1600" b="1" i="0" dirty="0">
                          <a:effectLst/>
                          <a:latin typeface="Calibri"/>
                          <a:ea typeface="Calibri"/>
                          <a:cs typeface="Times New Roman"/>
                        </a:rPr>
                        <a:t>13-14 Assessment</a:t>
                      </a:r>
                      <a:endParaRPr lang="en-US" sz="1600" i="0" dirty="0">
                        <a:effectLst/>
                        <a:latin typeface="Calibri"/>
                        <a:ea typeface="Calibri"/>
                        <a:cs typeface="Times New Roman"/>
                      </a:endParaRPr>
                    </a:p>
                  </a:txBody>
                  <a:tcPr/>
                </a:tc>
                <a:tc>
                  <a:txBody>
                    <a:bodyPr/>
                    <a:lstStyle/>
                    <a:p>
                      <a:pPr marL="0" marR="0">
                        <a:lnSpc>
                          <a:spcPct val="115000"/>
                        </a:lnSpc>
                        <a:spcBef>
                          <a:spcPts val="0"/>
                        </a:spcBef>
                        <a:spcAft>
                          <a:spcPts val="1000"/>
                        </a:spcAft>
                      </a:pPr>
                      <a:r>
                        <a:rPr lang="en-US" sz="1600" b="1" i="0" dirty="0">
                          <a:effectLst/>
                          <a:latin typeface="Calibri"/>
                          <a:ea typeface="Calibri"/>
                          <a:cs typeface="Times New Roman"/>
                        </a:rPr>
                        <a:t>14-15 Assessment </a:t>
                      </a:r>
                      <a:endParaRPr lang="en-US" sz="1600" i="0" dirty="0">
                        <a:effectLst/>
                        <a:latin typeface="Calibri"/>
                        <a:ea typeface="Calibri"/>
                        <a:cs typeface="Times New Roman"/>
                      </a:endParaRPr>
                    </a:p>
                  </a:txBody>
                  <a:tcPr/>
                </a:tc>
              </a:tr>
              <a:tr h="368865">
                <a:tc rowSpan="4">
                  <a:txBody>
                    <a:bodyPr/>
                    <a:lstStyle/>
                    <a:p>
                      <a:pPr algn="ctr"/>
                      <a:r>
                        <a:rPr lang="en-US" sz="1600" b="1" dirty="0" smtClean="0"/>
                        <a:t>Grades </a:t>
                      </a:r>
                    </a:p>
                    <a:p>
                      <a:pPr algn="ctr"/>
                      <a:r>
                        <a:rPr lang="en-US" sz="1600" b="1" dirty="0" smtClean="0"/>
                        <a:t>3 to 8</a:t>
                      </a:r>
                      <a:endParaRPr lang="en-US" sz="1600" b="1" dirty="0">
                        <a:solidFill>
                          <a:schemeClr val="tx1"/>
                        </a:solidFill>
                      </a:endParaRPr>
                    </a:p>
                  </a:txBody>
                  <a:tcPr anchor="ctr"/>
                </a:tc>
                <a:tc>
                  <a:txBody>
                    <a:bodyPr/>
                    <a:lstStyle/>
                    <a:p>
                      <a:pPr marL="0" indent="0">
                        <a:buFont typeface="Arial" panose="020B0604020202020204" pitchFamily="34" charset="0"/>
                        <a:buNone/>
                      </a:pPr>
                      <a:r>
                        <a:rPr lang="en-US" sz="1400" dirty="0" smtClean="0"/>
                        <a:t>ELA</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LEAP and iLEAP</a:t>
                      </a:r>
                    </a:p>
                  </a:txBody>
                  <a:tcPr>
                    <a:solidFill>
                      <a:schemeClr val="accent6">
                        <a:lumMod val="40000"/>
                        <a:lumOff val="60000"/>
                      </a:schemeClr>
                    </a:solidFill>
                  </a:tcPr>
                </a:tc>
                <a:tc>
                  <a:txBody>
                    <a:bodyPr/>
                    <a:lstStyle/>
                    <a:p>
                      <a:pPr marL="0" marR="0">
                        <a:lnSpc>
                          <a:spcPct val="115000"/>
                        </a:lnSpc>
                        <a:spcBef>
                          <a:spcPts val="0"/>
                        </a:spcBef>
                        <a:spcAft>
                          <a:spcPts val="1000"/>
                        </a:spcAft>
                      </a:pPr>
                      <a:r>
                        <a:rPr lang="en-US" sz="1400" i="0" dirty="0">
                          <a:effectLst/>
                          <a:latin typeface="Calibri"/>
                          <a:ea typeface="Calibri"/>
                          <a:cs typeface="Times New Roman"/>
                          <a:hlinkClick r:id="rId3"/>
                        </a:rPr>
                        <a:t>LEAP and iLEAP: PARCC Test</a:t>
                      </a:r>
                      <a:r>
                        <a:rPr lang="en-US" sz="1400" i="0" dirty="0">
                          <a:effectLst/>
                          <a:latin typeface="Calibri"/>
                          <a:ea typeface="Calibri"/>
                          <a:cs typeface="Times New Roman"/>
                        </a:rPr>
                        <a:t> </a:t>
                      </a:r>
                    </a:p>
                  </a:txBody>
                  <a:tcPr>
                    <a:solidFill>
                      <a:schemeClr val="accent6">
                        <a:lumMod val="40000"/>
                        <a:lumOff val="60000"/>
                      </a:schemeClr>
                    </a:solidFill>
                  </a:tcPr>
                </a:tc>
              </a:tr>
              <a:tr h="368865">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Math</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LEAP and iLEAP</a:t>
                      </a:r>
                    </a:p>
                  </a:txBody>
                  <a:tcPr>
                    <a:solidFill>
                      <a:schemeClr val="accent6">
                        <a:lumMod val="40000"/>
                        <a:lumOff val="60000"/>
                      </a:schemeClr>
                    </a:solidFill>
                  </a:tcPr>
                </a:tc>
                <a:tc>
                  <a:txBody>
                    <a:bodyPr/>
                    <a:lstStyle/>
                    <a:p>
                      <a:pPr marL="0" marR="0">
                        <a:lnSpc>
                          <a:spcPct val="115000"/>
                        </a:lnSpc>
                        <a:spcBef>
                          <a:spcPts val="0"/>
                        </a:spcBef>
                        <a:spcAft>
                          <a:spcPts val="1000"/>
                        </a:spcAft>
                      </a:pPr>
                      <a:r>
                        <a:rPr lang="en-US" sz="1400" i="0" dirty="0">
                          <a:effectLst/>
                          <a:latin typeface="Calibri"/>
                          <a:ea typeface="Calibri"/>
                          <a:cs typeface="Times New Roman"/>
                          <a:hlinkClick r:id="rId3"/>
                        </a:rPr>
                        <a:t>LEAP and iLEAP: PARCC Test </a:t>
                      </a:r>
                      <a:endParaRPr lang="en-US" sz="1400" i="0" dirty="0">
                        <a:effectLst/>
                        <a:latin typeface="Calibri"/>
                        <a:ea typeface="Calibri"/>
                        <a:cs typeface="Times New Roman"/>
                      </a:endParaRPr>
                    </a:p>
                  </a:txBody>
                  <a:tcPr>
                    <a:solidFill>
                      <a:schemeClr val="accent6">
                        <a:lumMod val="40000"/>
                        <a:lumOff val="60000"/>
                      </a:schemeClr>
                    </a:solidFill>
                  </a:tcPr>
                </a:tc>
              </a:tr>
              <a:tr h="368865">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Science</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LEAP and iLEAP</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3"/>
                        </a:rPr>
                        <a:t>LEAP and iLEAP</a:t>
                      </a:r>
                      <a:endParaRPr lang="en-US" sz="1400" i="0" dirty="0">
                        <a:effectLst/>
                        <a:latin typeface="Calibri"/>
                        <a:ea typeface="Calibri"/>
                        <a:cs typeface="Times New Roman"/>
                      </a:endParaRPr>
                    </a:p>
                  </a:txBody>
                  <a:tcPr/>
                </a:tc>
              </a:tr>
              <a:tr h="368865">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Social</a:t>
                      </a:r>
                      <a:r>
                        <a:rPr lang="en-US" sz="1400" baseline="0" dirty="0" smtClean="0"/>
                        <a:t> Studies</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LEAP and iLEAP</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3"/>
                        </a:rPr>
                        <a:t>LEAP and iLEAP</a:t>
                      </a:r>
                      <a:endParaRPr lang="en-US" sz="1400" i="0" dirty="0">
                        <a:effectLst/>
                        <a:latin typeface="Calibri"/>
                        <a:ea typeface="Calibri"/>
                        <a:cs typeface="Times New Roman"/>
                      </a:endParaRPr>
                    </a:p>
                  </a:txBody>
                  <a:tcPr/>
                </a:tc>
              </a:tr>
              <a:tr h="563538">
                <a:tc rowSpan="5">
                  <a:txBody>
                    <a:bodyPr/>
                    <a:lstStyle/>
                    <a:p>
                      <a:pPr algn="ctr"/>
                      <a:r>
                        <a:rPr lang="en-US" sz="1600" b="1" dirty="0" smtClean="0"/>
                        <a:t>High</a:t>
                      </a:r>
                      <a:r>
                        <a:rPr lang="en-US" sz="1600" b="1" baseline="0" dirty="0" smtClean="0"/>
                        <a:t> School</a:t>
                      </a:r>
                      <a:endParaRPr lang="en-US" sz="1600" b="1" dirty="0">
                        <a:solidFill>
                          <a:schemeClr val="tx1"/>
                        </a:solidFill>
                      </a:endParaRPr>
                    </a:p>
                  </a:txBody>
                  <a:tcPr anchor="ctr"/>
                </a:tc>
                <a:tc>
                  <a:txBody>
                    <a:bodyPr/>
                    <a:lstStyle/>
                    <a:p>
                      <a:pPr marL="0" indent="0">
                        <a:buFont typeface="Arial" panose="020B0604020202020204" pitchFamily="34" charset="0"/>
                        <a:buNone/>
                      </a:pPr>
                      <a:r>
                        <a:rPr lang="en-US" sz="1400" dirty="0" smtClean="0">
                          <a:solidFill>
                            <a:schemeClr val="dk1"/>
                          </a:solidFill>
                        </a:rPr>
                        <a:t>All subjects</a:t>
                      </a:r>
                      <a:r>
                        <a:rPr lang="en-US" sz="1400" baseline="0" dirty="0" smtClean="0">
                          <a:solidFill>
                            <a:schemeClr val="dk1"/>
                          </a:solidFill>
                        </a:rPr>
                        <a:t> </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ACT series</a:t>
                      </a:r>
                    </a:p>
                    <a:p>
                      <a:pPr marL="0" marR="0">
                        <a:lnSpc>
                          <a:spcPct val="115000"/>
                        </a:lnSpc>
                        <a:spcBef>
                          <a:spcPts val="0"/>
                        </a:spcBef>
                        <a:spcAft>
                          <a:spcPts val="1000"/>
                        </a:spcAft>
                      </a:pPr>
                      <a:r>
                        <a:rPr lang="en-US" sz="1400" i="0" dirty="0">
                          <a:effectLst/>
                          <a:latin typeface="Calibri"/>
                          <a:ea typeface="Calibri"/>
                          <a:cs typeface="Times New Roman"/>
                        </a:rPr>
                        <a:t>Advanced Placement</a:t>
                      </a: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ACT series, including WorkKEYS</a:t>
                      </a:r>
                    </a:p>
                    <a:p>
                      <a:pPr marL="0" marR="0">
                        <a:lnSpc>
                          <a:spcPct val="115000"/>
                        </a:lnSpc>
                        <a:spcBef>
                          <a:spcPts val="0"/>
                        </a:spcBef>
                        <a:spcAft>
                          <a:spcPts val="1000"/>
                        </a:spcAft>
                      </a:pPr>
                      <a:r>
                        <a:rPr lang="en-US" sz="1400" i="0" dirty="0">
                          <a:effectLst/>
                          <a:latin typeface="Calibri"/>
                          <a:ea typeface="Calibri"/>
                          <a:cs typeface="Times New Roman"/>
                        </a:rPr>
                        <a:t>Advanced </a:t>
                      </a:r>
                      <a:r>
                        <a:rPr lang="en-US" sz="1400" i="0" dirty="0" smtClean="0">
                          <a:effectLst/>
                          <a:latin typeface="Calibri"/>
                          <a:ea typeface="Calibri"/>
                          <a:cs typeface="Times New Roman"/>
                        </a:rPr>
                        <a:t>Placement &amp; CLEP </a:t>
                      </a:r>
                      <a:endParaRPr lang="en-US" sz="1400" i="0" dirty="0">
                        <a:effectLst/>
                        <a:latin typeface="Calibri"/>
                        <a:ea typeface="Calibri"/>
                        <a:cs typeface="Times New Roman"/>
                      </a:endParaRPr>
                    </a:p>
                  </a:txBody>
                  <a:tcPr/>
                </a:tc>
              </a:tr>
              <a:tr h="563538">
                <a:tc vMerge="1">
                  <a:txBody>
                    <a:bodyPr/>
                    <a:lstStyle/>
                    <a:p>
                      <a:endParaRPr lang="en-US"/>
                    </a:p>
                  </a:txBody>
                  <a:tcPr/>
                </a:tc>
                <a:tc>
                  <a:txBody>
                    <a:bodyPr/>
                    <a:lstStyle/>
                    <a:p>
                      <a:pPr marL="0" indent="0">
                        <a:buFont typeface="Arial" panose="020B0604020202020204" pitchFamily="34" charset="0"/>
                        <a:buNone/>
                      </a:pPr>
                      <a:r>
                        <a:rPr lang="en-US" sz="1400" dirty="0" smtClean="0"/>
                        <a:t>ELA</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English II EOC</a:t>
                      </a:r>
                    </a:p>
                    <a:p>
                      <a:pPr marL="0" marR="0">
                        <a:lnSpc>
                          <a:spcPct val="115000"/>
                        </a:lnSpc>
                        <a:spcBef>
                          <a:spcPts val="0"/>
                        </a:spcBef>
                        <a:spcAft>
                          <a:spcPts val="1000"/>
                        </a:spcAft>
                      </a:pPr>
                      <a:r>
                        <a:rPr lang="en-US" sz="1400" i="0" dirty="0">
                          <a:effectLst/>
                          <a:latin typeface="Calibri"/>
                          <a:ea typeface="Calibri"/>
                          <a:cs typeface="Times New Roman"/>
                        </a:rPr>
                        <a:t>English III EOC</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4"/>
                        </a:rPr>
                        <a:t>English II EOC</a:t>
                      </a:r>
                      <a:endParaRPr lang="en-US" sz="1400" i="0" dirty="0">
                        <a:effectLst/>
                        <a:latin typeface="Calibri"/>
                        <a:ea typeface="Calibri"/>
                        <a:cs typeface="Times New Roman"/>
                      </a:endParaRPr>
                    </a:p>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5"/>
                        </a:rPr>
                        <a:t>English III EOC</a:t>
                      </a:r>
                      <a:endParaRPr lang="en-US" sz="1400" i="0" dirty="0">
                        <a:effectLst/>
                        <a:latin typeface="Calibri"/>
                        <a:ea typeface="Calibri"/>
                        <a:cs typeface="Times New Roman"/>
                      </a:endParaRPr>
                    </a:p>
                  </a:txBody>
                  <a:tcPr/>
                </a:tc>
              </a:tr>
              <a:tr h="563538">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Math</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Algebra I EOC</a:t>
                      </a:r>
                    </a:p>
                    <a:p>
                      <a:pPr marL="0" marR="0">
                        <a:lnSpc>
                          <a:spcPct val="115000"/>
                        </a:lnSpc>
                        <a:spcBef>
                          <a:spcPts val="0"/>
                        </a:spcBef>
                        <a:spcAft>
                          <a:spcPts val="1000"/>
                        </a:spcAft>
                      </a:pPr>
                      <a:r>
                        <a:rPr lang="en-US" sz="1400" i="0" dirty="0">
                          <a:effectLst/>
                          <a:latin typeface="Calibri"/>
                          <a:ea typeface="Calibri"/>
                          <a:cs typeface="Times New Roman"/>
                        </a:rPr>
                        <a:t>Geometry EOC</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6"/>
                        </a:rPr>
                        <a:t>Algebra I EOC</a:t>
                      </a:r>
                      <a:endParaRPr lang="en-US" sz="1400" i="0" dirty="0">
                        <a:effectLst/>
                        <a:latin typeface="Calibri"/>
                        <a:ea typeface="Calibri"/>
                        <a:cs typeface="Times New Roman"/>
                      </a:endParaRPr>
                    </a:p>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7"/>
                        </a:rPr>
                        <a:t>Geometry EOC</a:t>
                      </a:r>
                      <a:endParaRPr lang="en-US" sz="1400" i="0" dirty="0">
                        <a:effectLst/>
                        <a:latin typeface="Calibri"/>
                        <a:ea typeface="Calibri"/>
                        <a:cs typeface="Times New Roman"/>
                      </a:endParaRPr>
                    </a:p>
                  </a:txBody>
                  <a:tcPr/>
                </a:tc>
              </a:tr>
              <a:tr h="326259">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Science</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Biology EOC</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8"/>
                        </a:rPr>
                        <a:t>Biology EOC</a:t>
                      </a:r>
                      <a:endParaRPr lang="en-US" sz="1400" i="0" dirty="0">
                        <a:effectLst/>
                        <a:latin typeface="Calibri"/>
                        <a:ea typeface="Calibri"/>
                        <a:cs typeface="Times New Roman"/>
                      </a:endParaRPr>
                    </a:p>
                  </a:txBody>
                  <a:tcPr/>
                </a:tc>
              </a:tr>
              <a:tr h="337202">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Social</a:t>
                      </a:r>
                      <a:r>
                        <a:rPr lang="en-US" sz="1400" baseline="0" dirty="0" smtClean="0"/>
                        <a:t> Studies</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US History EOC</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9"/>
                        </a:rPr>
                        <a:t>US History EOC</a:t>
                      </a:r>
                      <a:endParaRPr lang="en-US" sz="1400" i="0" dirty="0">
                        <a:effectLst/>
                        <a:latin typeface="Calibri"/>
                        <a:ea typeface="Calibri"/>
                        <a:cs typeface="Times New Roman"/>
                      </a:endParaRPr>
                    </a:p>
                  </a:txBody>
                  <a:tcPr/>
                </a:tc>
              </a:tr>
              <a:tr h="472084">
                <a:tc rowSpan="3">
                  <a:txBody>
                    <a:bodyPr/>
                    <a:lstStyle/>
                    <a:p>
                      <a:pPr algn="ctr"/>
                      <a:r>
                        <a:rPr lang="en-US" sz="1600" b="1" dirty="0" smtClean="0">
                          <a:solidFill>
                            <a:schemeClr val="tx1"/>
                          </a:solidFill>
                        </a:rPr>
                        <a:t>Alternate Assessments</a:t>
                      </a:r>
                      <a:endParaRPr lang="en-US" sz="1600" b="1" dirty="0">
                        <a:solidFill>
                          <a:schemeClr val="tx1"/>
                        </a:solidFill>
                      </a:endParaRPr>
                    </a:p>
                  </a:txBody>
                  <a:tcPr anchor="ctr"/>
                </a:tc>
                <a:tc>
                  <a:txBody>
                    <a:bodyPr/>
                    <a:lstStyle/>
                    <a:p>
                      <a:pPr marL="0" indent="0">
                        <a:buFont typeface="Arial" panose="020B0604020202020204" pitchFamily="34" charset="0"/>
                        <a:buNone/>
                      </a:pPr>
                      <a:r>
                        <a:rPr lang="en-US" sz="1400" dirty="0" smtClean="0">
                          <a:solidFill>
                            <a:schemeClr val="tx1"/>
                          </a:solidFill>
                        </a:rPr>
                        <a:t>ELA, Math,</a:t>
                      </a:r>
                      <a:r>
                        <a:rPr lang="en-US" sz="1400" baseline="0" dirty="0" smtClean="0">
                          <a:solidFill>
                            <a:schemeClr val="tx1"/>
                          </a:solidFill>
                        </a:rPr>
                        <a:t> Science </a:t>
                      </a:r>
                    </a:p>
                    <a:p>
                      <a:pPr marL="0" indent="0">
                        <a:buFont typeface="Arial" panose="020B0604020202020204" pitchFamily="34" charset="0"/>
                        <a:buNone/>
                      </a:pPr>
                      <a:r>
                        <a:rPr lang="en-US" sz="1400" baseline="0" dirty="0" smtClean="0">
                          <a:solidFill>
                            <a:schemeClr val="tx1"/>
                          </a:solidFill>
                        </a:rPr>
                        <a:t>(varies by grade level)</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LAA1</a:t>
                      </a: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hlinkClick r:id="rId10"/>
                        </a:rPr>
                        <a:t>LAA1</a:t>
                      </a:r>
                      <a:endParaRPr lang="en-US" sz="1400" i="0" dirty="0">
                        <a:effectLst/>
                        <a:latin typeface="Calibri"/>
                        <a:ea typeface="Calibri"/>
                        <a:cs typeface="Times New Roman"/>
                      </a:endParaRPr>
                    </a:p>
                  </a:txBody>
                  <a:tcPr/>
                </a:tc>
              </a:tr>
              <a:tr h="504218">
                <a:tc vMerge="1">
                  <a:txBody>
                    <a:bodyPr/>
                    <a:lstStyle/>
                    <a:p>
                      <a:endParaRPr lang="en-US" sz="1800" b="0" dirty="0">
                        <a:solidFill>
                          <a:schemeClr val="tx1"/>
                        </a:solidFill>
                      </a:endParaRPr>
                    </a:p>
                  </a:txBody>
                  <a:tcPr/>
                </a:tc>
                <a:tc>
                  <a:txBody>
                    <a:bodyPr/>
                    <a:lstStyle/>
                    <a:p>
                      <a:pPr marL="0" indent="0">
                        <a:buFont typeface="Arial" panose="020B0604020202020204" pitchFamily="34" charset="0"/>
                        <a:buNone/>
                      </a:pPr>
                      <a:r>
                        <a:rPr lang="en-US" sz="1400" dirty="0" smtClean="0">
                          <a:solidFill>
                            <a:schemeClr val="tx1"/>
                          </a:solidFill>
                        </a:rPr>
                        <a:t>ELA, Math, Science,</a:t>
                      </a:r>
                      <a:r>
                        <a:rPr lang="en-US" sz="1400" baseline="0" dirty="0" smtClean="0">
                          <a:solidFill>
                            <a:schemeClr val="tx1"/>
                          </a:solidFill>
                        </a:rPr>
                        <a:t> Social Studies (varies by grade level)</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LAA2</a:t>
                      </a: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hlinkClick r:id="rId10"/>
                        </a:rPr>
                        <a:t>LAA2</a:t>
                      </a:r>
                      <a:r>
                        <a:rPr lang="en-US" sz="1400" i="0" dirty="0">
                          <a:effectLst/>
                          <a:latin typeface="Calibri"/>
                          <a:ea typeface="Calibri"/>
                          <a:cs typeface="Times New Roman"/>
                        </a:rPr>
                        <a:t> for eligible </a:t>
                      </a:r>
                      <a:r>
                        <a:rPr lang="en-US" sz="1400" i="0" dirty="0" smtClean="0">
                          <a:effectLst/>
                          <a:latin typeface="Calibri"/>
                          <a:ea typeface="Calibri"/>
                          <a:cs typeface="Times New Roman"/>
                        </a:rPr>
                        <a:t>re-testers</a:t>
                      </a:r>
                      <a:endParaRPr lang="en-US" sz="1400" i="0" dirty="0">
                        <a:effectLst/>
                        <a:latin typeface="Calibri"/>
                        <a:ea typeface="Calibri"/>
                        <a:cs typeface="Times New Roman"/>
                      </a:endParaRPr>
                    </a:p>
                  </a:txBody>
                  <a:tcPr/>
                </a:tc>
              </a:tr>
              <a:tr h="504218">
                <a:tc vMerge="1">
                  <a:txBody>
                    <a:bodyPr/>
                    <a:lstStyle/>
                    <a:p>
                      <a:endParaRPr lang="en-US"/>
                    </a:p>
                  </a:txBody>
                  <a:tcPr/>
                </a:tc>
                <a:tc>
                  <a:txBody>
                    <a:bodyPr/>
                    <a:lstStyle/>
                    <a:p>
                      <a:pPr marL="0" indent="0">
                        <a:buFont typeface="Arial" panose="020B0604020202020204" pitchFamily="34" charset="0"/>
                        <a:buNone/>
                      </a:pPr>
                      <a:r>
                        <a:rPr lang="en-US" sz="1400" dirty="0" smtClean="0">
                          <a:solidFill>
                            <a:schemeClr val="tx1"/>
                          </a:solidFill>
                        </a:rPr>
                        <a:t>English</a:t>
                      </a:r>
                      <a:r>
                        <a:rPr lang="en-US" sz="1400" baseline="0" dirty="0" smtClean="0">
                          <a:solidFill>
                            <a:schemeClr val="tx1"/>
                          </a:solidFill>
                        </a:rPr>
                        <a:t> Language</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ELDA</a:t>
                      </a: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hlinkClick r:id="rId10"/>
                        </a:rPr>
                        <a:t>ELDA</a:t>
                      </a:r>
                      <a:endParaRPr lang="en-US" sz="1400" i="0" dirty="0">
                        <a:effectLst/>
                        <a:latin typeface="Calibri"/>
                        <a:ea typeface="Calibri"/>
                        <a:cs typeface="Times New Roman"/>
                      </a:endParaRPr>
                    </a:p>
                  </a:txBody>
                  <a:tcPr/>
                </a:tc>
              </a:tr>
            </a:tbl>
          </a:graphicData>
        </a:graphic>
      </p:graphicFrame>
    </p:spTree>
    <p:extLst>
      <p:ext uri="{BB962C8B-B14F-4D97-AF65-F5344CB8AC3E}">
        <p14:creationId xmlns:p14="http://schemas.microsoft.com/office/powerpoint/2010/main" val="10938474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6</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219200"/>
            <a:ext cx="8839200" cy="5257800"/>
          </a:xfrm>
        </p:spPr>
        <p:txBody>
          <a:bodyPr>
            <a:noAutofit/>
          </a:bodyPr>
          <a:lstStyle/>
          <a:p>
            <a:pPr marL="0" indent="0">
              <a:buNone/>
            </a:pPr>
            <a:r>
              <a:rPr lang="en-US" sz="2000" dirty="0" smtClean="0"/>
              <a:t>The 3-8 ELA and math Louisiana statewide assessments will be different than previous years’ assessments. </a:t>
            </a:r>
          </a:p>
          <a:p>
            <a:pPr marL="0" indent="0">
              <a:buNone/>
            </a:pPr>
            <a:endParaRPr lang="en-US" sz="2000" b="1" dirty="0"/>
          </a:p>
          <a:p>
            <a:pPr marL="0" indent="0">
              <a:buNone/>
            </a:pPr>
            <a:r>
              <a:rPr lang="en-US" sz="2000" dirty="0" smtClean="0"/>
              <a:t>These tests will: </a:t>
            </a:r>
          </a:p>
          <a:p>
            <a:pPr>
              <a:buFontTx/>
              <a:buChar char="-"/>
            </a:pPr>
            <a:r>
              <a:rPr lang="en-US" sz="2000" dirty="0" smtClean="0"/>
              <a:t>Include only PARCC items that (1) were created by Louisiana educators as a part of the PARCC consortia and, (2) were field-tested in Louisiana in Spring 2014. </a:t>
            </a:r>
          </a:p>
          <a:p>
            <a:pPr>
              <a:buFontTx/>
              <a:buChar char="-"/>
            </a:pPr>
            <a:r>
              <a:rPr lang="en-US" sz="2000" dirty="0" smtClean="0"/>
              <a:t>Follow the assessment guides released in Spring 2014.</a:t>
            </a:r>
          </a:p>
          <a:p>
            <a:pPr>
              <a:buFontTx/>
              <a:buChar char="-"/>
            </a:pPr>
            <a:r>
              <a:rPr lang="en-US" sz="2000" dirty="0" smtClean="0"/>
              <a:t>Be the same, full assessments students in all PARCC states across the country will take.  </a:t>
            </a:r>
          </a:p>
          <a:p>
            <a:pPr>
              <a:buFontTx/>
              <a:buChar char="-"/>
            </a:pPr>
            <a:r>
              <a:rPr lang="en-US" sz="2000" dirty="0" smtClean="0"/>
              <a:t>Be fully aligned to Louisiana’s ELA and math standards. </a:t>
            </a:r>
          </a:p>
          <a:p>
            <a:pPr>
              <a:buFontTx/>
              <a:buChar char="-"/>
            </a:pPr>
            <a:r>
              <a:rPr lang="en-US" sz="2000" dirty="0" smtClean="0"/>
              <a:t>Be implemented in two phases—the Performance Based Assessment which will occur in March and the End-of-Year Assessment which will occur in May.</a:t>
            </a:r>
          </a:p>
          <a:p>
            <a:pPr marL="0" indent="0">
              <a:buNone/>
            </a:pPr>
            <a:endParaRPr lang="en-US" sz="2000" dirty="0"/>
          </a:p>
          <a:p>
            <a:pPr marL="0" indent="0">
              <a:buNone/>
            </a:pPr>
            <a:endParaRPr lang="en-US" sz="2000" dirty="0" smtClean="0"/>
          </a:p>
          <a:p>
            <a:pPr marL="0" indent="0">
              <a:buNone/>
            </a:pPr>
            <a:r>
              <a:rPr lang="en-US" sz="2000" dirty="0" smtClean="0"/>
              <a:t>For more information contact your Network Leader.</a:t>
            </a:r>
          </a:p>
        </p:txBody>
      </p:sp>
      <p:sp>
        <p:nvSpPr>
          <p:cNvPr id="6" name="Title 1"/>
          <p:cNvSpPr>
            <a:spLocks noGrp="1"/>
          </p:cNvSpPr>
          <p:nvPr>
            <p:ph type="title"/>
          </p:nvPr>
        </p:nvSpPr>
        <p:spPr/>
        <p:txBody>
          <a:bodyPr>
            <a:noAutofit/>
          </a:bodyPr>
          <a:lstStyle/>
          <a:p>
            <a:r>
              <a:rPr lang="en-US" dirty="0" smtClean="0">
                <a:latin typeface="Chalkduster"/>
                <a:cs typeface="Chalkduster"/>
              </a:rPr>
              <a:t>3-8 ELA and Math Assessments</a:t>
            </a:r>
            <a:endParaRPr lang="en-US" dirty="0">
              <a:latin typeface="Chalkduster"/>
              <a:cs typeface="Chalkduster"/>
            </a:endParaRPr>
          </a:p>
        </p:txBody>
      </p:sp>
    </p:spTree>
    <p:extLst>
      <p:ext uri="{BB962C8B-B14F-4D97-AF65-F5344CB8AC3E}">
        <p14:creationId xmlns:p14="http://schemas.microsoft.com/office/powerpoint/2010/main" val="8848628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a:cs typeface="Chalkduster"/>
              </a:rPr>
              <a:t>High School ELA </a:t>
            </a:r>
            <a:r>
              <a:rPr lang="en-US" dirty="0">
                <a:latin typeface="Chalkduster"/>
                <a:cs typeface="Chalkduster"/>
              </a:rPr>
              <a:t>and Math </a:t>
            </a:r>
            <a:r>
              <a:rPr lang="en-US" dirty="0" smtClean="0">
                <a:latin typeface="Chalkduster"/>
                <a:cs typeface="Chalkduster"/>
              </a:rPr>
              <a:t>EOCs Assessments</a:t>
            </a:r>
            <a:endParaRPr lang="en-US" dirty="0">
              <a:latin typeface="Chalkduster"/>
              <a:cs typeface="Chalkduster"/>
            </a:endParaRPr>
          </a:p>
        </p:txBody>
      </p:sp>
      <p:sp>
        <p:nvSpPr>
          <p:cNvPr id="3" name="Slide Number Placeholder 2"/>
          <p:cNvSpPr>
            <a:spLocks noGrp="1"/>
          </p:cNvSpPr>
          <p:nvPr>
            <p:ph type="sldNum" sz="quarter" idx="4"/>
          </p:nvPr>
        </p:nvSpPr>
        <p:spPr/>
        <p:txBody>
          <a:bodyPr/>
          <a:lstStyle/>
          <a:p>
            <a:fld id="{79BA4B8F-8B3F-4B52-9164-AF2CA95F68ED}" type="slidenum">
              <a:rPr lang="en-US" smtClean="0"/>
              <a:pPr/>
              <a:t>7</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TextBox 4"/>
          <p:cNvSpPr txBox="1"/>
          <p:nvPr/>
        </p:nvSpPr>
        <p:spPr>
          <a:xfrm>
            <a:off x="165265" y="1219200"/>
            <a:ext cx="8839200" cy="1323439"/>
          </a:xfrm>
          <a:prstGeom prst="rect">
            <a:avLst/>
          </a:prstGeom>
          <a:noFill/>
        </p:spPr>
        <p:txBody>
          <a:bodyPr wrap="square" rtlCol="0">
            <a:spAutoFit/>
          </a:bodyPr>
          <a:lstStyle/>
          <a:p>
            <a:pPr marL="342900" lvl="1" indent="-342900">
              <a:buFont typeface="Arial" panose="020B0604020202020204" pitchFamily="34" charset="0"/>
              <a:buChar char="•"/>
            </a:pPr>
            <a:r>
              <a:rPr lang="en-US" sz="2000" dirty="0" smtClean="0">
                <a:latin typeface="Calibri" panose="020F0502020204030204" pitchFamily="34" charset="0"/>
              </a:rPr>
              <a:t>EOCs are aligned only to Louisiana’s Math and ELA standards, not to Louisiana’s old math and ELA GLEs</a:t>
            </a:r>
            <a:r>
              <a:rPr lang="en-US" sz="2000" dirty="0">
                <a:latin typeface="Calibri" panose="020F0502020204030204" pitchFamily="34" charset="0"/>
              </a:rPr>
              <a:t>.</a:t>
            </a:r>
            <a:endParaRPr lang="en-US" sz="2000" dirty="0" smtClean="0">
              <a:latin typeface="Calibri" panose="020F0502020204030204" pitchFamily="34" charset="0"/>
            </a:endParaRPr>
          </a:p>
          <a:p>
            <a:pPr marL="342900" lvl="1" indent="-342900">
              <a:buFont typeface="Arial" panose="020B0604020202020204" pitchFamily="34" charset="0"/>
              <a:buChar char="•"/>
            </a:pPr>
            <a:r>
              <a:rPr lang="en-US" sz="2000" dirty="0" smtClean="0">
                <a:latin typeface="Calibri" panose="020F0502020204030204" pitchFamily="34" charset="0"/>
              </a:rPr>
              <a:t>EOCs changed in content from the 12-13 school year to the 13-14 school year. These shifts are detailed below. </a:t>
            </a:r>
            <a:endParaRPr lang="en-US" sz="2000" b="1" i="1" dirty="0"/>
          </a:p>
        </p:txBody>
      </p:sp>
      <p:graphicFrame>
        <p:nvGraphicFramePr>
          <p:cNvPr id="8" name="Table 7"/>
          <p:cNvGraphicFramePr>
            <a:graphicFrameLocks noGrp="1"/>
          </p:cNvGraphicFramePr>
          <p:nvPr>
            <p:extLst>
              <p:ext uri="{D42A27DB-BD31-4B8C-83A1-F6EECF244321}">
                <p14:modId xmlns:p14="http://schemas.microsoft.com/office/powerpoint/2010/main" val="3605608884"/>
              </p:ext>
            </p:extLst>
          </p:nvPr>
        </p:nvGraphicFramePr>
        <p:xfrm>
          <a:off x="457200" y="2819400"/>
          <a:ext cx="8292936" cy="2498188"/>
        </p:xfrm>
        <a:graphic>
          <a:graphicData uri="http://schemas.openxmlformats.org/drawingml/2006/table">
            <a:tbl>
              <a:tblPr firstRow="1" bandRow="1">
                <a:tableStyleId>{5C22544A-7EE6-4342-B048-85BDC9FD1C3A}</a:tableStyleId>
              </a:tblPr>
              <a:tblGrid>
                <a:gridCol w="1693557"/>
                <a:gridCol w="6599379"/>
              </a:tblGrid>
              <a:tr h="395069">
                <a:tc>
                  <a:txBody>
                    <a:bodyPr/>
                    <a:lstStyle/>
                    <a:p>
                      <a:r>
                        <a:rPr lang="en-US" dirty="0" smtClean="0"/>
                        <a:t>Content </a:t>
                      </a:r>
                      <a:endParaRPr lang="en-US" dirty="0"/>
                    </a:p>
                  </a:txBody>
                  <a:tcPr/>
                </a:tc>
                <a:tc>
                  <a:txBody>
                    <a:bodyPr/>
                    <a:lstStyle/>
                    <a:p>
                      <a:r>
                        <a:rPr lang="en-US" dirty="0" smtClean="0"/>
                        <a:t>EOC</a:t>
                      </a:r>
                      <a:r>
                        <a:rPr lang="en-US" baseline="0" dirty="0" smtClean="0"/>
                        <a:t> Changes from 12-13 </a:t>
                      </a:r>
                      <a:endParaRPr lang="en-US" dirty="0"/>
                    </a:p>
                  </a:txBody>
                  <a:tcPr/>
                </a:tc>
              </a:tr>
              <a:tr h="395069">
                <a:tc>
                  <a:txBody>
                    <a:bodyPr/>
                    <a:lstStyle/>
                    <a:p>
                      <a:r>
                        <a:rPr lang="en-US" dirty="0" smtClean="0"/>
                        <a:t>ELA </a:t>
                      </a:r>
                      <a:endParaRPr lang="en-US" dirty="0"/>
                    </a:p>
                  </a:txBody>
                  <a:tcPr/>
                </a:tc>
                <a:tc>
                  <a:txBody>
                    <a:bodyPr/>
                    <a:lstStyle/>
                    <a:p>
                      <a:pPr marL="285750" indent="-285750">
                        <a:buFont typeface="Arial" panose="020B0604020202020204" pitchFamily="34" charset="0"/>
                        <a:buChar char="•"/>
                      </a:pPr>
                      <a:r>
                        <a:rPr lang="en-US" dirty="0" smtClean="0"/>
                        <a:t>Now measure CCSS</a:t>
                      </a:r>
                    </a:p>
                    <a:p>
                      <a:pPr marL="285750" indent="-285750">
                        <a:buFont typeface="Arial" panose="020B0604020202020204" pitchFamily="34" charset="0"/>
                        <a:buChar char="•"/>
                      </a:pPr>
                      <a:r>
                        <a:rPr lang="en-US" dirty="0" smtClean="0"/>
                        <a:t>Writing prompt is scored for conventions</a:t>
                      </a:r>
                    </a:p>
                    <a:p>
                      <a:pPr marL="285750" indent="-285750">
                        <a:buFont typeface="Arial" panose="020B0604020202020204" pitchFamily="34" charset="0"/>
                        <a:buChar char="•"/>
                      </a:pPr>
                      <a:r>
                        <a:rPr lang="en-US" dirty="0" smtClean="0"/>
                        <a:t>New items involving deeper analysis of texts</a:t>
                      </a:r>
                      <a:endParaRPr lang="en-US" dirty="0"/>
                    </a:p>
                  </a:txBody>
                  <a:tcPr/>
                </a:tc>
              </a:tr>
              <a:tr h="395069">
                <a:tc>
                  <a:txBody>
                    <a:bodyPr/>
                    <a:lstStyle/>
                    <a:p>
                      <a:r>
                        <a:rPr lang="en-US" dirty="0" smtClean="0"/>
                        <a:t>Math </a:t>
                      </a:r>
                      <a:endParaRPr lang="en-US" dirty="0"/>
                    </a:p>
                  </a:txBody>
                  <a:tcPr/>
                </a:tc>
                <a:tc>
                  <a:txBody>
                    <a:bodyPr/>
                    <a:lstStyle/>
                    <a:p>
                      <a:pPr marL="285750" indent="-285750">
                        <a:buFont typeface="Arial" panose="020B0604020202020204" pitchFamily="34" charset="0"/>
                        <a:buChar char="•"/>
                      </a:pPr>
                      <a:r>
                        <a:rPr lang="en-US" dirty="0" smtClean="0"/>
                        <a:t>Now measure CCSS</a:t>
                      </a:r>
                    </a:p>
                    <a:p>
                      <a:pPr marL="285750" indent="-285750">
                        <a:buFont typeface="Arial" panose="020B0604020202020204" pitchFamily="34" charset="0"/>
                        <a:buChar char="•"/>
                      </a:pPr>
                      <a:r>
                        <a:rPr lang="en-US" dirty="0" smtClean="0"/>
                        <a:t>Constructed</a:t>
                      </a:r>
                      <a:r>
                        <a:rPr lang="en-US" baseline="0" dirty="0" smtClean="0"/>
                        <a:t> R</a:t>
                      </a:r>
                      <a:r>
                        <a:rPr lang="en-US" dirty="0" smtClean="0"/>
                        <a:t>esponse items are 4</a:t>
                      </a:r>
                      <a:r>
                        <a:rPr lang="en-US" baseline="0" dirty="0" smtClean="0"/>
                        <a:t>-</a:t>
                      </a:r>
                      <a:r>
                        <a:rPr lang="en-US" dirty="0" smtClean="0"/>
                        <a:t>point items rather than 2-point</a:t>
                      </a:r>
                      <a:r>
                        <a:rPr lang="en-US" baseline="0" dirty="0" smtClean="0"/>
                        <a:t> items</a:t>
                      </a:r>
                      <a:endParaRPr lang="en-US" dirty="0" smtClean="0"/>
                    </a:p>
                    <a:p>
                      <a:pPr marL="285750" indent="-285750">
                        <a:buFont typeface="Arial" panose="020B0604020202020204" pitchFamily="34" charset="0"/>
                        <a:buChar char="•"/>
                      </a:pPr>
                      <a:r>
                        <a:rPr lang="en-US" dirty="0" smtClean="0"/>
                        <a:t>New items involving increased rigor</a:t>
                      </a:r>
                      <a:endParaRPr lang="en-US" dirty="0"/>
                    </a:p>
                  </a:txBody>
                  <a:tcPr/>
                </a:tc>
              </a:tr>
            </a:tbl>
          </a:graphicData>
        </a:graphic>
      </p:graphicFrame>
    </p:spTree>
    <p:extLst>
      <p:ext uri="{BB962C8B-B14F-4D97-AF65-F5344CB8AC3E}">
        <p14:creationId xmlns:p14="http://schemas.microsoft.com/office/powerpoint/2010/main" val="20689448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8</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219200"/>
            <a:ext cx="8839200" cy="5257800"/>
          </a:xfrm>
        </p:spPr>
        <p:txBody>
          <a:bodyPr>
            <a:normAutofit lnSpcReduction="10000"/>
          </a:bodyPr>
          <a:lstStyle/>
          <a:p>
            <a:pPr marL="0" indent="0">
              <a:buNone/>
            </a:pPr>
            <a:r>
              <a:rPr lang="en-US" sz="2000" dirty="0" smtClean="0"/>
              <a:t>As educators deepen their understanding of the 14-15 assessments there are a series of resources that will provide support. </a:t>
            </a:r>
          </a:p>
          <a:p>
            <a:pPr marL="0" indent="0">
              <a:buNone/>
            </a:pPr>
            <a:endParaRPr lang="en-US" sz="2000" b="1" dirty="0"/>
          </a:p>
          <a:p>
            <a:pPr marL="0" indent="0">
              <a:buNone/>
            </a:pPr>
            <a:r>
              <a:rPr lang="en-US" sz="2000" dirty="0" smtClean="0"/>
              <a:t>Assessment resources include: </a:t>
            </a:r>
          </a:p>
          <a:p>
            <a:r>
              <a:rPr lang="en-US" sz="2000" u="sng" dirty="0" smtClean="0">
                <a:hlinkClick r:id="rId3"/>
              </a:rPr>
              <a:t>Assessment guides</a:t>
            </a:r>
            <a:r>
              <a:rPr lang="en-US" sz="2000" dirty="0" smtClean="0"/>
              <a:t> for every state assessment in grades 3 through high school </a:t>
            </a:r>
          </a:p>
          <a:p>
            <a:r>
              <a:rPr lang="en-US" sz="2000" u="sng" dirty="0">
                <a:hlinkClick r:id="rId4"/>
              </a:rPr>
              <a:t>S</a:t>
            </a:r>
            <a:r>
              <a:rPr lang="en-US" sz="2000" u="sng" dirty="0" smtClean="0">
                <a:hlinkClick r:id="rId4"/>
              </a:rPr>
              <a:t>ample </a:t>
            </a:r>
            <a:r>
              <a:rPr lang="en-US" sz="2000" u="sng" dirty="0">
                <a:hlinkClick r:id="rId4"/>
              </a:rPr>
              <a:t>assessment </a:t>
            </a:r>
            <a:r>
              <a:rPr lang="en-US" sz="2000" u="sng" dirty="0" smtClean="0">
                <a:hlinkClick r:id="rId4"/>
              </a:rPr>
              <a:t>items</a:t>
            </a:r>
            <a:r>
              <a:rPr lang="en-US" sz="2000" dirty="0" smtClean="0"/>
              <a:t> and </a:t>
            </a:r>
            <a:r>
              <a:rPr lang="en-US" sz="2000" u="sng" dirty="0" smtClean="0">
                <a:hlinkClick r:id="rId5"/>
              </a:rPr>
              <a:t>practice tests </a:t>
            </a:r>
            <a:endParaRPr lang="en-US" sz="2000" dirty="0" smtClean="0"/>
          </a:p>
          <a:p>
            <a:r>
              <a:rPr lang="en-US" sz="2000" dirty="0" smtClean="0"/>
              <a:t>Curriculum </a:t>
            </a:r>
            <a:r>
              <a:rPr lang="en-US" sz="2000" dirty="0"/>
              <a:t>guides in </a:t>
            </a:r>
            <a:r>
              <a:rPr lang="en-US" sz="2000" u="sng" dirty="0">
                <a:hlinkClick r:id="rId6"/>
              </a:rPr>
              <a:t>math</a:t>
            </a:r>
            <a:r>
              <a:rPr lang="en-US" sz="2000" dirty="0"/>
              <a:t> and </a:t>
            </a:r>
            <a:r>
              <a:rPr lang="en-US" sz="2000" u="sng" dirty="0">
                <a:hlinkClick r:id="rId7"/>
              </a:rPr>
              <a:t>ELA</a:t>
            </a:r>
            <a:r>
              <a:rPr lang="en-US" sz="2000" dirty="0"/>
              <a:t> </a:t>
            </a:r>
            <a:r>
              <a:rPr lang="en-US" sz="2000" dirty="0" smtClean="0"/>
              <a:t>that include rigorous, end-of-year assessment-aligned practice items</a:t>
            </a:r>
            <a:endParaRPr lang="en-US" sz="2000" dirty="0"/>
          </a:p>
          <a:p>
            <a:r>
              <a:rPr lang="en-US" sz="2000" dirty="0" smtClean="0">
                <a:hlinkClick r:id="rId8"/>
              </a:rPr>
              <a:t>Eagle </a:t>
            </a:r>
            <a:r>
              <a:rPr lang="en-US" sz="2000" dirty="0" smtClean="0"/>
              <a:t>now featuring printable versions of all guidebook tasks and soon to come search and test building features </a:t>
            </a:r>
            <a:endParaRPr lang="en-US" sz="2000" dirty="0"/>
          </a:p>
          <a:p>
            <a:r>
              <a:rPr lang="en-US" sz="2000" dirty="0" smtClean="0"/>
              <a:t>Ed Connect newsletters and </a:t>
            </a:r>
            <a:r>
              <a:rPr lang="en-US" sz="2000" dirty="0" smtClean="0">
                <a:hlinkClick r:id="rId9"/>
              </a:rPr>
              <a:t>Teacher Leaders newsletters </a:t>
            </a:r>
            <a:r>
              <a:rPr lang="en-US" sz="2000" dirty="0" smtClean="0"/>
              <a:t>including new resources and sample tasks </a:t>
            </a:r>
          </a:p>
          <a:p>
            <a:endParaRPr lang="en-US" sz="2000" dirty="0"/>
          </a:p>
          <a:p>
            <a:endParaRPr lang="en-US" sz="2000" dirty="0" smtClean="0"/>
          </a:p>
          <a:p>
            <a:pPr marL="0" indent="0">
              <a:buNone/>
            </a:pPr>
            <a:endParaRPr lang="en-US" sz="2000" dirty="0" smtClean="0"/>
          </a:p>
          <a:p>
            <a:pPr marL="0" indent="0">
              <a:buNone/>
            </a:pPr>
            <a:r>
              <a:rPr lang="en-US" sz="2000" dirty="0" smtClean="0"/>
              <a:t>For more information contact your school’s Teacher Leader.</a:t>
            </a:r>
          </a:p>
        </p:txBody>
      </p:sp>
      <p:sp>
        <p:nvSpPr>
          <p:cNvPr id="6" name="Title 1"/>
          <p:cNvSpPr>
            <a:spLocks noGrp="1"/>
          </p:cNvSpPr>
          <p:nvPr>
            <p:ph type="title"/>
          </p:nvPr>
        </p:nvSpPr>
        <p:spPr/>
        <p:txBody>
          <a:bodyPr>
            <a:noAutofit/>
          </a:bodyPr>
          <a:lstStyle/>
          <a:p>
            <a:r>
              <a:rPr lang="en-US" dirty="0" smtClean="0">
                <a:latin typeface="Chalkduster"/>
                <a:cs typeface="Chalkduster"/>
              </a:rPr>
              <a:t>Assessment: Educator Resources</a:t>
            </a:r>
            <a:endParaRPr lang="en-US" dirty="0">
              <a:latin typeface="Chalkduster"/>
              <a:cs typeface="Chalkduster"/>
            </a:endParaRPr>
          </a:p>
        </p:txBody>
      </p:sp>
    </p:spTree>
    <p:extLst>
      <p:ext uri="{BB962C8B-B14F-4D97-AF65-F5344CB8AC3E}">
        <p14:creationId xmlns:p14="http://schemas.microsoft.com/office/powerpoint/2010/main" val="24639193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Curricular Resource Reviews 2013-2014</a:t>
            </a:r>
            <a:endParaRPr lang="en-US" dirty="0"/>
          </a:p>
        </p:txBody>
      </p:sp>
      <p:sp>
        <p:nvSpPr>
          <p:cNvPr id="12" name="Content Placeholder 11"/>
          <p:cNvSpPr>
            <a:spLocks noGrp="1"/>
          </p:cNvSpPr>
          <p:nvPr>
            <p:ph sz="quarter" idx="10"/>
          </p:nvPr>
        </p:nvSpPr>
        <p:spPr>
          <a:xfrm>
            <a:off x="228600" y="1219200"/>
            <a:ext cx="8610600" cy="2095499"/>
          </a:xfrm>
        </p:spPr>
        <p:txBody>
          <a:bodyPr>
            <a:normAutofit/>
          </a:bodyPr>
          <a:lstStyle/>
          <a:p>
            <a:pPr marL="0" indent="0">
              <a:buNone/>
            </a:pPr>
            <a:r>
              <a:rPr lang="en-US" sz="2000" dirty="0" smtClean="0"/>
              <a:t>This year the Department, along with a group of expert educators, </a:t>
            </a:r>
            <a:r>
              <a:rPr lang="en-US" sz="2000" dirty="0" smtClean="0">
                <a:hlinkClick r:id="rId3"/>
              </a:rPr>
              <a:t>reviewed and tiered </a:t>
            </a:r>
            <a:r>
              <a:rPr lang="en-US" sz="2000" dirty="0" smtClean="0"/>
              <a:t>over 255 curriculum programs from over 27 publishers to support local district curricular decisions. </a:t>
            </a:r>
          </a:p>
          <a:p>
            <a:pPr marL="0" indent="0">
              <a:buNone/>
            </a:pPr>
            <a:endParaRPr lang="en-US" sz="2000" dirty="0"/>
          </a:p>
          <a:p>
            <a:pPr marL="0" indent="0">
              <a:buNone/>
            </a:pPr>
            <a:r>
              <a:rPr lang="en-US" sz="2000" dirty="0">
                <a:solidFill>
                  <a:prstClr val="black"/>
                </a:solidFill>
              </a:rPr>
              <a:t>Publishers Reviewed: </a:t>
            </a:r>
          </a:p>
          <a:p>
            <a:pPr marL="0" indent="0">
              <a:buNone/>
            </a:pPr>
            <a:endParaRPr lang="en-US" sz="2200" dirty="0" smtClean="0"/>
          </a:p>
        </p:txBody>
      </p:sp>
      <p:sp>
        <p:nvSpPr>
          <p:cNvPr id="13" name="Footer Placeholder 12"/>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14" name="Slide Number Placeholder 13"/>
          <p:cNvSpPr>
            <a:spLocks noGrp="1"/>
          </p:cNvSpPr>
          <p:nvPr>
            <p:ph type="sldNum" sz="quarter" idx="4"/>
          </p:nvPr>
        </p:nvSpPr>
        <p:spPr/>
        <p:txBody>
          <a:bodyPr/>
          <a:lstStyle/>
          <a:p>
            <a:fld id="{79BA4B8F-8B3F-4B52-9164-AF2CA95F68ED}" type="slidenum">
              <a:rPr lang="en-US" smtClean="0">
                <a:solidFill>
                  <a:prstClr val="black">
                    <a:tint val="75000"/>
                  </a:prstClr>
                </a:solidFill>
              </a:rPr>
              <a:pPr/>
              <a:t>9</a:t>
            </a:fld>
            <a:endParaRPr lang="en-US" dirty="0">
              <a:solidFill>
                <a:prstClr val="black">
                  <a:tint val="75000"/>
                </a:prstClr>
              </a:solidFill>
            </a:endParaRPr>
          </a:p>
        </p:txBody>
      </p:sp>
      <p:sp>
        <p:nvSpPr>
          <p:cNvPr id="7" name="Content Placeholder 11"/>
          <p:cNvSpPr txBox="1">
            <a:spLocks/>
          </p:cNvSpPr>
          <p:nvPr/>
        </p:nvSpPr>
        <p:spPr>
          <a:xfrm>
            <a:off x="381000" y="3429000"/>
            <a:ext cx="8153400" cy="2819400"/>
          </a:xfrm>
          <a:prstGeom prst="rect">
            <a:avLst/>
          </a:prstGeom>
        </p:spPr>
        <p:txBody>
          <a:bodyPr vert="horz" lIns="91440" tIns="45720" rIns="91440" bIns="45720" numCol="3" rtlCol="0">
            <a:no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700" dirty="0" smtClean="0">
                <a:solidFill>
                  <a:prstClr val="black"/>
                </a:solidFill>
                <a:latin typeface="Calibri"/>
              </a:rPr>
              <a:t>Agile Mind</a:t>
            </a:r>
          </a:p>
          <a:p>
            <a:pPr marL="0" indent="0">
              <a:buFont typeface="Arial" pitchFamily="34" charset="0"/>
              <a:buNone/>
            </a:pPr>
            <a:r>
              <a:rPr lang="en-US" sz="1700" dirty="0" smtClean="0">
                <a:solidFill>
                  <a:prstClr val="black"/>
                </a:solidFill>
                <a:latin typeface="Calibri"/>
              </a:rPr>
              <a:t>Amplify </a:t>
            </a:r>
          </a:p>
          <a:p>
            <a:pPr marL="0" indent="0">
              <a:buFont typeface="Arial" pitchFamily="34" charset="0"/>
              <a:buNone/>
            </a:pPr>
            <a:r>
              <a:rPr lang="en-US" sz="1700" dirty="0" smtClean="0">
                <a:solidFill>
                  <a:prstClr val="black"/>
                </a:solidFill>
                <a:latin typeface="Calibri"/>
              </a:rPr>
              <a:t>Carnegie Learning</a:t>
            </a:r>
          </a:p>
          <a:p>
            <a:pPr marL="0" indent="0">
              <a:buFont typeface="Arial" pitchFamily="34" charset="0"/>
              <a:buNone/>
            </a:pPr>
            <a:r>
              <a:rPr lang="en-US" sz="1700" dirty="0" smtClean="0">
                <a:solidFill>
                  <a:prstClr val="black"/>
                </a:solidFill>
                <a:latin typeface="Calibri"/>
              </a:rPr>
              <a:t>Charism </a:t>
            </a:r>
          </a:p>
          <a:p>
            <a:pPr marL="0" indent="0">
              <a:buFont typeface="Arial" pitchFamily="34" charset="0"/>
              <a:buNone/>
            </a:pPr>
            <a:r>
              <a:rPr lang="en-US" sz="1700" dirty="0" smtClean="0">
                <a:solidFill>
                  <a:prstClr val="black"/>
                </a:solidFill>
                <a:latin typeface="Calibri"/>
              </a:rPr>
              <a:t>Core Knowledge (NY) </a:t>
            </a:r>
          </a:p>
          <a:p>
            <a:pPr marL="0" indent="0">
              <a:buFont typeface="Arial" pitchFamily="34" charset="0"/>
              <a:buNone/>
            </a:pPr>
            <a:r>
              <a:rPr lang="en-US" sz="1700" dirty="0" smtClean="0">
                <a:solidFill>
                  <a:prstClr val="black"/>
                </a:solidFill>
                <a:latin typeface="Calibri"/>
              </a:rPr>
              <a:t>CORD Communications </a:t>
            </a:r>
          </a:p>
          <a:p>
            <a:pPr marL="0" indent="0">
              <a:buFont typeface="Arial" pitchFamily="34" charset="0"/>
              <a:buNone/>
            </a:pPr>
            <a:r>
              <a:rPr lang="en-US" sz="1700" dirty="0" smtClean="0">
                <a:solidFill>
                  <a:prstClr val="black"/>
                </a:solidFill>
                <a:latin typeface="Calibri"/>
              </a:rPr>
              <a:t>Edgenuity </a:t>
            </a:r>
          </a:p>
          <a:p>
            <a:pPr marL="0" indent="0">
              <a:buFont typeface="Arial" pitchFamily="34" charset="0"/>
              <a:buNone/>
            </a:pPr>
            <a:r>
              <a:rPr lang="en-US" sz="1700" dirty="0" smtClean="0">
                <a:solidFill>
                  <a:prstClr val="black"/>
                </a:solidFill>
                <a:latin typeface="Calibri"/>
              </a:rPr>
              <a:t>Edmentum </a:t>
            </a:r>
          </a:p>
          <a:p>
            <a:pPr marL="0" indent="0">
              <a:buFont typeface="Arial" pitchFamily="34" charset="0"/>
              <a:buNone/>
            </a:pPr>
            <a:r>
              <a:rPr lang="en-US" sz="1700" dirty="0" smtClean="0">
                <a:solidFill>
                  <a:prstClr val="black"/>
                </a:solidFill>
                <a:latin typeface="Calibri"/>
              </a:rPr>
              <a:t>EMC Publishers</a:t>
            </a:r>
            <a:endParaRPr lang="en-US" sz="1700" dirty="0">
              <a:solidFill>
                <a:prstClr val="black"/>
              </a:solidFill>
              <a:latin typeface="Calibri"/>
            </a:endParaRPr>
          </a:p>
          <a:p>
            <a:pPr marL="0" indent="0">
              <a:buFont typeface="Arial" pitchFamily="34" charset="0"/>
              <a:buNone/>
            </a:pPr>
            <a:r>
              <a:rPr lang="en-US" sz="1700" dirty="0" smtClean="0">
                <a:solidFill>
                  <a:prstClr val="black"/>
                </a:solidFill>
                <a:latin typeface="Calibri"/>
              </a:rPr>
              <a:t>Engage New York</a:t>
            </a:r>
          </a:p>
          <a:p>
            <a:pPr marL="0" indent="0">
              <a:buFont typeface="Arial" pitchFamily="34" charset="0"/>
              <a:buNone/>
            </a:pPr>
            <a:r>
              <a:rPr lang="en-US" sz="1700" dirty="0" smtClean="0">
                <a:solidFill>
                  <a:prstClr val="black"/>
                </a:solidFill>
                <a:latin typeface="Calibri"/>
              </a:rPr>
              <a:t>Eureka Math</a:t>
            </a:r>
          </a:p>
          <a:p>
            <a:pPr marL="0" indent="0">
              <a:buFont typeface="Arial" pitchFamily="34" charset="0"/>
              <a:buNone/>
            </a:pPr>
            <a:r>
              <a:rPr lang="en-US" sz="1700" dirty="0" smtClean="0">
                <a:solidFill>
                  <a:prstClr val="black"/>
                </a:solidFill>
                <a:latin typeface="Calibri"/>
              </a:rPr>
              <a:t>Glencoe</a:t>
            </a:r>
          </a:p>
          <a:p>
            <a:pPr marL="0" indent="0">
              <a:buFont typeface="Arial" pitchFamily="34" charset="0"/>
              <a:buNone/>
            </a:pPr>
            <a:r>
              <a:rPr lang="en-US" sz="1700" dirty="0" smtClean="0">
                <a:solidFill>
                  <a:prstClr val="black"/>
                </a:solidFill>
                <a:latin typeface="Calibri"/>
              </a:rPr>
              <a:t>Holt-McDougal</a:t>
            </a:r>
          </a:p>
          <a:p>
            <a:pPr marL="0" indent="0">
              <a:buFont typeface="Arial" pitchFamily="34" charset="0"/>
              <a:buNone/>
            </a:pPr>
            <a:r>
              <a:rPr lang="en-US" sz="1700" dirty="0" smtClean="0">
                <a:solidFill>
                  <a:prstClr val="black"/>
                </a:solidFill>
                <a:latin typeface="Calibri"/>
              </a:rPr>
              <a:t>Houghton Mifflin Harcourt</a:t>
            </a:r>
          </a:p>
          <a:p>
            <a:pPr marL="0" indent="0">
              <a:buFont typeface="Arial" pitchFamily="34" charset="0"/>
              <a:buNone/>
            </a:pPr>
            <a:r>
              <a:rPr lang="en-US" sz="1700" dirty="0" smtClean="0">
                <a:solidFill>
                  <a:prstClr val="black"/>
                </a:solidFill>
                <a:latin typeface="Calibri"/>
              </a:rPr>
              <a:t>Math Learning Center</a:t>
            </a:r>
          </a:p>
          <a:p>
            <a:pPr marL="0" indent="0">
              <a:buFont typeface="Arial" pitchFamily="34" charset="0"/>
              <a:buNone/>
            </a:pPr>
            <a:r>
              <a:rPr lang="en-US" sz="1700" dirty="0" smtClean="0">
                <a:solidFill>
                  <a:prstClr val="black"/>
                </a:solidFill>
                <a:latin typeface="Calibri"/>
              </a:rPr>
              <a:t>McGraw-Hill </a:t>
            </a:r>
          </a:p>
          <a:p>
            <a:pPr marL="0" indent="0">
              <a:buFont typeface="Arial" pitchFamily="34" charset="0"/>
              <a:buNone/>
            </a:pPr>
            <a:r>
              <a:rPr lang="en-US" sz="1700" dirty="0" smtClean="0">
                <a:solidFill>
                  <a:prstClr val="black"/>
                </a:solidFill>
                <a:latin typeface="Calibri"/>
              </a:rPr>
              <a:t>Measured Progress </a:t>
            </a:r>
          </a:p>
          <a:p>
            <a:pPr marL="0" indent="0">
              <a:buFont typeface="Arial" pitchFamily="34" charset="0"/>
              <a:buNone/>
            </a:pPr>
            <a:r>
              <a:rPr lang="en-US" sz="1700" dirty="0" smtClean="0">
                <a:solidFill>
                  <a:prstClr val="black"/>
                </a:solidFill>
                <a:latin typeface="Calibri"/>
              </a:rPr>
              <a:t>Mind Research Institute </a:t>
            </a:r>
          </a:p>
          <a:p>
            <a:pPr marL="0" indent="0">
              <a:buFont typeface="Arial" pitchFamily="34" charset="0"/>
              <a:buNone/>
            </a:pPr>
            <a:r>
              <a:rPr lang="en-US" sz="1700" dirty="0" smtClean="0">
                <a:solidFill>
                  <a:prstClr val="black"/>
                </a:solidFill>
                <a:latin typeface="Calibri"/>
              </a:rPr>
              <a:t>ORIGO </a:t>
            </a:r>
          </a:p>
          <a:p>
            <a:pPr marL="0" indent="0">
              <a:buFont typeface="Arial" pitchFamily="34" charset="0"/>
              <a:buNone/>
            </a:pPr>
            <a:r>
              <a:rPr lang="en-US" sz="1700" dirty="0" smtClean="0">
                <a:solidFill>
                  <a:prstClr val="black"/>
                </a:solidFill>
                <a:latin typeface="Calibri"/>
              </a:rPr>
              <a:t>Pearson Education</a:t>
            </a:r>
          </a:p>
          <a:p>
            <a:pPr marL="0" indent="0">
              <a:buFont typeface="Arial" pitchFamily="34" charset="0"/>
              <a:buNone/>
            </a:pPr>
            <a:r>
              <a:rPr lang="en-US" sz="1700" dirty="0" smtClean="0">
                <a:solidFill>
                  <a:prstClr val="black"/>
                </a:solidFill>
                <a:latin typeface="Calibri"/>
              </a:rPr>
              <a:t>Scantron</a:t>
            </a:r>
          </a:p>
          <a:p>
            <a:pPr marL="0" indent="0">
              <a:buFont typeface="Arial" pitchFamily="34" charset="0"/>
              <a:buNone/>
            </a:pPr>
            <a:r>
              <a:rPr lang="en-US" sz="1700" dirty="0" smtClean="0">
                <a:solidFill>
                  <a:prstClr val="black"/>
                </a:solidFill>
                <a:latin typeface="Calibri"/>
              </a:rPr>
              <a:t>Scholastic </a:t>
            </a:r>
          </a:p>
          <a:p>
            <a:pPr marL="0" indent="0">
              <a:buFont typeface="Arial" pitchFamily="34" charset="0"/>
              <a:buNone/>
            </a:pPr>
            <a:r>
              <a:rPr lang="en-US" sz="1700" dirty="0" smtClean="0">
                <a:solidFill>
                  <a:prstClr val="black"/>
                </a:solidFill>
                <a:latin typeface="Calibri"/>
              </a:rPr>
              <a:t>Schoolwide</a:t>
            </a:r>
          </a:p>
          <a:p>
            <a:pPr marL="0" indent="0">
              <a:buFont typeface="Arial" pitchFamily="34" charset="0"/>
              <a:buNone/>
            </a:pPr>
            <a:r>
              <a:rPr lang="en-US" sz="1700" dirty="0" smtClean="0">
                <a:solidFill>
                  <a:prstClr val="black"/>
                </a:solidFill>
                <a:latin typeface="Calibri"/>
              </a:rPr>
              <a:t>Shurley Instructional  Materials</a:t>
            </a:r>
          </a:p>
          <a:p>
            <a:pPr marL="0" indent="0">
              <a:buFont typeface="Arial" pitchFamily="34" charset="0"/>
              <a:buNone/>
            </a:pPr>
            <a:r>
              <a:rPr lang="en-US" sz="1700" dirty="0" smtClean="0">
                <a:solidFill>
                  <a:prstClr val="black"/>
                </a:solidFill>
                <a:latin typeface="Calibri"/>
              </a:rPr>
              <a:t>SpringBoard</a:t>
            </a:r>
          </a:p>
          <a:p>
            <a:pPr marL="0" indent="0">
              <a:buFont typeface="Arial" pitchFamily="34" charset="0"/>
              <a:buNone/>
            </a:pPr>
            <a:r>
              <a:rPr lang="en-US" sz="1700" dirty="0" smtClean="0">
                <a:solidFill>
                  <a:prstClr val="black"/>
                </a:solidFill>
                <a:latin typeface="Calibri"/>
              </a:rPr>
              <a:t>TPS Creative Core Curriculum </a:t>
            </a:r>
          </a:p>
          <a:p>
            <a:pPr marL="0" indent="0">
              <a:buFont typeface="Arial" pitchFamily="34" charset="0"/>
              <a:buNone/>
            </a:pPr>
            <a:r>
              <a:rPr lang="en-US" sz="1700" dirty="0" smtClean="0">
                <a:solidFill>
                  <a:prstClr val="black"/>
                </a:solidFill>
                <a:latin typeface="Calibri"/>
              </a:rPr>
              <a:t>Voyager Sopris Learning </a:t>
            </a:r>
          </a:p>
          <a:p>
            <a:pPr marL="0" indent="0">
              <a:buFont typeface="Arial" pitchFamily="34" charset="0"/>
              <a:buNone/>
            </a:pPr>
            <a:endParaRPr lang="en-US" sz="1600" dirty="0" smtClean="0">
              <a:solidFill>
                <a:prstClr val="black"/>
              </a:solidFill>
              <a:latin typeface="Calibri"/>
            </a:endParaRPr>
          </a:p>
          <a:p>
            <a:pPr marL="0" indent="0">
              <a:buFont typeface="Arial" pitchFamily="34" charset="0"/>
              <a:buNone/>
            </a:pPr>
            <a:endParaRPr lang="en-US" sz="1600" dirty="0">
              <a:solidFill>
                <a:prstClr val="black"/>
              </a:solidFill>
              <a:latin typeface="Calibri"/>
            </a:endParaRPr>
          </a:p>
        </p:txBody>
      </p:sp>
    </p:spTree>
    <p:extLst>
      <p:ext uri="{BB962C8B-B14F-4D97-AF65-F5344CB8AC3E}">
        <p14:creationId xmlns:p14="http://schemas.microsoft.com/office/powerpoint/2010/main" val="28187934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4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5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18267</TotalTime>
  <Words>4559</Words>
  <Application>Microsoft Macintosh PowerPoint</Application>
  <PresentationFormat>On-screen Show (4:3)</PresentationFormat>
  <Paragraphs>607</Paragraphs>
  <Slides>42</Slides>
  <Notes>17</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42</vt:i4>
      </vt:variant>
    </vt:vector>
  </HeadingPairs>
  <TitlesOfParts>
    <vt:vector size="50" baseType="lpstr">
      <vt:lpstr>1_Louisiana Believes</vt:lpstr>
      <vt:lpstr>Section</vt:lpstr>
      <vt:lpstr>Louisiana Believes</vt:lpstr>
      <vt:lpstr>2_Louisiana Believes</vt:lpstr>
      <vt:lpstr>3_Louisiana Believes</vt:lpstr>
      <vt:lpstr>4_Louisiana Believes</vt:lpstr>
      <vt:lpstr>5_Louisiana Believes</vt:lpstr>
      <vt:lpstr>Document</vt:lpstr>
      <vt:lpstr>PowerPoint Presentation</vt:lpstr>
      <vt:lpstr>Welcome</vt:lpstr>
      <vt:lpstr>Agenda</vt:lpstr>
      <vt:lpstr>The Need to Transition to Better Assessments</vt:lpstr>
      <vt:lpstr>14-15 Assessment Plan</vt:lpstr>
      <vt:lpstr>3-8 ELA and Math Assessments</vt:lpstr>
      <vt:lpstr>High School ELA and Math EOCs Assessments</vt:lpstr>
      <vt:lpstr>Assessment: Educator Resources</vt:lpstr>
      <vt:lpstr>Curricular Resource Reviews 2013-2014</vt:lpstr>
      <vt:lpstr>Curricular Resource Reviews 2014-2015</vt:lpstr>
      <vt:lpstr>Teaching Resources: Goal Setting</vt:lpstr>
      <vt:lpstr>Teacher Resources: EAGLE</vt:lpstr>
      <vt:lpstr>September EAGLE Release</vt:lpstr>
      <vt:lpstr>Teacher Support: Teacher Leaders</vt:lpstr>
      <vt:lpstr>October Teacher Leader Support Calendar</vt:lpstr>
      <vt:lpstr> Regional Teacher Collaboration Event #1</vt:lpstr>
      <vt:lpstr>Teaching Resources: Virtual Book Clubs</vt:lpstr>
      <vt:lpstr>Teacher Resources: 14-15 Teacher Leader Advisors </vt:lpstr>
      <vt:lpstr>Kindergarten Leaders</vt:lpstr>
      <vt:lpstr>Grade 4 Leaders</vt:lpstr>
      <vt:lpstr>Grade 8 Leaders</vt:lpstr>
      <vt:lpstr>Agenda</vt:lpstr>
      <vt:lpstr>Supplemental Course Allocation</vt:lpstr>
      <vt:lpstr>Transitional 9th Grade</vt:lpstr>
      <vt:lpstr>College Credit Opportunities/Advanced Courses</vt:lpstr>
      <vt:lpstr>Agenda</vt:lpstr>
      <vt:lpstr>Student Privacy</vt:lpstr>
      <vt:lpstr>Student Privacy: Act 837</vt:lpstr>
      <vt:lpstr>Student Privacy: Act 837</vt:lpstr>
      <vt:lpstr>Act 837 LEA Implications</vt:lpstr>
      <vt:lpstr>Student Privacy: Parental Consent</vt:lpstr>
      <vt:lpstr>Act 837: Department Next Steps</vt:lpstr>
      <vt:lpstr>Act 837: Next Steps for LEAS </vt:lpstr>
      <vt:lpstr>PowerPoint Presentation</vt:lpstr>
      <vt:lpstr>Student Privacy: Act 677</vt:lpstr>
      <vt:lpstr>Agenda</vt:lpstr>
      <vt:lpstr>Special Education - Act 833 Overview</vt:lpstr>
      <vt:lpstr>Special Education - Act 833 Implementation Timeline </vt:lpstr>
      <vt:lpstr>Agenda</vt:lpstr>
      <vt:lpstr>Education Excellence Fund (EEF)</vt:lpstr>
      <vt:lpstr>2014-2015 High Cost Services Allocation</vt:lpstr>
      <vt:lpstr>District Next Steps</vt:lpstr>
    </vt:vector>
  </TitlesOfParts>
  <Company>Louisiana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Updated Compass Resources</dc:title>
  <dc:creator>mhorstma</dc:creator>
  <cp:lastModifiedBy>Hattie Arrington</cp:lastModifiedBy>
  <cp:revision>965</cp:revision>
  <dcterms:created xsi:type="dcterms:W3CDTF">2013-06-05T18:33:16Z</dcterms:created>
  <dcterms:modified xsi:type="dcterms:W3CDTF">2014-09-23T15:19:16Z</dcterms:modified>
</cp:coreProperties>
</file>