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78" r:id="rId1"/>
    <p:sldMasterId id="2147483987" r:id="rId2"/>
    <p:sldMasterId id="2147483997" r:id="rId3"/>
    <p:sldMasterId id="2147484006" r:id="rId4"/>
  </p:sldMasterIdLst>
  <p:notesMasterIdLst>
    <p:notesMasterId r:id="rId51"/>
  </p:notesMasterIdLst>
  <p:handoutMasterIdLst>
    <p:handoutMasterId r:id="rId52"/>
  </p:handoutMasterIdLst>
  <p:sldIdLst>
    <p:sldId id="551" r:id="rId5"/>
    <p:sldId id="541" r:id="rId6"/>
    <p:sldId id="552" r:id="rId7"/>
    <p:sldId id="487" r:id="rId8"/>
    <p:sldId id="550" r:id="rId9"/>
    <p:sldId id="488" r:id="rId10"/>
    <p:sldId id="491" r:id="rId11"/>
    <p:sldId id="490" r:id="rId12"/>
    <p:sldId id="547" r:id="rId13"/>
    <p:sldId id="567" r:id="rId14"/>
    <p:sldId id="568" r:id="rId15"/>
    <p:sldId id="569" r:id="rId16"/>
    <p:sldId id="570" r:id="rId17"/>
    <p:sldId id="571" r:id="rId18"/>
    <p:sldId id="566" r:id="rId19"/>
    <p:sldId id="548" r:id="rId20"/>
    <p:sldId id="493" r:id="rId21"/>
    <p:sldId id="528" r:id="rId22"/>
    <p:sldId id="559" r:id="rId23"/>
    <p:sldId id="536" r:id="rId24"/>
    <p:sldId id="535" r:id="rId25"/>
    <p:sldId id="531" r:id="rId26"/>
    <p:sldId id="544" r:id="rId27"/>
    <p:sldId id="545" r:id="rId28"/>
    <p:sldId id="499" r:id="rId29"/>
    <p:sldId id="555" r:id="rId30"/>
    <p:sldId id="496" r:id="rId31"/>
    <p:sldId id="524" r:id="rId32"/>
    <p:sldId id="498" r:id="rId33"/>
    <p:sldId id="511" r:id="rId34"/>
    <p:sldId id="510" r:id="rId35"/>
    <p:sldId id="556" r:id="rId36"/>
    <p:sldId id="520" r:id="rId37"/>
    <p:sldId id="521" r:id="rId38"/>
    <p:sldId id="557" r:id="rId39"/>
    <p:sldId id="558" r:id="rId40"/>
    <p:sldId id="546" r:id="rId41"/>
    <p:sldId id="560" r:id="rId42"/>
    <p:sldId id="562" r:id="rId43"/>
    <p:sldId id="563" r:id="rId44"/>
    <p:sldId id="564" r:id="rId45"/>
    <p:sldId id="565" r:id="rId46"/>
    <p:sldId id="561" r:id="rId47"/>
    <p:sldId id="553" r:id="rId48"/>
    <p:sldId id="522" r:id="rId49"/>
    <p:sldId id="538" r:id="rId50"/>
  </p:sldIdLst>
  <p:sldSz cx="9144000" cy="6858000" type="letter"/>
  <p:notesSz cx="6858000" cy="9236075"/>
  <p:defaultTextStyle>
    <a:defPPr>
      <a:defRPr lang="en-US"/>
    </a:defPPr>
    <a:lvl1pPr algn="l" rtl="0" eaLnBrk="0" fontAlgn="base" hangingPunct="0">
      <a:spcBef>
        <a:spcPct val="0"/>
      </a:spcBef>
      <a:spcAft>
        <a:spcPct val="0"/>
      </a:spcAft>
      <a:defRPr sz="2400" kern="1200">
        <a:solidFill>
          <a:schemeClr val="tx1"/>
        </a:solidFill>
        <a:latin typeface="Verdana" pitchFamily="-1"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Verdana" pitchFamily="-1"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Verdana" pitchFamily="-1"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Verdana" pitchFamily="-1"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Verdana" pitchFamily="-1" charset="0"/>
        <a:ea typeface="ＭＳ Ｐゴシック" pitchFamily="34" charset="-128"/>
        <a:cs typeface="+mn-cs"/>
      </a:defRPr>
    </a:lvl5pPr>
    <a:lvl6pPr marL="2286000" algn="l" defTabSz="914400" rtl="0" eaLnBrk="1" latinLnBrk="0" hangingPunct="1">
      <a:defRPr sz="2400" kern="1200">
        <a:solidFill>
          <a:schemeClr val="tx1"/>
        </a:solidFill>
        <a:latin typeface="Verdana" pitchFamily="-1" charset="0"/>
        <a:ea typeface="ＭＳ Ｐゴシック" pitchFamily="34" charset="-128"/>
        <a:cs typeface="+mn-cs"/>
      </a:defRPr>
    </a:lvl6pPr>
    <a:lvl7pPr marL="2743200" algn="l" defTabSz="914400" rtl="0" eaLnBrk="1" latinLnBrk="0" hangingPunct="1">
      <a:defRPr sz="2400" kern="1200">
        <a:solidFill>
          <a:schemeClr val="tx1"/>
        </a:solidFill>
        <a:latin typeface="Verdana" pitchFamily="-1" charset="0"/>
        <a:ea typeface="ＭＳ Ｐゴシック" pitchFamily="34" charset="-128"/>
        <a:cs typeface="+mn-cs"/>
      </a:defRPr>
    </a:lvl7pPr>
    <a:lvl8pPr marL="3200400" algn="l" defTabSz="914400" rtl="0" eaLnBrk="1" latinLnBrk="0" hangingPunct="1">
      <a:defRPr sz="2400" kern="1200">
        <a:solidFill>
          <a:schemeClr val="tx1"/>
        </a:solidFill>
        <a:latin typeface="Verdana" pitchFamily="-1" charset="0"/>
        <a:ea typeface="ＭＳ Ｐゴシック" pitchFamily="34" charset="-128"/>
        <a:cs typeface="+mn-cs"/>
      </a:defRPr>
    </a:lvl8pPr>
    <a:lvl9pPr marL="3657600" algn="l" defTabSz="914400" rtl="0" eaLnBrk="1" latinLnBrk="0" hangingPunct="1">
      <a:defRPr sz="2400" kern="1200">
        <a:solidFill>
          <a:schemeClr val="tx1"/>
        </a:solidFill>
        <a:latin typeface="Verdana" pitchFamily="-1"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ddle" initials="LW" lastIdx="5" clrIdx="0"/>
  <p:cmAuthor id="1" name="Bouvier, Chrys" initials="CB" lastIdx="4" clrIdx="1"/>
  <p:cmAuthor id="2" name="LEUXBE" initials="L" lastIdx="8" clrIdx="2"/>
  <p:cmAuthor id="3" name="Kristina Bradford" initials="KB" lastIdx="8" clrIdx="3"/>
  <p:cmAuthor id="4" name="Carol Mosley" initials="CM"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258F"/>
    <a:srgbClr val="0091B2"/>
    <a:srgbClr val="0000FF"/>
    <a:srgbClr val="FFCC00"/>
    <a:srgbClr val="FBF5EA"/>
    <a:srgbClr val="F9EED8"/>
    <a:srgbClr val="FFFFFF"/>
    <a:srgbClr val="292F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46" autoAdjust="0"/>
    <p:restoredTop sz="86774" autoAdjust="0"/>
  </p:normalViewPr>
  <p:slideViewPr>
    <p:cSldViewPr>
      <p:cViewPr>
        <p:scale>
          <a:sx n="100" d="100"/>
          <a:sy n="100" d="100"/>
        </p:scale>
        <p:origin x="-6"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244" y="-108"/>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4-02-07T11:32:41.496" idx="4">
    <p:pos x="2602" y="3226"/>
    <p:text>Additionally students could be involved to gauge for specific student issues with system use.</p:text>
  </p:cm>
</p:cmLst>
</file>

<file path=ppt/comments/comment2.xml><?xml version="1.0" encoding="utf-8"?>
<p:cmLst xmlns:a="http://schemas.openxmlformats.org/drawingml/2006/main" xmlns:r="http://schemas.openxmlformats.org/officeDocument/2006/relationships" xmlns:p="http://schemas.openxmlformats.org/presentationml/2006/main">
  <p:cm authorId="3" dt="2014-02-07T11:34:45.984" idx="5">
    <p:pos x="2560" y="2212"/>
    <p:text>Emphasize that this is run in the training site, NOT in the live site.  Maybe even a screen shot showing the correct page?</p:text>
  </p:cm>
</p:cmLst>
</file>

<file path=ppt/comments/comment3.xml><?xml version="1.0" encoding="utf-8"?>
<p:cmLst xmlns:a="http://schemas.openxmlformats.org/drawingml/2006/main" xmlns:r="http://schemas.openxmlformats.org/officeDocument/2006/relationships" xmlns:p="http://schemas.openxmlformats.org/presentationml/2006/main">
  <p:cm authorId="3" dt="2014-02-07T11:35:41.325" idx="6">
    <p:pos x="1540" y="1270"/>
    <p:text>Emphasize that LEAs may wish to start with a small group/population, not testing the entire population at one time.</p:text>
  </p:cm>
</p: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B7878-D398-43F9-91F3-42A312A81B33}" type="doc">
      <dgm:prSet loTypeId="urn:microsoft.com/office/officeart/2005/8/layout/process2" loCatId="process" qsTypeId="urn:microsoft.com/office/officeart/2005/8/quickstyle/simple1" qsCatId="simple" csTypeId="urn:microsoft.com/office/officeart/2005/8/colors/accent1_5" csCatId="accent1" phldr="1"/>
      <dgm:spPr/>
    </dgm:pt>
    <dgm:pt modelId="{A99DF396-A11F-4189-87C4-561FC8FCBC5B}">
      <dgm:prSet phldrT="[Text]"/>
      <dgm:spPr>
        <a:solidFill>
          <a:srgbClr val="0091B2">
            <a:alpha val="90000"/>
          </a:srgbClr>
        </a:solidFill>
      </dgm:spPr>
      <dgm:t>
        <a:bodyPr/>
        <a:lstStyle/>
        <a:p>
          <a:pPr algn="ctr"/>
          <a:r>
            <a:rPr lang="en-US" dirty="0" smtClean="0"/>
            <a:t>Test Setup, Training and Verification</a:t>
          </a:r>
          <a:endParaRPr lang="en-US" dirty="0"/>
        </a:p>
      </dgm:t>
    </dgm:pt>
    <dgm:pt modelId="{B3A5379E-76A6-4B0D-A28F-1D759F5F9C9E}" type="parTrans" cxnId="{9FC1B587-D87E-419C-A4C6-24DFA69CEC4A}">
      <dgm:prSet/>
      <dgm:spPr/>
      <dgm:t>
        <a:bodyPr/>
        <a:lstStyle/>
        <a:p>
          <a:endParaRPr lang="en-US"/>
        </a:p>
      </dgm:t>
    </dgm:pt>
    <dgm:pt modelId="{A4F00326-E2B5-4DBF-B99E-F8AA201663D1}" type="sibTrans" cxnId="{9FC1B587-D87E-419C-A4C6-24DFA69CEC4A}">
      <dgm:prSet/>
      <dgm:spPr>
        <a:solidFill>
          <a:srgbClr val="0091B2"/>
        </a:solidFill>
      </dgm:spPr>
      <dgm:t>
        <a:bodyPr/>
        <a:lstStyle/>
        <a:p>
          <a:endParaRPr lang="en-US" dirty="0"/>
        </a:p>
      </dgm:t>
    </dgm:pt>
    <dgm:pt modelId="{68968492-E946-4C8F-8BDD-28E276965F02}">
      <dgm:prSet phldrT="[Text]"/>
      <dgm:spPr>
        <a:solidFill>
          <a:srgbClr val="0091B2">
            <a:alpha val="80000"/>
          </a:srgbClr>
        </a:solidFill>
      </dgm:spPr>
      <dgm:t>
        <a:bodyPr/>
        <a:lstStyle/>
        <a:p>
          <a:pPr algn="ctr"/>
          <a:r>
            <a:rPr lang="en-US" dirty="0" smtClean="0"/>
            <a:t>Test Administration, Training and Verification</a:t>
          </a:r>
        </a:p>
      </dgm:t>
    </dgm:pt>
    <dgm:pt modelId="{9060EEE3-1A82-4CA8-A115-3B36755476A8}" type="sibTrans" cxnId="{7A574675-C4E9-477E-AF8D-14AAFB547124}">
      <dgm:prSet/>
      <dgm:spPr>
        <a:solidFill>
          <a:srgbClr val="0091B2">
            <a:alpha val="80000"/>
          </a:srgbClr>
        </a:solidFill>
      </dgm:spPr>
      <dgm:t>
        <a:bodyPr/>
        <a:lstStyle/>
        <a:p>
          <a:endParaRPr lang="en-US" dirty="0"/>
        </a:p>
      </dgm:t>
    </dgm:pt>
    <dgm:pt modelId="{3F841E4F-1DC9-40E6-AD6D-BFFF76452CE6}" type="parTrans" cxnId="{7A574675-C4E9-477E-AF8D-14AAFB547124}">
      <dgm:prSet/>
      <dgm:spPr/>
      <dgm:t>
        <a:bodyPr/>
        <a:lstStyle/>
        <a:p>
          <a:endParaRPr lang="en-US"/>
        </a:p>
      </dgm:t>
    </dgm:pt>
    <dgm:pt modelId="{1DC147A3-6BA9-4D82-AF2D-352B003F37CE}">
      <dgm:prSet phldrT="[Text]"/>
      <dgm:spPr>
        <a:solidFill>
          <a:srgbClr val="0091B2">
            <a:alpha val="70000"/>
          </a:srgbClr>
        </a:solidFill>
      </dgm:spPr>
      <dgm:t>
        <a:bodyPr/>
        <a:lstStyle/>
        <a:p>
          <a:pPr algn="ctr"/>
          <a:r>
            <a:rPr lang="en-US" dirty="0" err="1" smtClean="0"/>
            <a:t>TestNav</a:t>
          </a:r>
          <a:r>
            <a:rPr lang="en-US" dirty="0" smtClean="0"/>
            <a:t> Early Warning System Training and Communication</a:t>
          </a:r>
        </a:p>
      </dgm:t>
    </dgm:pt>
    <dgm:pt modelId="{26C43D16-7FE3-46BB-B89E-58D76D7A7F1C}" type="parTrans" cxnId="{815F9E57-76F3-4F12-BC8C-5ABD183FBE51}">
      <dgm:prSet/>
      <dgm:spPr/>
      <dgm:t>
        <a:bodyPr/>
        <a:lstStyle/>
        <a:p>
          <a:endParaRPr lang="en-US"/>
        </a:p>
      </dgm:t>
    </dgm:pt>
    <dgm:pt modelId="{44E150D0-05C9-4136-8425-4006D690634B}" type="sibTrans" cxnId="{815F9E57-76F3-4F12-BC8C-5ABD183FBE51}">
      <dgm:prSet/>
      <dgm:spPr>
        <a:solidFill>
          <a:srgbClr val="0091B2">
            <a:alpha val="70000"/>
          </a:srgbClr>
        </a:solidFill>
      </dgm:spPr>
      <dgm:t>
        <a:bodyPr/>
        <a:lstStyle/>
        <a:p>
          <a:endParaRPr lang="en-US" dirty="0"/>
        </a:p>
      </dgm:t>
    </dgm:pt>
    <dgm:pt modelId="{4BAEF659-E5C8-4564-9D92-75FE5B98CC9F}">
      <dgm:prSet phldrT="[Text]"/>
      <dgm:spPr>
        <a:solidFill>
          <a:srgbClr val="0091B2">
            <a:alpha val="50000"/>
          </a:srgbClr>
        </a:solidFill>
      </dgm:spPr>
      <dgm:t>
        <a:bodyPr/>
        <a:lstStyle/>
        <a:p>
          <a:pPr algn="ctr"/>
          <a:r>
            <a:rPr lang="en-US" dirty="0" smtClean="0"/>
            <a:t>Communications and Support Plan</a:t>
          </a:r>
        </a:p>
      </dgm:t>
    </dgm:pt>
    <dgm:pt modelId="{FC45B0F0-98C8-4FF7-81A1-1A08A257E2FA}" type="parTrans" cxnId="{7D2D0842-0FD7-47C5-AE7A-78C4CA8B44B4}">
      <dgm:prSet/>
      <dgm:spPr/>
      <dgm:t>
        <a:bodyPr/>
        <a:lstStyle/>
        <a:p>
          <a:endParaRPr lang="en-US"/>
        </a:p>
      </dgm:t>
    </dgm:pt>
    <dgm:pt modelId="{0C43904D-376A-40A6-92E2-E82B220CE857}" type="sibTrans" cxnId="{7D2D0842-0FD7-47C5-AE7A-78C4CA8B44B4}">
      <dgm:prSet/>
      <dgm:spPr/>
      <dgm:t>
        <a:bodyPr/>
        <a:lstStyle/>
        <a:p>
          <a:endParaRPr lang="en-US"/>
        </a:p>
      </dgm:t>
    </dgm:pt>
    <dgm:pt modelId="{1C17FEEA-098C-4036-8E77-4FDF28059350}">
      <dgm:prSet phldrT="[Text]"/>
      <dgm:spPr>
        <a:solidFill>
          <a:srgbClr val="0091B2">
            <a:alpha val="60000"/>
          </a:srgbClr>
        </a:solidFill>
      </dgm:spPr>
      <dgm:t>
        <a:bodyPr/>
        <a:lstStyle/>
        <a:p>
          <a:pPr algn="ctr"/>
          <a:r>
            <a:rPr lang="en-US" dirty="0" smtClean="0"/>
            <a:t>Test Policy and Procedures Training and Verification</a:t>
          </a:r>
        </a:p>
      </dgm:t>
    </dgm:pt>
    <dgm:pt modelId="{92FE9229-D36A-41D8-815F-496E5FE9C27B}" type="parTrans" cxnId="{07F3858F-DF11-454D-BB3C-3A567D0985F0}">
      <dgm:prSet/>
      <dgm:spPr/>
      <dgm:t>
        <a:bodyPr/>
        <a:lstStyle/>
        <a:p>
          <a:endParaRPr lang="en-US"/>
        </a:p>
      </dgm:t>
    </dgm:pt>
    <dgm:pt modelId="{A5D7DA80-7A6F-4E8F-957E-2444CCFD9405}" type="sibTrans" cxnId="{07F3858F-DF11-454D-BB3C-3A567D0985F0}">
      <dgm:prSet/>
      <dgm:spPr>
        <a:solidFill>
          <a:srgbClr val="0091B2">
            <a:alpha val="50000"/>
          </a:srgbClr>
        </a:solidFill>
      </dgm:spPr>
      <dgm:t>
        <a:bodyPr/>
        <a:lstStyle/>
        <a:p>
          <a:endParaRPr lang="en-US" dirty="0"/>
        </a:p>
      </dgm:t>
    </dgm:pt>
    <dgm:pt modelId="{E8DAC441-F882-D145-A5ED-061A9D401FF1}">
      <dgm:prSet phldrT="[Text]"/>
      <dgm:spPr>
        <a:solidFill>
          <a:srgbClr val="0091B2">
            <a:alpha val="50000"/>
          </a:srgbClr>
        </a:solidFill>
      </dgm:spPr>
      <dgm:t>
        <a:bodyPr/>
        <a:lstStyle/>
        <a:p>
          <a:pPr algn="ctr"/>
          <a:r>
            <a:rPr lang="en-US" dirty="0" smtClean="0"/>
            <a:t>Pre-administration Checklist</a:t>
          </a:r>
        </a:p>
      </dgm:t>
    </dgm:pt>
    <dgm:pt modelId="{E0C4D2AB-58EE-D848-AABB-74907FDDD89D}" type="parTrans" cxnId="{8E23955C-AC50-8C4B-B0DA-6A41B41E957E}">
      <dgm:prSet/>
      <dgm:spPr/>
      <dgm:t>
        <a:bodyPr/>
        <a:lstStyle/>
        <a:p>
          <a:endParaRPr lang="en-US"/>
        </a:p>
      </dgm:t>
    </dgm:pt>
    <dgm:pt modelId="{0D15A135-F531-5E41-B53A-4432ED576366}" type="sibTrans" cxnId="{8E23955C-AC50-8C4B-B0DA-6A41B41E957E}">
      <dgm:prSet/>
      <dgm:spPr/>
      <dgm:t>
        <a:bodyPr/>
        <a:lstStyle/>
        <a:p>
          <a:endParaRPr lang="en-US"/>
        </a:p>
      </dgm:t>
    </dgm:pt>
    <dgm:pt modelId="{CDB41611-CC0A-4377-B132-08E26A5E0005}" type="pres">
      <dgm:prSet presAssocID="{A03B7878-D398-43F9-91F3-42A312A81B33}" presName="linearFlow" presStyleCnt="0">
        <dgm:presLayoutVars>
          <dgm:resizeHandles val="exact"/>
        </dgm:presLayoutVars>
      </dgm:prSet>
      <dgm:spPr/>
    </dgm:pt>
    <dgm:pt modelId="{50C0BE1C-52CE-4A60-B00C-283468DDE35C}" type="pres">
      <dgm:prSet presAssocID="{A99DF396-A11F-4189-87C4-561FC8FCBC5B}" presName="node" presStyleLbl="node1" presStyleIdx="0" presStyleCnt="4" custScaleX="140639">
        <dgm:presLayoutVars>
          <dgm:bulletEnabled val="1"/>
        </dgm:presLayoutVars>
      </dgm:prSet>
      <dgm:spPr/>
      <dgm:t>
        <a:bodyPr/>
        <a:lstStyle/>
        <a:p>
          <a:endParaRPr lang="en-US"/>
        </a:p>
      </dgm:t>
    </dgm:pt>
    <dgm:pt modelId="{049D9E0F-B8CA-4CFF-B23B-E0B846269E83}" type="pres">
      <dgm:prSet presAssocID="{A4F00326-E2B5-4DBF-B99E-F8AA201663D1}" presName="sibTrans" presStyleLbl="sibTrans2D1" presStyleIdx="0" presStyleCnt="3"/>
      <dgm:spPr/>
      <dgm:t>
        <a:bodyPr/>
        <a:lstStyle/>
        <a:p>
          <a:endParaRPr lang="en-US"/>
        </a:p>
      </dgm:t>
    </dgm:pt>
    <dgm:pt modelId="{E4D62DA0-04FF-423C-875E-3E8B26ED5E4D}" type="pres">
      <dgm:prSet presAssocID="{A4F00326-E2B5-4DBF-B99E-F8AA201663D1}" presName="connectorText" presStyleLbl="sibTrans2D1" presStyleIdx="0" presStyleCnt="3"/>
      <dgm:spPr/>
      <dgm:t>
        <a:bodyPr/>
        <a:lstStyle/>
        <a:p>
          <a:endParaRPr lang="en-US"/>
        </a:p>
      </dgm:t>
    </dgm:pt>
    <dgm:pt modelId="{E9B1EFCE-1323-45C4-A62D-2C3616053848}" type="pres">
      <dgm:prSet presAssocID="{68968492-E946-4C8F-8BDD-28E276965F02}" presName="node" presStyleLbl="node1" presStyleIdx="1" presStyleCnt="4" custScaleX="140639">
        <dgm:presLayoutVars>
          <dgm:bulletEnabled val="1"/>
        </dgm:presLayoutVars>
      </dgm:prSet>
      <dgm:spPr/>
      <dgm:t>
        <a:bodyPr/>
        <a:lstStyle/>
        <a:p>
          <a:endParaRPr lang="en-US"/>
        </a:p>
      </dgm:t>
    </dgm:pt>
    <dgm:pt modelId="{EC6A860A-47CA-4A25-831D-066C0D9B9F4E}" type="pres">
      <dgm:prSet presAssocID="{9060EEE3-1A82-4CA8-A115-3B36755476A8}" presName="sibTrans" presStyleLbl="sibTrans2D1" presStyleIdx="1" presStyleCnt="3"/>
      <dgm:spPr/>
      <dgm:t>
        <a:bodyPr/>
        <a:lstStyle/>
        <a:p>
          <a:endParaRPr lang="en-US"/>
        </a:p>
      </dgm:t>
    </dgm:pt>
    <dgm:pt modelId="{9E070377-ADD6-469A-99B0-A9D4A4402E53}" type="pres">
      <dgm:prSet presAssocID="{9060EEE3-1A82-4CA8-A115-3B36755476A8}" presName="connectorText" presStyleLbl="sibTrans2D1" presStyleIdx="1" presStyleCnt="3"/>
      <dgm:spPr/>
      <dgm:t>
        <a:bodyPr/>
        <a:lstStyle/>
        <a:p>
          <a:endParaRPr lang="en-US"/>
        </a:p>
      </dgm:t>
    </dgm:pt>
    <dgm:pt modelId="{7906CA61-7FC3-4BDF-8332-F5BADF64A7A1}" type="pres">
      <dgm:prSet presAssocID="{1C17FEEA-098C-4036-8E77-4FDF28059350}" presName="node" presStyleLbl="node1" presStyleIdx="2" presStyleCnt="4" custScaleX="143987">
        <dgm:presLayoutVars>
          <dgm:bulletEnabled val="1"/>
        </dgm:presLayoutVars>
      </dgm:prSet>
      <dgm:spPr/>
      <dgm:t>
        <a:bodyPr/>
        <a:lstStyle/>
        <a:p>
          <a:endParaRPr lang="en-US"/>
        </a:p>
      </dgm:t>
    </dgm:pt>
    <dgm:pt modelId="{924AA056-D477-4554-92EE-8EADE1735A95}" type="pres">
      <dgm:prSet presAssocID="{A5D7DA80-7A6F-4E8F-957E-2444CCFD9405}" presName="sibTrans" presStyleLbl="sibTrans2D1" presStyleIdx="2" presStyleCnt="3"/>
      <dgm:spPr/>
      <dgm:t>
        <a:bodyPr/>
        <a:lstStyle/>
        <a:p>
          <a:endParaRPr lang="en-US"/>
        </a:p>
      </dgm:t>
    </dgm:pt>
    <dgm:pt modelId="{5D2E47D2-B74D-4711-A9CE-C2A96176D70E}" type="pres">
      <dgm:prSet presAssocID="{A5D7DA80-7A6F-4E8F-957E-2444CCFD9405}" presName="connectorText" presStyleLbl="sibTrans2D1" presStyleIdx="2" presStyleCnt="3"/>
      <dgm:spPr/>
      <dgm:t>
        <a:bodyPr/>
        <a:lstStyle/>
        <a:p>
          <a:endParaRPr lang="en-US"/>
        </a:p>
      </dgm:t>
    </dgm:pt>
    <dgm:pt modelId="{6183E8B2-1DC8-4814-8FAD-A364AD98CD02}" type="pres">
      <dgm:prSet presAssocID="{4BAEF659-E5C8-4564-9D92-75FE5B98CC9F}" presName="node" presStyleLbl="node1" presStyleIdx="3" presStyleCnt="4" custScaleX="143987">
        <dgm:presLayoutVars>
          <dgm:bulletEnabled val="1"/>
        </dgm:presLayoutVars>
      </dgm:prSet>
      <dgm:spPr/>
      <dgm:t>
        <a:bodyPr/>
        <a:lstStyle/>
        <a:p>
          <a:endParaRPr lang="en-US"/>
        </a:p>
      </dgm:t>
    </dgm:pt>
  </dgm:ptLst>
  <dgm:cxnLst>
    <dgm:cxn modelId="{BDED7ED8-2DC1-44FC-A920-5644A59B6011}" type="presOf" srcId="{A03B7878-D398-43F9-91F3-42A312A81B33}" destId="{CDB41611-CC0A-4377-B132-08E26A5E0005}" srcOrd="0" destOrd="0" presId="urn:microsoft.com/office/officeart/2005/8/layout/process2"/>
    <dgm:cxn modelId="{8E23955C-AC50-8C4B-B0DA-6A41B41E957E}" srcId="{4BAEF659-E5C8-4564-9D92-75FE5B98CC9F}" destId="{E8DAC441-F882-D145-A5ED-061A9D401FF1}" srcOrd="0" destOrd="0" parTransId="{E0C4D2AB-58EE-D848-AABB-74907FDDD89D}" sibTransId="{0D15A135-F531-5E41-B53A-4432ED576366}"/>
    <dgm:cxn modelId="{9FC1B587-D87E-419C-A4C6-24DFA69CEC4A}" srcId="{A03B7878-D398-43F9-91F3-42A312A81B33}" destId="{A99DF396-A11F-4189-87C4-561FC8FCBC5B}" srcOrd="0" destOrd="0" parTransId="{B3A5379E-76A6-4B0D-A28F-1D759F5F9C9E}" sibTransId="{A4F00326-E2B5-4DBF-B99E-F8AA201663D1}"/>
    <dgm:cxn modelId="{7D2D0842-0FD7-47C5-AE7A-78C4CA8B44B4}" srcId="{A03B7878-D398-43F9-91F3-42A312A81B33}" destId="{4BAEF659-E5C8-4564-9D92-75FE5B98CC9F}" srcOrd="3" destOrd="0" parTransId="{FC45B0F0-98C8-4FF7-81A1-1A08A257E2FA}" sibTransId="{0C43904D-376A-40A6-92E2-E82B220CE857}"/>
    <dgm:cxn modelId="{88ECFF3A-8E90-4830-B36C-E83C5A5B4FC6}" type="presOf" srcId="{1C17FEEA-098C-4036-8E77-4FDF28059350}" destId="{7906CA61-7FC3-4BDF-8332-F5BADF64A7A1}" srcOrd="0" destOrd="0" presId="urn:microsoft.com/office/officeart/2005/8/layout/process2"/>
    <dgm:cxn modelId="{91B12A9F-6E89-A147-B431-EC131F707587}" type="presOf" srcId="{E8DAC441-F882-D145-A5ED-061A9D401FF1}" destId="{6183E8B2-1DC8-4814-8FAD-A364AD98CD02}" srcOrd="0" destOrd="1" presId="urn:microsoft.com/office/officeart/2005/8/layout/process2"/>
    <dgm:cxn modelId="{ED123813-964A-4667-85B9-ECF3E9A400B5}" type="presOf" srcId="{A4F00326-E2B5-4DBF-B99E-F8AA201663D1}" destId="{E4D62DA0-04FF-423C-875E-3E8B26ED5E4D}" srcOrd="1" destOrd="0" presId="urn:microsoft.com/office/officeart/2005/8/layout/process2"/>
    <dgm:cxn modelId="{07F3858F-DF11-454D-BB3C-3A567D0985F0}" srcId="{A03B7878-D398-43F9-91F3-42A312A81B33}" destId="{1C17FEEA-098C-4036-8E77-4FDF28059350}" srcOrd="2" destOrd="0" parTransId="{92FE9229-D36A-41D8-815F-496E5FE9C27B}" sibTransId="{A5D7DA80-7A6F-4E8F-957E-2444CCFD9405}"/>
    <dgm:cxn modelId="{7B51218F-8AFF-4FFD-A2CC-32A80A5859D2}" type="presOf" srcId="{A4F00326-E2B5-4DBF-B99E-F8AA201663D1}" destId="{049D9E0F-B8CA-4CFF-B23B-E0B846269E83}" srcOrd="0" destOrd="0" presId="urn:microsoft.com/office/officeart/2005/8/layout/process2"/>
    <dgm:cxn modelId="{B43161A7-14BD-4558-9484-6285899BF425}" type="presOf" srcId="{9060EEE3-1A82-4CA8-A115-3B36755476A8}" destId="{EC6A860A-47CA-4A25-831D-066C0D9B9F4E}" srcOrd="0" destOrd="0" presId="urn:microsoft.com/office/officeart/2005/8/layout/process2"/>
    <dgm:cxn modelId="{94462184-682D-4EC6-B197-8488C4A21A56}" type="presOf" srcId="{4BAEF659-E5C8-4564-9D92-75FE5B98CC9F}" destId="{6183E8B2-1DC8-4814-8FAD-A364AD98CD02}" srcOrd="0" destOrd="0" presId="urn:microsoft.com/office/officeart/2005/8/layout/process2"/>
    <dgm:cxn modelId="{815F9E57-76F3-4F12-BC8C-5ABD183FBE51}" srcId="{68968492-E946-4C8F-8BDD-28E276965F02}" destId="{1DC147A3-6BA9-4D82-AF2D-352B003F37CE}" srcOrd="0" destOrd="0" parTransId="{26C43D16-7FE3-46BB-B89E-58D76D7A7F1C}" sibTransId="{44E150D0-05C9-4136-8425-4006D690634B}"/>
    <dgm:cxn modelId="{9762E12A-252E-4803-9F54-A1144D3D8F36}" type="presOf" srcId="{A99DF396-A11F-4189-87C4-561FC8FCBC5B}" destId="{50C0BE1C-52CE-4A60-B00C-283468DDE35C}" srcOrd="0" destOrd="0" presId="urn:microsoft.com/office/officeart/2005/8/layout/process2"/>
    <dgm:cxn modelId="{C63BB668-E796-46D1-9EB8-91AAB44749E1}" type="presOf" srcId="{9060EEE3-1A82-4CA8-A115-3B36755476A8}" destId="{9E070377-ADD6-469A-99B0-A9D4A4402E53}" srcOrd="1" destOrd="0" presId="urn:microsoft.com/office/officeart/2005/8/layout/process2"/>
    <dgm:cxn modelId="{34C86918-97A6-6944-9FB0-7DA76169C723}" type="presOf" srcId="{1DC147A3-6BA9-4D82-AF2D-352B003F37CE}" destId="{E9B1EFCE-1323-45C4-A62D-2C3616053848}" srcOrd="0" destOrd="1" presId="urn:microsoft.com/office/officeart/2005/8/layout/process2"/>
    <dgm:cxn modelId="{55FE13D2-3CA2-4228-971F-74B9F43CA064}" type="presOf" srcId="{A5D7DA80-7A6F-4E8F-957E-2444CCFD9405}" destId="{924AA056-D477-4554-92EE-8EADE1735A95}" srcOrd="0" destOrd="0" presId="urn:microsoft.com/office/officeart/2005/8/layout/process2"/>
    <dgm:cxn modelId="{7A574675-C4E9-477E-AF8D-14AAFB547124}" srcId="{A03B7878-D398-43F9-91F3-42A312A81B33}" destId="{68968492-E946-4C8F-8BDD-28E276965F02}" srcOrd="1" destOrd="0" parTransId="{3F841E4F-1DC9-40E6-AD6D-BFFF76452CE6}" sibTransId="{9060EEE3-1A82-4CA8-A115-3B36755476A8}"/>
    <dgm:cxn modelId="{2BC1065E-4689-4B8F-BC99-9A309CB23D2C}" type="presOf" srcId="{A5D7DA80-7A6F-4E8F-957E-2444CCFD9405}" destId="{5D2E47D2-B74D-4711-A9CE-C2A96176D70E}" srcOrd="1" destOrd="0" presId="urn:microsoft.com/office/officeart/2005/8/layout/process2"/>
    <dgm:cxn modelId="{C0154B05-D3C4-4653-AC0A-22682DD6D5F5}" type="presOf" srcId="{68968492-E946-4C8F-8BDD-28E276965F02}" destId="{E9B1EFCE-1323-45C4-A62D-2C3616053848}" srcOrd="0" destOrd="0" presId="urn:microsoft.com/office/officeart/2005/8/layout/process2"/>
    <dgm:cxn modelId="{06CCC379-3E21-4EFC-BB63-A68C8609D089}" type="presParOf" srcId="{CDB41611-CC0A-4377-B132-08E26A5E0005}" destId="{50C0BE1C-52CE-4A60-B00C-283468DDE35C}" srcOrd="0" destOrd="0" presId="urn:microsoft.com/office/officeart/2005/8/layout/process2"/>
    <dgm:cxn modelId="{D7658F18-F8E8-4894-B296-8876E37A7ACF}" type="presParOf" srcId="{CDB41611-CC0A-4377-B132-08E26A5E0005}" destId="{049D9E0F-B8CA-4CFF-B23B-E0B846269E83}" srcOrd="1" destOrd="0" presId="urn:microsoft.com/office/officeart/2005/8/layout/process2"/>
    <dgm:cxn modelId="{712CB0CE-1C4E-47BA-8140-2FB2E5E1BA3E}" type="presParOf" srcId="{049D9E0F-B8CA-4CFF-B23B-E0B846269E83}" destId="{E4D62DA0-04FF-423C-875E-3E8B26ED5E4D}" srcOrd="0" destOrd="0" presId="urn:microsoft.com/office/officeart/2005/8/layout/process2"/>
    <dgm:cxn modelId="{86E013BB-4652-405F-BE83-92993F46043F}" type="presParOf" srcId="{CDB41611-CC0A-4377-B132-08E26A5E0005}" destId="{E9B1EFCE-1323-45C4-A62D-2C3616053848}" srcOrd="2" destOrd="0" presId="urn:microsoft.com/office/officeart/2005/8/layout/process2"/>
    <dgm:cxn modelId="{8C9F459A-8A2E-4BDF-B630-A4295C12500F}" type="presParOf" srcId="{CDB41611-CC0A-4377-B132-08E26A5E0005}" destId="{EC6A860A-47CA-4A25-831D-066C0D9B9F4E}" srcOrd="3" destOrd="0" presId="urn:microsoft.com/office/officeart/2005/8/layout/process2"/>
    <dgm:cxn modelId="{268BFAD0-02FA-4D46-BF0A-073E2F2F8E03}" type="presParOf" srcId="{EC6A860A-47CA-4A25-831D-066C0D9B9F4E}" destId="{9E070377-ADD6-469A-99B0-A9D4A4402E53}" srcOrd="0" destOrd="0" presId="urn:microsoft.com/office/officeart/2005/8/layout/process2"/>
    <dgm:cxn modelId="{897DBD7E-E68E-49CE-8F0D-C0244EF7857A}" type="presParOf" srcId="{CDB41611-CC0A-4377-B132-08E26A5E0005}" destId="{7906CA61-7FC3-4BDF-8332-F5BADF64A7A1}" srcOrd="4" destOrd="0" presId="urn:microsoft.com/office/officeart/2005/8/layout/process2"/>
    <dgm:cxn modelId="{81D8D98D-2B08-4FA7-80BA-CD65A815C346}" type="presParOf" srcId="{CDB41611-CC0A-4377-B132-08E26A5E0005}" destId="{924AA056-D477-4554-92EE-8EADE1735A95}" srcOrd="5" destOrd="0" presId="urn:microsoft.com/office/officeart/2005/8/layout/process2"/>
    <dgm:cxn modelId="{B0E504D3-0F15-4D65-99B3-681E681BABF1}" type="presParOf" srcId="{924AA056-D477-4554-92EE-8EADE1735A95}" destId="{5D2E47D2-B74D-4711-A9CE-C2A96176D70E}" srcOrd="0" destOrd="0" presId="urn:microsoft.com/office/officeart/2005/8/layout/process2"/>
    <dgm:cxn modelId="{3AB70972-2605-4B39-91E2-AD56153CFB64}" type="presParOf" srcId="{CDB41611-CC0A-4377-B132-08E26A5E0005}" destId="{6183E8B2-1DC8-4814-8FAD-A364AD98CD02}"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3B7878-D398-43F9-91F3-42A312A81B33}" type="doc">
      <dgm:prSet loTypeId="urn:microsoft.com/office/officeart/2005/8/layout/process2" loCatId="process" qsTypeId="urn:microsoft.com/office/officeart/2005/8/quickstyle/simple1" qsCatId="simple" csTypeId="urn:microsoft.com/office/officeart/2005/8/colors/accent1_5" csCatId="accent1" phldr="1"/>
      <dgm:spPr/>
    </dgm:pt>
    <dgm:pt modelId="{A99DF396-A11F-4189-87C4-561FC8FCBC5B}">
      <dgm:prSet phldrT="[Text]"/>
      <dgm:spPr>
        <a:solidFill>
          <a:srgbClr val="0091B2">
            <a:alpha val="90000"/>
          </a:srgbClr>
        </a:solidFill>
      </dgm:spPr>
      <dgm:t>
        <a:bodyPr/>
        <a:lstStyle/>
        <a:p>
          <a:r>
            <a:rPr lang="en-US" dirty="0" smtClean="0"/>
            <a:t>Bandwidth &amp; Hardware  Configuration</a:t>
          </a:r>
          <a:endParaRPr lang="en-US" dirty="0"/>
        </a:p>
      </dgm:t>
    </dgm:pt>
    <dgm:pt modelId="{B3A5379E-76A6-4B0D-A28F-1D759F5F9C9E}" type="parTrans" cxnId="{9FC1B587-D87E-419C-A4C6-24DFA69CEC4A}">
      <dgm:prSet/>
      <dgm:spPr/>
      <dgm:t>
        <a:bodyPr/>
        <a:lstStyle/>
        <a:p>
          <a:endParaRPr lang="en-US"/>
        </a:p>
      </dgm:t>
    </dgm:pt>
    <dgm:pt modelId="{A4F00326-E2B5-4DBF-B99E-F8AA201663D1}" type="sibTrans" cxnId="{9FC1B587-D87E-419C-A4C6-24DFA69CEC4A}">
      <dgm:prSet/>
      <dgm:spPr>
        <a:solidFill>
          <a:srgbClr val="0091B2"/>
        </a:solidFill>
      </dgm:spPr>
      <dgm:t>
        <a:bodyPr/>
        <a:lstStyle/>
        <a:p>
          <a:endParaRPr lang="en-US" dirty="0"/>
        </a:p>
      </dgm:t>
    </dgm:pt>
    <dgm:pt modelId="{68968492-E946-4C8F-8BDD-28E276965F02}">
      <dgm:prSet phldrT="[Text]"/>
      <dgm:spPr>
        <a:solidFill>
          <a:srgbClr val="0091B2">
            <a:alpha val="80000"/>
          </a:srgbClr>
        </a:solidFill>
      </dgm:spPr>
      <dgm:t>
        <a:bodyPr/>
        <a:lstStyle/>
        <a:p>
          <a:r>
            <a:rPr lang="en-US" dirty="0" smtClean="0"/>
            <a:t>Assessment Environment Configuration</a:t>
          </a:r>
        </a:p>
      </dgm:t>
    </dgm:pt>
    <dgm:pt modelId="{9060EEE3-1A82-4CA8-A115-3B36755476A8}" type="sibTrans" cxnId="{7A574675-C4E9-477E-AF8D-14AAFB547124}">
      <dgm:prSet/>
      <dgm:spPr>
        <a:solidFill>
          <a:srgbClr val="0091B2">
            <a:alpha val="80000"/>
          </a:srgbClr>
        </a:solidFill>
      </dgm:spPr>
      <dgm:t>
        <a:bodyPr/>
        <a:lstStyle/>
        <a:p>
          <a:endParaRPr lang="en-US" dirty="0"/>
        </a:p>
      </dgm:t>
    </dgm:pt>
    <dgm:pt modelId="{3F841E4F-1DC9-40E6-AD6D-BFFF76452CE6}" type="parTrans" cxnId="{7A574675-C4E9-477E-AF8D-14AAFB547124}">
      <dgm:prSet/>
      <dgm:spPr/>
      <dgm:t>
        <a:bodyPr/>
        <a:lstStyle/>
        <a:p>
          <a:endParaRPr lang="en-US"/>
        </a:p>
      </dgm:t>
    </dgm:pt>
    <dgm:pt modelId="{1DC147A3-6BA9-4D82-AF2D-352B003F37CE}">
      <dgm:prSet phldrT="[Text]"/>
      <dgm:spPr>
        <a:solidFill>
          <a:srgbClr val="0091B2">
            <a:alpha val="70000"/>
          </a:srgbClr>
        </a:solidFill>
      </dgm:spPr>
      <dgm:t>
        <a:bodyPr/>
        <a:lstStyle/>
        <a:p>
          <a:r>
            <a:rPr lang="en-US" dirty="0" err="1" smtClean="0"/>
            <a:t>TestNav</a:t>
          </a:r>
          <a:r>
            <a:rPr lang="en-US" dirty="0" smtClean="0"/>
            <a:t> Configuration in PearsonAccess</a:t>
          </a:r>
        </a:p>
      </dgm:t>
    </dgm:pt>
    <dgm:pt modelId="{26C43D16-7FE3-46BB-B89E-58D76D7A7F1C}" type="parTrans" cxnId="{815F9E57-76F3-4F12-BC8C-5ABD183FBE51}">
      <dgm:prSet/>
      <dgm:spPr/>
      <dgm:t>
        <a:bodyPr/>
        <a:lstStyle/>
        <a:p>
          <a:endParaRPr lang="en-US"/>
        </a:p>
      </dgm:t>
    </dgm:pt>
    <dgm:pt modelId="{44E150D0-05C9-4136-8425-4006D690634B}" type="sibTrans" cxnId="{815F9E57-76F3-4F12-BC8C-5ABD183FBE51}">
      <dgm:prSet/>
      <dgm:spPr>
        <a:solidFill>
          <a:srgbClr val="0091B2">
            <a:alpha val="70000"/>
          </a:srgbClr>
        </a:solidFill>
      </dgm:spPr>
      <dgm:t>
        <a:bodyPr/>
        <a:lstStyle/>
        <a:p>
          <a:endParaRPr lang="en-US" dirty="0"/>
        </a:p>
      </dgm:t>
    </dgm:pt>
    <dgm:pt modelId="{00795916-176B-4B42-8C5D-6E5680BD6641}">
      <dgm:prSet phldrT="[Text]"/>
      <dgm:spPr>
        <a:solidFill>
          <a:srgbClr val="0091B2">
            <a:alpha val="70000"/>
          </a:srgbClr>
        </a:solidFill>
      </dgm:spPr>
      <dgm:t>
        <a:bodyPr/>
        <a:lstStyle/>
        <a:p>
          <a:r>
            <a:rPr lang="en-US" dirty="0" smtClean="0"/>
            <a:t>Infrastructure Verification</a:t>
          </a:r>
        </a:p>
      </dgm:t>
    </dgm:pt>
    <dgm:pt modelId="{159F590B-1EF6-AE44-8302-676FA0D0A363}" type="parTrans" cxnId="{FBA722E7-CC0C-C44E-88BA-45931234B0AE}">
      <dgm:prSet/>
      <dgm:spPr/>
      <dgm:t>
        <a:bodyPr/>
        <a:lstStyle/>
        <a:p>
          <a:endParaRPr lang="en-US"/>
        </a:p>
      </dgm:t>
    </dgm:pt>
    <dgm:pt modelId="{2EB597F3-932B-0C4A-96C9-D79560657377}" type="sibTrans" cxnId="{FBA722E7-CC0C-C44E-88BA-45931234B0AE}">
      <dgm:prSet/>
      <dgm:spPr/>
      <dgm:t>
        <a:bodyPr/>
        <a:lstStyle/>
        <a:p>
          <a:endParaRPr lang="en-US"/>
        </a:p>
      </dgm:t>
    </dgm:pt>
    <dgm:pt modelId="{CDB41611-CC0A-4377-B132-08E26A5E0005}" type="pres">
      <dgm:prSet presAssocID="{A03B7878-D398-43F9-91F3-42A312A81B33}" presName="linearFlow" presStyleCnt="0">
        <dgm:presLayoutVars>
          <dgm:resizeHandles val="exact"/>
        </dgm:presLayoutVars>
      </dgm:prSet>
      <dgm:spPr/>
    </dgm:pt>
    <dgm:pt modelId="{50C0BE1C-52CE-4A60-B00C-283468DDE35C}" type="pres">
      <dgm:prSet presAssocID="{A99DF396-A11F-4189-87C4-561FC8FCBC5B}" presName="node" presStyleLbl="node1" presStyleIdx="0" presStyleCnt="4" custScaleX="140639">
        <dgm:presLayoutVars>
          <dgm:bulletEnabled val="1"/>
        </dgm:presLayoutVars>
      </dgm:prSet>
      <dgm:spPr/>
      <dgm:t>
        <a:bodyPr/>
        <a:lstStyle/>
        <a:p>
          <a:endParaRPr lang="en-US"/>
        </a:p>
      </dgm:t>
    </dgm:pt>
    <dgm:pt modelId="{049D9E0F-B8CA-4CFF-B23B-E0B846269E83}" type="pres">
      <dgm:prSet presAssocID="{A4F00326-E2B5-4DBF-B99E-F8AA201663D1}" presName="sibTrans" presStyleLbl="sibTrans2D1" presStyleIdx="0" presStyleCnt="3"/>
      <dgm:spPr/>
      <dgm:t>
        <a:bodyPr/>
        <a:lstStyle/>
        <a:p>
          <a:endParaRPr lang="en-US"/>
        </a:p>
      </dgm:t>
    </dgm:pt>
    <dgm:pt modelId="{E4D62DA0-04FF-423C-875E-3E8B26ED5E4D}" type="pres">
      <dgm:prSet presAssocID="{A4F00326-E2B5-4DBF-B99E-F8AA201663D1}" presName="connectorText" presStyleLbl="sibTrans2D1" presStyleIdx="0" presStyleCnt="3"/>
      <dgm:spPr/>
      <dgm:t>
        <a:bodyPr/>
        <a:lstStyle/>
        <a:p>
          <a:endParaRPr lang="en-US"/>
        </a:p>
      </dgm:t>
    </dgm:pt>
    <dgm:pt modelId="{E9B1EFCE-1323-45C4-A62D-2C3616053848}" type="pres">
      <dgm:prSet presAssocID="{68968492-E946-4C8F-8BDD-28E276965F02}" presName="node" presStyleLbl="node1" presStyleIdx="1" presStyleCnt="4" custScaleX="140639">
        <dgm:presLayoutVars>
          <dgm:bulletEnabled val="1"/>
        </dgm:presLayoutVars>
      </dgm:prSet>
      <dgm:spPr/>
      <dgm:t>
        <a:bodyPr/>
        <a:lstStyle/>
        <a:p>
          <a:endParaRPr lang="en-US"/>
        </a:p>
      </dgm:t>
    </dgm:pt>
    <dgm:pt modelId="{EC6A860A-47CA-4A25-831D-066C0D9B9F4E}" type="pres">
      <dgm:prSet presAssocID="{9060EEE3-1A82-4CA8-A115-3B36755476A8}" presName="sibTrans" presStyleLbl="sibTrans2D1" presStyleIdx="1" presStyleCnt="3"/>
      <dgm:spPr/>
      <dgm:t>
        <a:bodyPr/>
        <a:lstStyle/>
        <a:p>
          <a:endParaRPr lang="en-US"/>
        </a:p>
      </dgm:t>
    </dgm:pt>
    <dgm:pt modelId="{9E070377-ADD6-469A-99B0-A9D4A4402E53}" type="pres">
      <dgm:prSet presAssocID="{9060EEE3-1A82-4CA8-A115-3B36755476A8}" presName="connectorText" presStyleLbl="sibTrans2D1" presStyleIdx="1" presStyleCnt="3"/>
      <dgm:spPr/>
      <dgm:t>
        <a:bodyPr/>
        <a:lstStyle/>
        <a:p>
          <a:endParaRPr lang="en-US"/>
        </a:p>
      </dgm:t>
    </dgm:pt>
    <dgm:pt modelId="{546BE28D-71B8-48F2-9CA3-F2A7E0285262}" type="pres">
      <dgm:prSet presAssocID="{1DC147A3-6BA9-4D82-AF2D-352B003F37CE}" presName="node" presStyleLbl="node1" presStyleIdx="2" presStyleCnt="4" custScaleX="143987">
        <dgm:presLayoutVars>
          <dgm:bulletEnabled val="1"/>
        </dgm:presLayoutVars>
      </dgm:prSet>
      <dgm:spPr/>
      <dgm:t>
        <a:bodyPr/>
        <a:lstStyle/>
        <a:p>
          <a:endParaRPr lang="en-US"/>
        </a:p>
      </dgm:t>
    </dgm:pt>
    <dgm:pt modelId="{8B6FACA1-2C62-40A4-B682-02607BCAFD12}" type="pres">
      <dgm:prSet presAssocID="{44E150D0-05C9-4136-8425-4006D690634B}" presName="sibTrans" presStyleLbl="sibTrans2D1" presStyleIdx="2" presStyleCnt="3"/>
      <dgm:spPr/>
      <dgm:t>
        <a:bodyPr/>
        <a:lstStyle/>
        <a:p>
          <a:endParaRPr lang="en-US"/>
        </a:p>
      </dgm:t>
    </dgm:pt>
    <dgm:pt modelId="{AC7C8C7E-8CF4-4B38-B399-05CE50AB46EF}" type="pres">
      <dgm:prSet presAssocID="{44E150D0-05C9-4136-8425-4006D690634B}" presName="connectorText" presStyleLbl="sibTrans2D1" presStyleIdx="2" presStyleCnt="3"/>
      <dgm:spPr/>
      <dgm:t>
        <a:bodyPr/>
        <a:lstStyle/>
        <a:p>
          <a:endParaRPr lang="en-US"/>
        </a:p>
      </dgm:t>
    </dgm:pt>
    <dgm:pt modelId="{F4E2E9D7-2EC4-7A43-AB91-486B169E4856}" type="pres">
      <dgm:prSet presAssocID="{00795916-176B-4B42-8C5D-6E5680BD6641}" presName="node" presStyleLbl="node1" presStyleIdx="3" presStyleCnt="4" custScaleX="138251">
        <dgm:presLayoutVars>
          <dgm:bulletEnabled val="1"/>
        </dgm:presLayoutVars>
      </dgm:prSet>
      <dgm:spPr/>
      <dgm:t>
        <a:bodyPr/>
        <a:lstStyle/>
        <a:p>
          <a:endParaRPr lang="en-US"/>
        </a:p>
      </dgm:t>
    </dgm:pt>
  </dgm:ptLst>
  <dgm:cxnLst>
    <dgm:cxn modelId="{9FC1B587-D87E-419C-A4C6-24DFA69CEC4A}" srcId="{A03B7878-D398-43F9-91F3-42A312A81B33}" destId="{A99DF396-A11F-4189-87C4-561FC8FCBC5B}" srcOrd="0" destOrd="0" parTransId="{B3A5379E-76A6-4B0D-A28F-1D759F5F9C9E}" sibTransId="{A4F00326-E2B5-4DBF-B99E-F8AA201663D1}"/>
    <dgm:cxn modelId="{865F0368-441F-574B-A027-78D1DBE906F7}" type="presOf" srcId="{1DC147A3-6BA9-4D82-AF2D-352B003F37CE}" destId="{546BE28D-71B8-48F2-9CA3-F2A7E0285262}" srcOrd="0" destOrd="0" presId="urn:microsoft.com/office/officeart/2005/8/layout/process2"/>
    <dgm:cxn modelId="{F041C5D7-08AF-464C-B263-BAA8A20FEDAD}" type="presOf" srcId="{44E150D0-05C9-4136-8425-4006D690634B}" destId="{AC7C8C7E-8CF4-4B38-B399-05CE50AB46EF}" srcOrd="1" destOrd="0" presId="urn:microsoft.com/office/officeart/2005/8/layout/process2"/>
    <dgm:cxn modelId="{85917D39-35DB-4346-A9A4-118DE2EE4057}" type="presOf" srcId="{A4F00326-E2B5-4DBF-B99E-F8AA201663D1}" destId="{049D9E0F-B8CA-4CFF-B23B-E0B846269E83}" srcOrd="0" destOrd="0" presId="urn:microsoft.com/office/officeart/2005/8/layout/process2"/>
    <dgm:cxn modelId="{CFD75245-B193-A747-BFAA-56E29774026E}" type="presOf" srcId="{9060EEE3-1A82-4CA8-A115-3B36755476A8}" destId="{EC6A860A-47CA-4A25-831D-066C0D9B9F4E}" srcOrd="0" destOrd="0" presId="urn:microsoft.com/office/officeart/2005/8/layout/process2"/>
    <dgm:cxn modelId="{CA384E64-A0D7-4D4C-9C7B-8EB007152127}" type="presOf" srcId="{44E150D0-05C9-4136-8425-4006D690634B}" destId="{8B6FACA1-2C62-40A4-B682-02607BCAFD12}" srcOrd="0" destOrd="0" presId="urn:microsoft.com/office/officeart/2005/8/layout/process2"/>
    <dgm:cxn modelId="{E2CE25A9-0BF9-274D-8F88-78961EC40B8B}" type="presOf" srcId="{68968492-E946-4C8F-8BDD-28E276965F02}" destId="{E9B1EFCE-1323-45C4-A62D-2C3616053848}" srcOrd="0" destOrd="0" presId="urn:microsoft.com/office/officeart/2005/8/layout/process2"/>
    <dgm:cxn modelId="{815F9E57-76F3-4F12-BC8C-5ABD183FBE51}" srcId="{A03B7878-D398-43F9-91F3-42A312A81B33}" destId="{1DC147A3-6BA9-4D82-AF2D-352B003F37CE}" srcOrd="2" destOrd="0" parTransId="{26C43D16-7FE3-46BB-B89E-58D76D7A7F1C}" sibTransId="{44E150D0-05C9-4136-8425-4006D690634B}"/>
    <dgm:cxn modelId="{1B2983A5-E0BE-AB43-A2F9-D6AE42A80943}" type="presOf" srcId="{A99DF396-A11F-4189-87C4-561FC8FCBC5B}" destId="{50C0BE1C-52CE-4A60-B00C-283468DDE35C}" srcOrd="0" destOrd="0" presId="urn:microsoft.com/office/officeart/2005/8/layout/process2"/>
    <dgm:cxn modelId="{CB1BE393-58B6-0E42-9C89-62BFF898893A}" type="presOf" srcId="{A4F00326-E2B5-4DBF-B99E-F8AA201663D1}" destId="{E4D62DA0-04FF-423C-875E-3E8B26ED5E4D}" srcOrd="1" destOrd="0" presId="urn:microsoft.com/office/officeart/2005/8/layout/process2"/>
    <dgm:cxn modelId="{FBA722E7-CC0C-C44E-88BA-45931234B0AE}" srcId="{A03B7878-D398-43F9-91F3-42A312A81B33}" destId="{00795916-176B-4B42-8C5D-6E5680BD6641}" srcOrd="3" destOrd="0" parTransId="{159F590B-1EF6-AE44-8302-676FA0D0A363}" sibTransId="{2EB597F3-932B-0C4A-96C9-D79560657377}"/>
    <dgm:cxn modelId="{E33068E8-E22A-B34A-8E1D-873FFBF9C64D}" type="presOf" srcId="{00795916-176B-4B42-8C5D-6E5680BD6641}" destId="{F4E2E9D7-2EC4-7A43-AB91-486B169E4856}" srcOrd="0" destOrd="0" presId="urn:microsoft.com/office/officeart/2005/8/layout/process2"/>
    <dgm:cxn modelId="{7A574675-C4E9-477E-AF8D-14AAFB547124}" srcId="{A03B7878-D398-43F9-91F3-42A312A81B33}" destId="{68968492-E946-4C8F-8BDD-28E276965F02}" srcOrd="1" destOrd="0" parTransId="{3F841E4F-1DC9-40E6-AD6D-BFFF76452CE6}" sibTransId="{9060EEE3-1A82-4CA8-A115-3B36755476A8}"/>
    <dgm:cxn modelId="{07DA0128-3382-2241-A154-52FDDE9831D7}" type="presOf" srcId="{9060EEE3-1A82-4CA8-A115-3B36755476A8}" destId="{9E070377-ADD6-469A-99B0-A9D4A4402E53}" srcOrd="1" destOrd="0" presId="urn:microsoft.com/office/officeart/2005/8/layout/process2"/>
    <dgm:cxn modelId="{C223FDF0-ABAD-0942-B506-528B18B25FE2}" type="presOf" srcId="{A03B7878-D398-43F9-91F3-42A312A81B33}" destId="{CDB41611-CC0A-4377-B132-08E26A5E0005}" srcOrd="0" destOrd="0" presId="urn:microsoft.com/office/officeart/2005/8/layout/process2"/>
    <dgm:cxn modelId="{ED4DE692-6F8B-0A43-AB19-6696848F8677}" type="presParOf" srcId="{CDB41611-CC0A-4377-B132-08E26A5E0005}" destId="{50C0BE1C-52CE-4A60-B00C-283468DDE35C}" srcOrd="0" destOrd="0" presId="urn:microsoft.com/office/officeart/2005/8/layout/process2"/>
    <dgm:cxn modelId="{5B474B9B-47E7-6A4C-873B-7C1F4E18B610}" type="presParOf" srcId="{CDB41611-CC0A-4377-B132-08E26A5E0005}" destId="{049D9E0F-B8CA-4CFF-B23B-E0B846269E83}" srcOrd="1" destOrd="0" presId="urn:microsoft.com/office/officeart/2005/8/layout/process2"/>
    <dgm:cxn modelId="{507DF588-F863-2540-83C9-A7347AC9DC24}" type="presParOf" srcId="{049D9E0F-B8CA-4CFF-B23B-E0B846269E83}" destId="{E4D62DA0-04FF-423C-875E-3E8B26ED5E4D}" srcOrd="0" destOrd="0" presId="urn:microsoft.com/office/officeart/2005/8/layout/process2"/>
    <dgm:cxn modelId="{D9CB16F8-DD03-6240-946B-45D76FF8C0D5}" type="presParOf" srcId="{CDB41611-CC0A-4377-B132-08E26A5E0005}" destId="{E9B1EFCE-1323-45C4-A62D-2C3616053848}" srcOrd="2" destOrd="0" presId="urn:microsoft.com/office/officeart/2005/8/layout/process2"/>
    <dgm:cxn modelId="{FEDF4BA8-39DB-BF4B-BD14-79D4817FAC36}" type="presParOf" srcId="{CDB41611-CC0A-4377-B132-08E26A5E0005}" destId="{EC6A860A-47CA-4A25-831D-066C0D9B9F4E}" srcOrd="3" destOrd="0" presId="urn:microsoft.com/office/officeart/2005/8/layout/process2"/>
    <dgm:cxn modelId="{C9AF7DDA-46D4-E844-BD75-EF11D052915F}" type="presParOf" srcId="{EC6A860A-47CA-4A25-831D-066C0D9B9F4E}" destId="{9E070377-ADD6-469A-99B0-A9D4A4402E53}" srcOrd="0" destOrd="0" presId="urn:microsoft.com/office/officeart/2005/8/layout/process2"/>
    <dgm:cxn modelId="{40121E60-5ADB-7648-AED3-B84289F2D8CF}" type="presParOf" srcId="{CDB41611-CC0A-4377-B132-08E26A5E0005}" destId="{546BE28D-71B8-48F2-9CA3-F2A7E0285262}" srcOrd="4" destOrd="0" presId="urn:microsoft.com/office/officeart/2005/8/layout/process2"/>
    <dgm:cxn modelId="{E7B87B6B-A01C-6843-BF48-8C310AF05D36}" type="presParOf" srcId="{CDB41611-CC0A-4377-B132-08E26A5E0005}" destId="{8B6FACA1-2C62-40A4-B682-02607BCAFD12}" srcOrd="5" destOrd="0" presId="urn:microsoft.com/office/officeart/2005/8/layout/process2"/>
    <dgm:cxn modelId="{6C43691D-17BE-5F4F-8D93-FC3A93292E48}" type="presParOf" srcId="{8B6FACA1-2C62-40A4-B682-02607BCAFD12}" destId="{AC7C8C7E-8CF4-4B38-B399-05CE50AB46EF}" srcOrd="0" destOrd="0" presId="urn:microsoft.com/office/officeart/2005/8/layout/process2"/>
    <dgm:cxn modelId="{A09439A8-2FF6-1D4C-BBC8-5504CB4CCEFE}" type="presParOf" srcId="{CDB41611-CC0A-4377-B132-08E26A5E0005}" destId="{F4E2E9D7-2EC4-7A43-AB91-486B169E4856}"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0BE1C-52CE-4A60-B00C-283468DDE35C}">
      <dsp:nvSpPr>
        <dsp:cNvPr id="0" name=""/>
        <dsp:cNvSpPr/>
      </dsp:nvSpPr>
      <dsp:spPr>
        <a:xfrm>
          <a:off x="49610" y="4611"/>
          <a:ext cx="4167978" cy="857304"/>
        </a:xfrm>
        <a:prstGeom prst="roundRect">
          <a:avLst>
            <a:gd name="adj" fmla="val 10000"/>
          </a:avLst>
        </a:prstGeom>
        <a:solidFill>
          <a:srgbClr val="0091B2">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Test Setup, Training and Verification</a:t>
          </a:r>
          <a:endParaRPr lang="en-US" sz="1600" kern="1200" dirty="0"/>
        </a:p>
      </dsp:txBody>
      <dsp:txXfrm>
        <a:off x="74720" y="29721"/>
        <a:ext cx="4117758" cy="807084"/>
      </dsp:txXfrm>
    </dsp:sp>
    <dsp:sp modelId="{049D9E0F-B8CA-4CFF-B23B-E0B846269E83}">
      <dsp:nvSpPr>
        <dsp:cNvPr id="0" name=""/>
        <dsp:cNvSpPr/>
      </dsp:nvSpPr>
      <dsp:spPr>
        <a:xfrm rot="5400000">
          <a:off x="1972855" y="883348"/>
          <a:ext cx="321489" cy="385787"/>
        </a:xfrm>
        <a:prstGeom prst="rightArrow">
          <a:avLst>
            <a:gd name="adj1" fmla="val 60000"/>
            <a:gd name="adj2" fmla="val 50000"/>
          </a:avLst>
        </a:prstGeom>
        <a:solidFill>
          <a:srgbClr val="0091B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2017864" y="915497"/>
        <a:ext cx="231473" cy="225042"/>
      </dsp:txXfrm>
    </dsp:sp>
    <dsp:sp modelId="{E9B1EFCE-1323-45C4-A62D-2C3616053848}">
      <dsp:nvSpPr>
        <dsp:cNvPr id="0" name=""/>
        <dsp:cNvSpPr/>
      </dsp:nvSpPr>
      <dsp:spPr>
        <a:xfrm>
          <a:off x="49610" y="1290568"/>
          <a:ext cx="4167978" cy="857304"/>
        </a:xfrm>
        <a:prstGeom prst="roundRect">
          <a:avLst>
            <a:gd name="adj" fmla="val 10000"/>
          </a:avLst>
        </a:prstGeom>
        <a:solidFill>
          <a:srgbClr val="0091B2">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Test Administration, Training and Verification</a:t>
          </a:r>
        </a:p>
        <a:p>
          <a:pPr marL="114300" lvl="1" indent="-114300" algn="ctr" defTabSz="533400">
            <a:lnSpc>
              <a:spcPct val="90000"/>
            </a:lnSpc>
            <a:spcBef>
              <a:spcPct val="0"/>
            </a:spcBef>
            <a:spcAft>
              <a:spcPct val="15000"/>
            </a:spcAft>
            <a:buChar char="••"/>
          </a:pPr>
          <a:r>
            <a:rPr lang="en-US" sz="1200" kern="1200" dirty="0" err="1" smtClean="0"/>
            <a:t>TestNav</a:t>
          </a:r>
          <a:r>
            <a:rPr lang="en-US" sz="1200" kern="1200" dirty="0" smtClean="0"/>
            <a:t> Early Warning System Training and Communication</a:t>
          </a:r>
        </a:p>
      </dsp:txBody>
      <dsp:txXfrm>
        <a:off x="74720" y="1315678"/>
        <a:ext cx="4117758" cy="807084"/>
      </dsp:txXfrm>
    </dsp:sp>
    <dsp:sp modelId="{EC6A860A-47CA-4A25-831D-066C0D9B9F4E}">
      <dsp:nvSpPr>
        <dsp:cNvPr id="0" name=""/>
        <dsp:cNvSpPr/>
      </dsp:nvSpPr>
      <dsp:spPr>
        <a:xfrm rot="5400000">
          <a:off x="1972855" y="2169306"/>
          <a:ext cx="321489" cy="385787"/>
        </a:xfrm>
        <a:prstGeom prst="rightArrow">
          <a:avLst>
            <a:gd name="adj1" fmla="val 60000"/>
            <a:gd name="adj2" fmla="val 50000"/>
          </a:avLst>
        </a:prstGeom>
        <a:solidFill>
          <a:srgbClr val="0091B2">
            <a:alpha val="8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2017864" y="2201455"/>
        <a:ext cx="231473" cy="225042"/>
      </dsp:txXfrm>
    </dsp:sp>
    <dsp:sp modelId="{7906CA61-7FC3-4BDF-8332-F5BADF64A7A1}">
      <dsp:nvSpPr>
        <dsp:cNvPr id="0" name=""/>
        <dsp:cNvSpPr/>
      </dsp:nvSpPr>
      <dsp:spPr>
        <a:xfrm>
          <a:off x="0" y="2576526"/>
          <a:ext cx="4267200" cy="857304"/>
        </a:xfrm>
        <a:prstGeom prst="roundRect">
          <a:avLst>
            <a:gd name="adj" fmla="val 10000"/>
          </a:avLst>
        </a:prstGeom>
        <a:solidFill>
          <a:srgbClr val="0091B2">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Test Policy and Procedures Training and Verification</a:t>
          </a:r>
        </a:p>
      </dsp:txBody>
      <dsp:txXfrm>
        <a:off x="25110" y="2601636"/>
        <a:ext cx="4216980" cy="807084"/>
      </dsp:txXfrm>
    </dsp:sp>
    <dsp:sp modelId="{924AA056-D477-4554-92EE-8EADE1735A95}">
      <dsp:nvSpPr>
        <dsp:cNvPr id="0" name=""/>
        <dsp:cNvSpPr/>
      </dsp:nvSpPr>
      <dsp:spPr>
        <a:xfrm rot="5400000">
          <a:off x="1972855" y="3455263"/>
          <a:ext cx="321489" cy="385787"/>
        </a:xfrm>
        <a:prstGeom prst="rightArrow">
          <a:avLst>
            <a:gd name="adj1" fmla="val 60000"/>
            <a:gd name="adj2" fmla="val 50000"/>
          </a:avLst>
        </a:prstGeom>
        <a:solidFill>
          <a:srgbClr val="0091B2">
            <a:alpha val="5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2017864" y="3487412"/>
        <a:ext cx="231473" cy="225042"/>
      </dsp:txXfrm>
    </dsp:sp>
    <dsp:sp modelId="{6183E8B2-1DC8-4814-8FAD-A364AD98CD02}">
      <dsp:nvSpPr>
        <dsp:cNvPr id="0" name=""/>
        <dsp:cNvSpPr/>
      </dsp:nvSpPr>
      <dsp:spPr>
        <a:xfrm>
          <a:off x="0" y="3862483"/>
          <a:ext cx="4267200" cy="857304"/>
        </a:xfrm>
        <a:prstGeom prst="roundRect">
          <a:avLst>
            <a:gd name="adj" fmla="val 10000"/>
          </a:avLst>
        </a:prstGeom>
        <a:solidFill>
          <a:srgbClr val="0091B2">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Communications and Support Plan</a:t>
          </a:r>
        </a:p>
        <a:p>
          <a:pPr marL="114300" lvl="1" indent="-114300" algn="ctr" defTabSz="533400">
            <a:lnSpc>
              <a:spcPct val="90000"/>
            </a:lnSpc>
            <a:spcBef>
              <a:spcPct val="0"/>
            </a:spcBef>
            <a:spcAft>
              <a:spcPct val="15000"/>
            </a:spcAft>
            <a:buChar char="••"/>
          </a:pPr>
          <a:r>
            <a:rPr lang="en-US" sz="1200" kern="1200" dirty="0" smtClean="0"/>
            <a:t>Pre-administration Checklist</a:t>
          </a:r>
        </a:p>
      </dsp:txBody>
      <dsp:txXfrm>
        <a:off x="25110" y="3887593"/>
        <a:ext cx="4216980" cy="807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0BE1C-52CE-4A60-B00C-283468DDE35C}">
      <dsp:nvSpPr>
        <dsp:cNvPr id="0" name=""/>
        <dsp:cNvSpPr/>
      </dsp:nvSpPr>
      <dsp:spPr>
        <a:xfrm>
          <a:off x="657425" y="1525"/>
          <a:ext cx="2952348" cy="567481"/>
        </a:xfrm>
        <a:prstGeom prst="roundRect">
          <a:avLst>
            <a:gd name="adj" fmla="val 10000"/>
          </a:avLst>
        </a:prstGeom>
        <a:solidFill>
          <a:srgbClr val="0091B2">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Bandwidth &amp; Hardware  Configuration</a:t>
          </a:r>
          <a:endParaRPr lang="en-US" sz="1500" kern="1200" dirty="0"/>
        </a:p>
      </dsp:txBody>
      <dsp:txXfrm>
        <a:off x="674046" y="18146"/>
        <a:ext cx="2919106" cy="534239"/>
      </dsp:txXfrm>
    </dsp:sp>
    <dsp:sp modelId="{049D9E0F-B8CA-4CFF-B23B-E0B846269E83}">
      <dsp:nvSpPr>
        <dsp:cNvPr id="0" name=""/>
        <dsp:cNvSpPr/>
      </dsp:nvSpPr>
      <dsp:spPr>
        <a:xfrm rot="5400000">
          <a:off x="2027197" y="583194"/>
          <a:ext cx="212805" cy="255366"/>
        </a:xfrm>
        <a:prstGeom prst="rightArrow">
          <a:avLst>
            <a:gd name="adj1" fmla="val 60000"/>
            <a:gd name="adj2" fmla="val 50000"/>
          </a:avLst>
        </a:prstGeom>
        <a:solidFill>
          <a:srgbClr val="0091B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5400000">
        <a:off x="2056990" y="604475"/>
        <a:ext cx="153220" cy="148964"/>
      </dsp:txXfrm>
    </dsp:sp>
    <dsp:sp modelId="{E9B1EFCE-1323-45C4-A62D-2C3616053848}">
      <dsp:nvSpPr>
        <dsp:cNvPr id="0" name=""/>
        <dsp:cNvSpPr/>
      </dsp:nvSpPr>
      <dsp:spPr>
        <a:xfrm>
          <a:off x="657425" y="852747"/>
          <a:ext cx="2952348" cy="567481"/>
        </a:xfrm>
        <a:prstGeom prst="roundRect">
          <a:avLst>
            <a:gd name="adj" fmla="val 10000"/>
          </a:avLst>
        </a:prstGeom>
        <a:solidFill>
          <a:srgbClr val="0091B2">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Assessment Environment Configuration</a:t>
          </a:r>
        </a:p>
      </dsp:txBody>
      <dsp:txXfrm>
        <a:off x="674046" y="869368"/>
        <a:ext cx="2919106" cy="534239"/>
      </dsp:txXfrm>
    </dsp:sp>
    <dsp:sp modelId="{EC6A860A-47CA-4A25-831D-066C0D9B9F4E}">
      <dsp:nvSpPr>
        <dsp:cNvPr id="0" name=""/>
        <dsp:cNvSpPr/>
      </dsp:nvSpPr>
      <dsp:spPr>
        <a:xfrm rot="5400000">
          <a:off x="2027197" y="1434416"/>
          <a:ext cx="212805" cy="255366"/>
        </a:xfrm>
        <a:prstGeom prst="rightArrow">
          <a:avLst>
            <a:gd name="adj1" fmla="val 60000"/>
            <a:gd name="adj2" fmla="val 50000"/>
          </a:avLst>
        </a:prstGeom>
        <a:solidFill>
          <a:srgbClr val="0091B2">
            <a:alpha val="8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5400000">
        <a:off x="2056990" y="1455697"/>
        <a:ext cx="153220" cy="148964"/>
      </dsp:txXfrm>
    </dsp:sp>
    <dsp:sp modelId="{546BE28D-71B8-48F2-9CA3-F2A7E0285262}">
      <dsp:nvSpPr>
        <dsp:cNvPr id="0" name=""/>
        <dsp:cNvSpPr/>
      </dsp:nvSpPr>
      <dsp:spPr>
        <a:xfrm>
          <a:off x="622284" y="1703970"/>
          <a:ext cx="3022630" cy="567481"/>
        </a:xfrm>
        <a:prstGeom prst="roundRect">
          <a:avLst>
            <a:gd name="adj" fmla="val 10000"/>
          </a:avLst>
        </a:prstGeom>
        <a:solidFill>
          <a:srgbClr val="0091B2">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TestNav</a:t>
          </a:r>
          <a:r>
            <a:rPr lang="en-US" sz="1500" kern="1200" dirty="0" smtClean="0"/>
            <a:t> Configuration in PearsonAccess</a:t>
          </a:r>
        </a:p>
      </dsp:txBody>
      <dsp:txXfrm>
        <a:off x="638905" y="1720591"/>
        <a:ext cx="2989388" cy="534239"/>
      </dsp:txXfrm>
    </dsp:sp>
    <dsp:sp modelId="{8B6FACA1-2C62-40A4-B682-02607BCAFD12}">
      <dsp:nvSpPr>
        <dsp:cNvPr id="0" name=""/>
        <dsp:cNvSpPr/>
      </dsp:nvSpPr>
      <dsp:spPr>
        <a:xfrm rot="5400000">
          <a:off x="2027197" y="2285639"/>
          <a:ext cx="212805" cy="255366"/>
        </a:xfrm>
        <a:prstGeom prst="rightArrow">
          <a:avLst>
            <a:gd name="adj1" fmla="val 60000"/>
            <a:gd name="adj2" fmla="val 50000"/>
          </a:avLst>
        </a:prstGeom>
        <a:solidFill>
          <a:srgbClr val="0091B2">
            <a:alpha val="7000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5400000">
        <a:off x="2056990" y="2306920"/>
        <a:ext cx="153220" cy="148964"/>
      </dsp:txXfrm>
    </dsp:sp>
    <dsp:sp modelId="{F4E2E9D7-2EC4-7A43-AB91-486B169E4856}">
      <dsp:nvSpPr>
        <dsp:cNvPr id="0" name=""/>
        <dsp:cNvSpPr/>
      </dsp:nvSpPr>
      <dsp:spPr>
        <a:xfrm>
          <a:off x="682490" y="2555192"/>
          <a:ext cx="2902218" cy="567481"/>
        </a:xfrm>
        <a:prstGeom prst="roundRect">
          <a:avLst>
            <a:gd name="adj" fmla="val 10000"/>
          </a:avLst>
        </a:prstGeom>
        <a:solidFill>
          <a:srgbClr val="0091B2">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Infrastructure Verification</a:t>
          </a:r>
        </a:p>
      </dsp:txBody>
      <dsp:txXfrm>
        <a:off x="699111" y="2571813"/>
        <a:ext cx="2868976" cy="5342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E03BD92E-F96B-4962-BBA0-432455E2B2D7}" type="datetimeFigureOut">
              <a:rPr lang="en-US" smtClean="0"/>
              <a:t>2/12/2014</a:t>
            </a:fld>
            <a:endParaRPr lang="en-US"/>
          </a:p>
        </p:txBody>
      </p:sp>
      <p:sp>
        <p:nvSpPr>
          <p:cNvPr id="4" name="Footer Placeholder 3"/>
          <p:cNvSpPr>
            <a:spLocks noGrp="1"/>
          </p:cNvSpPr>
          <p:nvPr>
            <p:ph type="ftr" sz="quarter" idx="2"/>
          </p:nvPr>
        </p:nvSpPr>
        <p:spPr>
          <a:xfrm>
            <a:off x="0" y="8772525"/>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2525"/>
            <a:ext cx="2971800" cy="461963"/>
          </a:xfrm>
          <a:prstGeom prst="rect">
            <a:avLst/>
          </a:prstGeom>
        </p:spPr>
        <p:txBody>
          <a:bodyPr vert="horz" lIns="91440" tIns="45720" rIns="91440" bIns="45720" rtlCol="0" anchor="b"/>
          <a:lstStyle>
            <a:lvl1pPr algn="r">
              <a:defRPr sz="1200"/>
            </a:lvl1pPr>
          </a:lstStyle>
          <a:p>
            <a:fld id="{2DFD2E7D-FB37-416A-BCEF-DB987D47F320}" type="slidenum">
              <a:rPr lang="en-US" smtClean="0"/>
              <a:t>‹#›</a:t>
            </a:fld>
            <a:endParaRPr lang="en-US"/>
          </a:p>
        </p:txBody>
      </p:sp>
    </p:spTree>
    <p:extLst>
      <p:ext uri="{BB962C8B-B14F-4D97-AF65-F5344CB8AC3E}">
        <p14:creationId xmlns:p14="http://schemas.microsoft.com/office/powerpoint/2010/main" val="2445163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1804"/>
          </a:xfrm>
          <a:prstGeom prst="rect">
            <a:avLst/>
          </a:prstGeom>
          <a:noFill/>
          <a:ln w="9525">
            <a:noFill/>
            <a:miter lim="800000"/>
            <a:headEnd/>
            <a:tailEnd/>
          </a:ln>
        </p:spPr>
        <p:txBody>
          <a:bodyPr vert="horz" wrap="square" lIns="91961" tIns="45981" rIns="91961" bIns="45981" numCol="1" anchor="t"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dirty="0"/>
          </a:p>
        </p:txBody>
      </p:sp>
      <p:sp>
        <p:nvSpPr>
          <p:cNvPr id="4099" name="Rectangle 3"/>
          <p:cNvSpPr>
            <a:spLocks noGrp="1" noChangeArrowheads="1"/>
          </p:cNvSpPr>
          <p:nvPr>
            <p:ph type="dt" idx="1"/>
          </p:nvPr>
        </p:nvSpPr>
        <p:spPr bwMode="auto">
          <a:xfrm>
            <a:off x="3886201" y="0"/>
            <a:ext cx="2971800" cy="461804"/>
          </a:xfrm>
          <a:prstGeom prst="rect">
            <a:avLst/>
          </a:prstGeom>
          <a:noFill/>
          <a:ln w="9525">
            <a:noFill/>
            <a:miter lim="800000"/>
            <a:headEnd/>
            <a:tailEnd/>
          </a:ln>
        </p:spPr>
        <p:txBody>
          <a:bodyPr vert="horz" wrap="square" lIns="91961" tIns="45981" rIns="91961" bIns="45981"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dirty="0"/>
          </a:p>
        </p:txBody>
      </p:sp>
      <p:sp>
        <p:nvSpPr>
          <p:cNvPr id="100356" name="Rectangle 4"/>
          <p:cNvSpPr>
            <a:spLocks noGrp="1" noRot="1" noChangeAspect="1" noChangeArrowheads="1" noTextEdit="1"/>
          </p:cNvSpPr>
          <p:nvPr>
            <p:ph type="sldImg" idx="2"/>
          </p:nvPr>
        </p:nvSpPr>
        <p:spPr bwMode="auto">
          <a:xfrm>
            <a:off x="1120775" y="693738"/>
            <a:ext cx="4616450" cy="34623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387136"/>
            <a:ext cx="5029200" cy="4156234"/>
          </a:xfrm>
          <a:prstGeom prst="rect">
            <a:avLst/>
          </a:prstGeom>
          <a:noFill/>
          <a:ln w="9525">
            <a:noFill/>
            <a:miter lim="800000"/>
            <a:headEnd/>
            <a:tailEnd/>
          </a:ln>
        </p:spPr>
        <p:txBody>
          <a:bodyPr vert="horz" wrap="square" lIns="91961" tIns="45981" rIns="91961" bIns="4598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74272"/>
            <a:ext cx="2971800" cy="461804"/>
          </a:xfrm>
          <a:prstGeom prst="rect">
            <a:avLst/>
          </a:prstGeom>
          <a:noFill/>
          <a:ln w="9525">
            <a:noFill/>
            <a:miter lim="800000"/>
            <a:headEnd/>
            <a:tailEnd/>
          </a:ln>
        </p:spPr>
        <p:txBody>
          <a:bodyPr vert="horz" wrap="square" lIns="91961" tIns="45981" rIns="91961" bIns="45981" numCol="1" anchor="b"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886201" y="8774272"/>
            <a:ext cx="2971800" cy="461804"/>
          </a:xfrm>
          <a:prstGeom prst="rect">
            <a:avLst/>
          </a:prstGeom>
          <a:noFill/>
          <a:ln w="9525">
            <a:noFill/>
            <a:miter lim="800000"/>
            <a:headEnd/>
            <a:tailEnd/>
          </a:ln>
        </p:spPr>
        <p:txBody>
          <a:bodyPr vert="horz" wrap="square" lIns="91961" tIns="45981" rIns="91961" bIns="45981" numCol="1" anchor="b" anchorCtr="0" compatLnSpc="1">
            <a:prstTxWarp prst="textNoShape">
              <a:avLst/>
            </a:prstTxWarp>
          </a:bodyPr>
          <a:lstStyle>
            <a:lvl1pPr algn="r">
              <a:defRPr sz="1200">
                <a:latin typeface="Arial" charset="0"/>
              </a:defRPr>
            </a:lvl1pPr>
          </a:lstStyle>
          <a:p>
            <a:pPr>
              <a:defRPr/>
            </a:pPr>
            <a:fld id="{24AA9509-08A1-41E0-AE81-E0736E70D0E3}" type="slidenum">
              <a:rPr lang="en-US"/>
              <a:pPr>
                <a:defRPr/>
              </a:pPr>
              <a:t>‹#›</a:t>
            </a:fld>
            <a:endParaRPr lang="en-US" dirty="0"/>
          </a:p>
        </p:txBody>
      </p:sp>
    </p:spTree>
    <p:extLst>
      <p:ext uri="{BB962C8B-B14F-4D97-AF65-F5344CB8AC3E}">
        <p14:creationId xmlns:p14="http://schemas.microsoft.com/office/powerpoint/2010/main" val="4294773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34"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34"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34"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34"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parcc.pearson.com/SystemCheck"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8" Type="http://schemas.openxmlformats.org/officeDocument/2006/relationships/hyperlink" Target="mailto:Kristina.Bradford@la.gov" TargetMode="External"/><Relationship Id="rId3" Type="http://schemas.openxmlformats.org/officeDocument/2006/relationships/hyperlink" Target="mailto:EdTech@la.gov" TargetMode="External"/><Relationship Id="rId7" Type="http://schemas.openxmlformats.org/officeDocument/2006/relationships/hyperlink" Target="mailto:Assessment@la.gov"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mailto:Allen.Childress@la.gov" TargetMode="External"/><Relationship Id="rId5" Type="http://schemas.openxmlformats.org/officeDocument/2006/relationships/hyperlink" Target="mailto:Caroline.Porche@la.gov" TargetMode="External"/><Relationship Id="rId4" Type="http://schemas.openxmlformats.org/officeDocument/2006/relationships/hyperlink" Target="mailto:Carol.Mosley@la.gov" TargetMode="External"/><Relationship Id="rId9" Type="http://schemas.openxmlformats.org/officeDocument/2006/relationships/hyperlink" Target="mailto:Susan.Khan@la.gov"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5EE0CD8-5ECA-46B7-8BBE-67031ABE5B6F}" type="slidenum">
              <a:rPr lang="en-US" smtClean="0"/>
              <a:pPr/>
              <a:t>1</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Setting up</a:t>
            </a:r>
            <a:r>
              <a:rPr lang="en-US" baseline="0" dirty="0" smtClean="0">
                <a:ea typeface="ＭＳ Ｐゴシック" pitchFamily="34" charset="-128"/>
              </a:rPr>
              <a:t> an Infrastructure Trial/Dress Rehearsal</a:t>
            </a:r>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10</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11</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baseline="0" dirty="0" smtClean="0">
                <a:ea typeface="ＭＳ Ｐゴシック" pitchFamily="34" charset="-128"/>
              </a:rPr>
              <a:t>How do I know when the Infrastructure Trial is complete?</a:t>
            </a:r>
          </a:p>
          <a:p>
            <a:pPr eaLnBrk="1" hangingPunct="1"/>
            <a:r>
              <a:rPr lang="en-US" baseline="0" dirty="0" smtClean="0">
                <a:ea typeface="ＭＳ Ｐゴシック" pitchFamily="34" charset="-128"/>
              </a:rPr>
              <a:t>The Infrastructure Trial is complete when you can confirm that you are ready for the computer-based assessment. You may use the trial in the following ways to confirm readiness:</a:t>
            </a:r>
            <a:br>
              <a:rPr lang="en-US" baseline="0" dirty="0" smtClean="0">
                <a:ea typeface="ＭＳ Ｐゴシック" pitchFamily="34" charset="-128"/>
              </a:rPr>
            </a:br>
            <a:r>
              <a:rPr lang="en-US" baseline="0" dirty="0" smtClean="0">
                <a:ea typeface="ＭＳ Ｐゴシック" pitchFamily="34" charset="-128"/>
              </a:rPr>
              <a:t>* Check progress with schools</a:t>
            </a:r>
          </a:p>
          <a:p>
            <a:pPr eaLnBrk="1" hangingPunct="1"/>
            <a:r>
              <a:rPr lang="en-US" baseline="0" dirty="0" smtClean="0">
                <a:ea typeface="ＭＳ Ｐゴシック" pitchFamily="34" charset="-128"/>
              </a:rPr>
              <a:t>* Correct technology configurations and environment settings, if needed</a:t>
            </a:r>
          </a:p>
          <a:p>
            <a:pPr eaLnBrk="1" hangingPunct="1"/>
            <a:r>
              <a:rPr lang="en-US" baseline="0" dirty="0" smtClean="0">
                <a:ea typeface="ＭＳ Ｐゴシック" pitchFamily="34" charset="-128"/>
              </a:rPr>
              <a:t>* You can run a trial as often as needed to prepare for the live assessments</a:t>
            </a:r>
          </a:p>
          <a:p>
            <a:pPr eaLnBrk="1" hangingPunct="1"/>
            <a:r>
              <a:rPr lang="en-US" baseline="0" dirty="0" smtClean="0">
                <a:ea typeface="ＭＳ Ｐゴシック" pitchFamily="34" charset="-128"/>
              </a:rPr>
              <a:t>* A trial can help identify areas where you may need to make changes to your communication plan</a:t>
            </a:r>
          </a:p>
          <a:p>
            <a:pPr eaLnBrk="1" hangingPunct="1"/>
            <a:endParaRPr lang="en-US" baseline="0" dirty="0" smtClean="0">
              <a:ea typeface="ＭＳ Ｐゴシック" pitchFamily="34" charset="-128"/>
            </a:endParaRPr>
          </a:p>
          <a:p>
            <a:pPr defTabSz="919612" eaLnBrk="1" hangingPunct="1">
              <a:defRPr/>
            </a:pPr>
            <a:r>
              <a:rPr lang="en-US" baseline="0" dirty="0" smtClean="0">
                <a:ea typeface="ＭＳ Ｐゴシック" pitchFamily="34" charset="-128"/>
              </a:rPr>
              <a:t>An Infrastructure Trial should only be scheduled after you have completed training and all setup activities in preparation for the high-stakes computer-based assessment; however, if your Infrastructure Trial reveals significant issues or gaps within your setup, communication plan or training, you may want to review the training modules and materials and schedule a second Infrastructure Trial. You may need to create additional “dummy” students and create new test sessions for additional Infrastructure Trial attempts.</a:t>
            </a:r>
            <a:endParaRPr lang="en-US" dirty="0"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12</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baseline="0" dirty="0" smtClean="0">
                <a:ea typeface="ＭＳ Ｐゴシック" pitchFamily="34" charset="-128"/>
              </a:rPr>
              <a:t>How do I know when the Infrastructure Trial is complete?</a:t>
            </a:r>
          </a:p>
          <a:p>
            <a:pPr eaLnBrk="1" hangingPunct="1"/>
            <a:r>
              <a:rPr lang="en-US" baseline="0" dirty="0" smtClean="0">
                <a:ea typeface="ＭＳ Ｐゴシック" pitchFamily="34" charset="-128"/>
              </a:rPr>
              <a:t>The Infrastructure Trial is complete when you can confirm that you are ready for the computer-based assessment. You may use the trial in the following ways to confirm readiness:</a:t>
            </a:r>
            <a:br>
              <a:rPr lang="en-US" baseline="0" dirty="0" smtClean="0">
                <a:ea typeface="ＭＳ Ｐゴシック" pitchFamily="34" charset="-128"/>
              </a:rPr>
            </a:br>
            <a:r>
              <a:rPr lang="en-US" baseline="0" dirty="0" smtClean="0">
                <a:ea typeface="ＭＳ Ｐゴシック" pitchFamily="34" charset="-128"/>
              </a:rPr>
              <a:t>* Check progress with schools</a:t>
            </a:r>
          </a:p>
          <a:p>
            <a:pPr eaLnBrk="1" hangingPunct="1"/>
            <a:r>
              <a:rPr lang="en-US" baseline="0" dirty="0" smtClean="0">
                <a:ea typeface="ＭＳ Ｐゴシック" pitchFamily="34" charset="-128"/>
              </a:rPr>
              <a:t>* Correct technology configurations and environment settings, if needed</a:t>
            </a:r>
          </a:p>
          <a:p>
            <a:pPr eaLnBrk="1" hangingPunct="1"/>
            <a:r>
              <a:rPr lang="en-US" baseline="0" dirty="0" smtClean="0">
                <a:ea typeface="ＭＳ Ｐゴシック" pitchFamily="34" charset="-128"/>
              </a:rPr>
              <a:t>* You can run a trial as often as needed to prepare for the live assessments</a:t>
            </a:r>
          </a:p>
          <a:p>
            <a:pPr eaLnBrk="1" hangingPunct="1"/>
            <a:r>
              <a:rPr lang="en-US" baseline="0" dirty="0" smtClean="0">
                <a:ea typeface="ＭＳ Ｐゴシック" pitchFamily="34" charset="-128"/>
              </a:rPr>
              <a:t>* A trial can help identify areas where you may need to make changes to your communication plan</a:t>
            </a:r>
          </a:p>
          <a:p>
            <a:pPr eaLnBrk="1" hangingPunct="1"/>
            <a:endParaRPr lang="en-US" baseline="0" dirty="0" smtClean="0">
              <a:ea typeface="ＭＳ Ｐゴシック" pitchFamily="34" charset="-128"/>
            </a:endParaRPr>
          </a:p>
          <a:p>
            <a:pPr defTabSz="919612" eaLnBrk="1" hangingPunct="1">
              <a:defRPr/>
            </a:pPr>
            <a:r>
              <a:rPr lang="en-US" baseline="0" dirty="0" smtClean="0">
                <a:ea typeface="ＭＳ Ｐゴシック" pitchFamily="34" charset="-128"/>
              </a:rPr>
              <a:t>An Infrastructure Trial should only be scheduled after you have completed training and all setup activities in preparation for the high-stakes computer-based assessment; however, if your Infrastructure Trial reveals significant issues or gaps within your setup, communication plan or training, you may want to review the training modules and materials and schedule a second Infrastructure Trial. You may need to create additional “dummy” students and create new test sessions for additional Infrastructure Trial attempts.</a:t>
            </a:r>
            <a:endParaRPr lang="en-US" dirty="0"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13</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14</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5EE0CD8-5ECA-46B7-8BBE-67031ABE5B6F}" type="slidenum">
              <a:rPr lang="en-US" smtClean="0"/>
              <a:pPr/>
              <a:t>15</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Developing a communication plan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miter lim="800000"/>
            <a:headEnd/>
            <a:tailEnd/>
          </a:ln>
        </p:spPr>
        <p:txBody>
          <a:bodyPr/>
          <a:lstStyle/>
          <a:p>
            <a:pPr defTabSz="918149"/>
            <a:fld id="{D7A4E2B6-99E3-4FB4-A2A3-524D2A364AC7}" type="slidenum">
              <a:rPr lang="en-US" smtClean="0"/>
              <a:pPr defTabSz="918149"/>
              <a:t>16</a:t>
            </a:fld>
            <a:endParaRPr lang="en-US" dirty="0" smtClean="0"/>
          </a:p>
        </p:txBody>
      </p:sp>
      <p:sp>
        <p:nvSpPr>
          <p:cNvPr id="48131" name="Rectangle 2"/>
          <p:cNvSpPr>
            <a:spLocks noGrp="1" noRot="1" noChangeAspect="1" noChangeArrowheads="1" noTextEdit="1"/>
          </p:cNvSpPr>
          <p:nvPr>
            <p:ph type="sldImg"/>
          </p:nvPr>
        </p:nvSpPr>
        <p:spPr>
          <a:xfrm>
            <a:off x="1087438" y="301625"/>
            <a:ext cx="4614862" cy="3462338"/>
          </a:xfrm>
          <a:ln/>
        </p:spPr>
      </p:sp>
      <p:sp>
        <p:nvSpPr>
          <p:cNvPr id="48132" name="Rectangle 3"/>
          <p:cNvSpPr>
            <a:spLocks noGrp="1" noChangeArrowheads="1"/>
          </p:cNvSpPr>
          <p:nvPr>
            <p:ph type="body" idx="1"/>
          </p:nvPr>
        </p:nvSpPr>
        <p:spPr>
          <a:xfrm>
            <a:off x="370493" y="3962818"/>
            <a:ext cx="6151118" cy="4764517"/>
          </a:xfrm>
          <a:noFill/>
        </p:spPr>
        <p:txBody>
          <a:bodyPr/>
          <a:lstStyle/>
          <a:p>
            <a:pPr defTabSz="901050">
              <a:defRPr/>
            </a:pPr>
            <a:r>
              <a:rPr lang="en-US" dirty="0" smtClean="0">
                <a:ea typeface="ＭＳ Ｐゴシック" pitchFamily="34" charset="-128"/>
              </a:rPr>
              <a:t>A key best practice for a successful computer-based testing experience is developing a communication plan for all staff who have a role in</a:t>
            </a:r>
            <a:r>
              <a:rPr lang="en-US" baseline="0" dirty="0" smtClean="0">
                <a:ea typeface="ＭＳ Ｐゴシック" pitchFamily="34" charset="-128"/>
              </a:rPr>
              <a:t> computer-based assessments</a:t>
            </a:r>
            <a:r>
              <a:rPr lang="en-US" dirty="0" smtClean="0"/>
              <a:t>. If you are a district coordinator, you need to make sure that you establish best practices for communicating with your technology staff Early, before testing is scheduled, during the testing window, and most importantly, often, whenever you receive a communication from PARCC</a:t>
            </a:r>
            <a:r>
              <a:rPr lang="en-US" baseline="0" dirty="0" smtClean="0"/>
              <a:t> or Pearson</a:t>
            </a:r>
            <a:r>
              <a:rPr lang="en-US" dirty="0" smtClean="0"/>
              <a:t> that is related to computer-based testing. District coordinators will be the primary recipients of broadcast e-mails that provide important information about computer-based testing including when tests are available for proctor caching download. Tests are typically available a week before the start of the testing window and we strongly recommend that your technology staff configures the proctor caching work stations and downloads the test content before test day.</a:t>
            </a:r>
          </a:p>
          <a:p>
            <a:endParaRPr lang="en-US" dirty="0" smtClean="0"/>
          </a:p>
          <a:p>
            <a:r>
              <a:rPr lang="en-US" dirty="0" smtClean="0"/>
              <a:t>It is important that all technology staff receive</a:t>
            </a:r>
            <a:r>
              <a:rPr lang="en-US" baseline="0" dirty="0" smtClean="0"/>
              <a:t> </a:t>
            </a:r>
            <a:r>
              <a:rPr lang="en-US" dirty="0" smtClean="0"/>
              <a:t>the proper training before they begin setting up the environment for</a:t>
            </a:r>
            <a:r>
              <a:rPr lang="en-US" baseline="0" dirty="0" smtClean="0"/>
              <a:t> computer-based testing</a:t>
            </a:r>
            <a:r>
              <a:rPr lang="en-US" dirty="0" smtClean="0"/>
              <a:t>. Technology staff must also sign an oath.</a:t>
            </a:r>
          </a:p>
          <a:p>
            <a:endParaRPr lang="en-US" dirty="0" smtClean="0"/>
          </a:p>
          <a:p>
            <a:r>
              <a:rPr lang="en-US" dirty="0" smtClean="0"/>
              <a:t>We also recommend that you develop a communication plan with your technology staff so that you can reach your staff during testing and make sure that they have all the appropriate contact information to get assistance during testing if needed. It is not uncommon for technology staff to try and troubleshoot the problem before reaching out for assistance only to learn that they have deleted an important piece of information necessary for the recovery of student responses. So, Contact before you act and when in doubt check it out. Pearson’s level II support staff is available to help make sure that your technology is set up correctly and testing computers are able to communicate with the Pearson servers to transmit student responses and have a smooth computer-based testing experience.</a:t>
            </a:r>
          </a:p>
          <a:p>
            <a:pPr eaLnBrk="1" hangingPunct="1">
              <a:spcBef>
                <a:spcPct val="50000"/>
              </a:spcBef>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17</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r>
              <a:rPr lang="en-US" b="1" dirty="0" smtClean="0">
                <a:solidFill>
                  <a:srgbClr val="008080"/>
                </a:solidFill>
              </a:rPr>
              <a:t>Phase 1</a:t>
            </a:r>
          </a:p>
          <a:p>
            <a:r>
              <a:rPr lang="en-US" dirty="0" smtClean="0"/>
              <a:t>Bandwidth and Hardware Configuration</a:t>
            </a:r>
            <a:r>
              <a:rPr lang="en-US" baseline="0" dirty="0" smtClean="0"/>
              <a:t> and </a:t>
            </a:r>
            <a:r>
              <a:rPr lang="en-US" dirty="0" smtClean="0"/>
              <a:t>Verification</a:t>
            </a:r>
          </a:p>
          <a:p>
            <a:r>
              <a:rPr lang="en-US" dirty="0" smtClean="0"/>
              <a:t>Assessment Environment Configuration and Verification</a:t>
            </a:r>
          </a:p>
          <a:p>
            <a:r>
              <a:rPr lang="en-US" dirty="0" err="1" smtClean="0"/>
              <a:t>TestNav</a:t>
            </a:r>
            <a:r>
              <a:rPr lang="en-US" dirty="0" smtClean="0"/>
              <a:t> Configuration and</a:t>
            </a:r>
            <a:r>
              <a:rPr lang="en-US" baseline="0" dirty="0" smtClean="0"/>
              <a:t> </a:t>
            </a:r>
            <a:r>
              <a:rPr lang="en-US" dirty="0" smtClean="0"/>
              <a:t>Verification</a:t>
            </a:r>
          </a:p>
          <a:p>
            <a:r>
              <a:rPr lang="en-US" b="1" dirty="0" smtClean="0">
                <a:solidFill>
                  <a:srgbClr val="008080"/>
                </a:solidFill>
              </a:rPr>
              <a:t>Phase 2</a:t>
            </a:r>
          </a:p>
          <a:p>
            <a:r>
              <a:rPr lang="en-US" dirty="0" smtClean="0"/>
              <a:t>Test Setup, Training and Verification for Coordinators</a:t>
            </a:r>
          </a:p>
          <a:p>
            <a:r>
              <a:rPr lang="en-US" dirty="0" smtClean="0"/>
              <a:t>Test Administration Training and Verification for test proctors</a:t>
            </a:r>
          </a:p>
          <a:p>
            <a:pPr lvl="1"/>
            <a:r>
              <a:rPr lang="en-US" dirty="0" smtClean="0"/>
              <a:t>Includes training on the </a:t>
            </a:r>
            <a:r>
              <a:rPr lang="en-US" dirty="0" err="1" smtClean="0"/>
              <a:t>TestNav</a:t>
            </a:r>
            <a:r>
              <a:rPr lang="en-US" dirty="0" smtClean="0"/>
              <a:t> Early Warning System and troubleshooting other routine errors or issues</a:t>
            </a:r>
          </a:p>
          <a:p>
            <a:r>
              <a:rPr lang="en-US" dirty="0" smtClean="0"/>
              <a:t>Test Policy and Procedures Training and Verification</a:t>
            </a:r>
          </a:p>
          <a:p>
            <a:r>
              <a:rPr lang="en-US" dirty="0" smtClean="0"/>
              <a:t>Communications and Support Plan Training and Verification</a:t>
            </a:r>
          </a:p>
          <a:p>
            <a:endParaRPr lang="en-US" dirty="0" smtClean="0"/>
          </a:p>
          <a:p>
            <a:pPr eaLnBrk="1" hangingPunct="1">
              <a:spcBef>
                <a:spcPct val="0"/>
              </a:spcBef>
            </a:pPr>
            <a:endParaRPr lang="en-US" baseline="0" dirty="0" smtClean="0">
              <a:latin typeface="Arial" pitchFamily="34" charset="0"/>
              <a:cs typeface="Arial" pitchFamily="34" charset="0"/>
            </a:endParaRPr>
          </a:p>
          <a:p>
            <a:pPr eaLnBrk="1" hangingPunct="1">
              <a:spcBef>
                <a:spcPct val="0"/>
              </a:spcBef>
            </a:pPr>
            <a:r>
              <a:rPr lang="en-US" baseline="0" dirty="0" smtClean="0">
                <a:latin typeface="Arial" pitchFamily="34" charset="0"/>
                <a:cs typeface="Arial" pitchFamily="34" charset="0"/>
              </a:rPr>
              <a:t>During phase 5, “Pre-administration Checklist,” the technology staff will need to review phases 1-3 in the operational PARCC PearsonAccess environment to prepare for the operational PARCC Field Test. Technology staff will need to set up the TestNav configuration in the PARCC PearsonAccess operational site using the information tested in the Training Center during the Infrastructure Trial.</a:t>
            </a:r>
            <a:endParaRPr lang="en-US" dirty="0" smtClean="0">
              <a:latin typeface="Arial" pitchFamily="34" charset="0"/>
              <a:cs typeface="Arial" pitchFamily="34" charset="0"/>
            </a:endParaRPr>
          </a:p>
        </p:txBody>
      </p:sp>
      <p:sp>
        <p:nvSpPr>
          <p:cNvPr id="17412" name="Header Placeholder 3"/>
          <p:cNvSpPr>
            <a:spLocks noGrp="1"/>
          </p:cNvSpPr>
          <p:nvPr>
            <p:ph type="hdr" sz="quarter"/>
          </p:nvPr>
        </p:nvSpPr>
        <p:spPr>
          <a:noFill/>
        </p:spPr>
        <p:txBody>
          <a:bodyPr/>
          <a:lstStyle/>
          <a:p>
            <a:endParaRPr lang="en-US" dirty="0" smtClean="0">
              <a:ea typeface="MS PGothic" pitchFamily="34" charset="-128"/>
            </a:endParaRPr>
          </a:p>
        </p:txBody>
      </p:sp>
      <p:sp>
        <p:nvSpPr>
          <p:cNvPr id="17413" name="Date Placeholder 4"/>
          <p:cNvSpPr>
            <a:spLocks noGrp="1"/>
          </p:cNvSpPr>
          <p:nvPr>
            <p:ph type="dt" sz="quarter" idx="1"/>
          </p:nvPr>
        </p:nvSpPr>
        <p:spPr>
          <a:noFill/>
        </p:spPr>
        <p:txBody>
          <a:bodyPr/>
          <a:lstStyle/>
          <a:p>
            <a:fld id="{D3325E17-1A9A-4EF4-B7CE-56DD0FC4489C}" type="datetime1">
              <a:rPr lang="en-US" smtClean="0">
                <a:ea typeface="MS PGothic" pitchFamily="34" charset="-128"/>
              </a:rPr>
              <a:pPr/>
              <a:t>2/12/2014</a:t>
            </a:fld>
            <a:endParaRPr lang="en-US" dirty="0" smtClean="0">
              <a:ea typeface="MS PGothic" pitchFamily="34" charset="-128"/>
            </a:endParaRPr>
          </a:p>
        </p:txBody>
      </p:sp>
      <p:sp>
        <p:nvSpPr>
          <p:cNvPr id="17414" name="Footer Placeholder 5"/>
          <p:cNvSpPr>
            <a:spLocks noGrp="1"/>
          </p:cNvSpPr>
          <p:nvPr>
            <p:ph type="ftr" sz="quarter" idx="4"/>
          </p:nvPr>
        </p:nvSpPr>
        <p:spPr>
          <a:noFill/>
        </p:spPr>
        <p:txBody>
          <a:bodyPr/>
          <a:lstStyle/>
          <a:p>
            <a:endParaRPr lang="en-US" dirty="0" smtClean="0">
              <a:ea typeface="MS PGothic" pitchFamily="34" charset="-128"/>
            </a:endParaRPr>
          </a:p>
        </p:txBody>
      </p:sp>
      <p:sp>
        <p:nvSpPr>
          <p:cNvPr id="17415" name="Slide Number Placeholder 6"/>
          <p:cNvSpPr>
            <a:spLocks noGrp="1"/>
          </p:cNvSpPr>
          <p:nvPr>
            <p:ph type="sldNum" sz="quarter" idx="5"/>
          </p:nvPr>
        </p:nvSpPr>
        <p:spPr>
          <a:noFill/>
        </p:spPr>
        <p:txBody>
          <a:bodyPr/>
          <a:lstStyle/>
          <a:p>
            <a:fld id="{501EA908-284A-456D-99BC-2A84D5E27613}"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19</a:t>
            </a:fld>
            <a:endParaRPr lang="en-US" dirty="0"/>
          </a:p>
        </p:txBody>
      </p:sp>
    </p:spTree>
    <p:extLst>
      <p:ext uri="{BB962C8B-B14F-4D97-AF65-F5344CB8AC3E}">
        <p14:creationId xmlns:p14="http://schemas.microsoft.com/office/powerpoint/2010/main" val="41488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r>
              <a:rPr lang="en-US" dirty="0" smtClean="0"/>
              <a:t>During this presentation, we will provide a brief introduction of the purpose of an Infrastructure</a:t>
            </a:r>
            <a:r>
              <a:rPr lang="en-US" baseline="0" dirty="0" smtClean="0"/>
              <a:t> Trial. We will provide information on resources available to prepare for the Infrastructure Trial as well as basic activities for technology and administrative staff. We will discuss the importance of developing a communication plan. Finally, we will provide contact information for the PARCC support staff. Remember, you can call the PARCC support help desk for support throughout the Infrastructure Trial.</a:t>
            </a:r>
            <a:endParaRPr lang="en-US" dirty="0" smtClean="0"/>
          </a:p>
        </p:txBody>
      </p:sp>
      <p:sp>
        <p:nvSpPr>
          <p:cNvPr id="109572" name="Slide Number Placeholder 3"/>
          <p:cNvSpPr>
            <a:spLocks noGrp="1"/>
          </p:cNvSpPr>
          <p:nvPr>
            <p:ph type="sldNum" sz="quarter" idx="5"/>
          </p:nvPr>
        </p:nvSpPr>
        <p:spPr>
          <a:noFill/>
        </p:spPr>
        <p:txBody>
          <a:bodyPr/>
          <a:lstStyle/>
          <a:p>
            <a:fld id="{CEC819B1-85D1-4A99-A2EA-150D097F80F6}"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defTabSz="901050">
              <a:defRPr/>
            </a:pPr>
            <a:r>
              <a:rPr lang="en-US" dirty="0" smtClean="0">
                <a:ea typeface="ＭＳ Ｐゴシック" pitchFamily="34" charset="-128"/>
              </a:rPr>
              <a:t>The first phase</a:t>
            </a:r>
            <a:r>
              <a:rPr lang="en-US" baseline="0" dirty="0" smtClean="0">
                <a:ea typeface="ＭＳ Ｐゴシック" pitchFamily="34" charset="-128"/>
              </a:rPr>
              <a:t> is to verify bandwidth and hardware readiness. </a:t>
            </a:r>
            <a:r>
              <a:rPr lang="en-US" dirty="0" smtClean="0">
                <a:ea typeface="ＭＳ Ｐゴシック" pitchFamily="34" charset="-128"/>
              </a:rPr>
              <a:t>Pearson strongly recommends installing and using</a:t>
            </a:r>
            <a:r>
              <a:rPr lang="en-US" baseline="0" dirty="0" smtClean="0">
                <a:ea typeface="ＭＳ Ｐゴシック" pitchFamily="34" charset="-128"/>
              </a:rPr>
              <a:t> proctor caching to locally deliver test content for computer-based assessments. </a:t>
            </a:r>
            <a:r>
              <a:rPr lang="en-US" dirty="0" smtClean="0">
                <a:ea typeface="ＭＳ Ｐゴシック" pitchFamily="34" charset="-128"/>
              </a:rPr>
              <a:t>This diagram</a:t>
            </a:r>
            <a:r>
              <a:rPr lang="en-US" baseline="0" dirty="0" smtClean="0">
                <a:ea typeface="ＭＳ Ｐゴシック" pitchFamily="34" charset="-128"/>
              </a:rPr>
              <a:t> represents the difference in network usage when using and not using proctor caching.</a:t>
            </a:r>
            <a:r>
              <a:rPr lang="en-US" dirty="0" smtClean="0">
                <a:ea typeface="ＭＳ Ｐゴシック" pitchFamily="34" charset="-128"/>
              </a:rPr>
              <a:t> </a:t>
            </a:r>
            <a:r>
              <a:rPr lang="en-US" baseline="0" dirty="0" smtClean="0">
                <a:ea typeface="ＭＳ Ｐゴシック" pitchFamily="34" charset="-128"/>
              </a:rPr>
              <a:t>The software can be downloaded from the Technology Information tab on the PearsonAccess resources page at http://PARCC.Pearson.com/TechInformation.  A training module and guide is available to describe installation and use of proctor caching. Proctor caching software is free and does not require secure login access to download.</a:t>
            </a:r>
          </a:p>
          <a:p>
            <a:endParaRPr lang="en-US" baseline="0" dirty="0" smtClean="0">
              <a:ea typeface="ＭＳ Ｐゴシック" pitchFamily="34" charset="-128"/>
            </a:endParaRPr>
          </a:p>
          <a:p>
            <a:pPr defTabSz="901050">
              <a:defRPr/>
            </a:pPr>
            <a:r>
              <a:rPr lang="en-US" dirty="0"/>
              <a:t>Internet firewalls, content filters, or spam filters must be configured to allow pass through to the Pearson domains. For more information about Pearson domains review the Technical Setup Training module or review the </a:t>
            </a:r>
            <a:r>
              <a:rPr lang="en-US" i="1" dirty="0"/>
              <a:t>TestNav 8 User’s Guide</a:t>
            </a:r>
            <a:r>
              <a:rPr lang="en-US" dirty="0"/>
              <a:t>.</a:t>
            </a:r>
          </a:p>
          <a:p>
            <a:pPr defTabSz="901050">
              <a:defRPr/>
            </a:pPr>
            <a:endParaRPr lang="en-US" dirty="0"/>
          </a:p>
          <a:p>
            <a:pPr defTabSz="901050">
              <a:defRPr/>
            </a:pPr>
            <a:r>
              <a:rPr lang="en-US" dirty="0"/>
              <a:t>Use </a:t>
            </a:r>
            <a:r>
              <a:rPr lang="en-US" dirty="0" err="1"/>
              <a:t>SystemCheck</a:t>
            </a:r>
            <a:r>
              <a:rPr lang="en-US" dirty="0"/>
              <a:t> for </a:t>
            </a:r>
            <a:r>
              <a:rPr lang="en-US" dirty="0" err="1"/>
              <a:t>TestNav</a:t>
            </a:r>
            <a:r>
              <a:rPr lang="en-US" dirty="0"/>
              <a:t> to verify device and network readiness. More information about </a:t>
            </a:r>
            <a:r>
              <a:rPr lang="en-US" dirty="0" err="1"/>
              <a:t>SystemCheck</a:t>
            </a:r>
            <a:r>
              <a:rPr lang="en-US" dirty="0"/>
              <a:t> will be discussed in the next slide.</a:t>
            </a:r>
          </a:p>
          <a:p>
            <a:endParaRPr lang="en-US" dirty="0" smtClean="0">
              <a:ea typeface="ＭＳ Ｐゴシック" pitchFamily="34" charset="-128"/>
            </a:endParaRPr>
          </a:p>
        </p:txBody>
      </p:sp>
      <p:sp>
        <p:nvSpPr>
          <p:cNvPr id="117764" name="Slide Number Placeholder 3"/>
          <p:cNvSpPr>
            <a:spLocks noGrp="1"/>
          </p:cNvSpPr>
          <p:nvPr>
            <p:ph type="sldNum" sz="quarter" idx="5"/>
          </p:nvPr>
        </p:nvSpPr>
        <p:spPr>
          <a:noFill/>
        </p:spPr>
        <p:txBody>
          <a:bodyPr/>
          <a:lstStyle/>
          <a:p>
            <a:fld id="{422608FE-6643-468F-8855-96BC30B597D3}"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defTabSz="919612" eaLnBrk="1" hangingPunct="1">
              <a:defRPr/>
            </a:pPr>
            <a:r>
              <a:rPr lang="en-US" dirty="0" err="1" smtClean="0"/>
              <a:t>SystemCheck</a:t>
            </a:r>
            <a:r>
              <a:rPr lang="en-US" dirty="0" smtClean="0"/>
              <a:t> was developed for customers to validate their testing workstations meet the minimum system requirements needed to run TestNav</a:t>
            </a:r>
            <a:r>
              <a:rPr lang="en-US" baseline="0" dirty="0" smtClean="0"/>
              <a:t> and to provide information about network capacity for student testing</a:t>
            </a:r>
            <a:r>
              <a:rPr lang="en-US" dirty="0" smtClean="0"/>
              <a:t>.</a:t>
            </a:r>
            <a:r>
              <a:rPr lang="en-US" dirty="0" smtClean="0">
                <a:ea typeface="ＭＳ Ｐゴシック" pitchFamily="34" charset="-128"/>
              </a:rPr>
              <a:t> </a:t>
            </a:r>
            <a:r>
              <a:rPr lang="en-US" dirty="0" smtClean="0"/>
              <a:t>To gather realistic results, </a:t>
            </a:r>
            <a:r>
              <a:rPr lang="en-US" dirty="0" err="1" smtClean="0"/>
              <a:t>SystemCheck</a:t>
            </a:r>
            <a:r>
              <a:rPr lang="en-US" dirty="0" smtClean="0"/>
              <a:t> should be run from a student testing machine on the same day of week/time of day as when you anticipate performing online testing. For example, if you plan to test on a Monday morning at 9am, run your</a:t>
            </a:r>
            <a:r>
              <a:rPr lang="en-US" baseline="0" dirty="0" smtClean="0"/>
              <a:t> checks on a Monday morning at 9am; running in the afternoon or on a weekend will not replicate the testing environment. </a:t>
            </a:r>
            <a:r>
              <a:rPr lang="en-US" dirty="0" err="1" smtClean="0"/>
              <a:t>SystemCheck</a:t>
            </a:r>
            <a:r>
              <a:rPr lang="en-US" baseline="0" dirty="0" smtClean="0"/>
              <a:t> will only need to be run once on a computer for each administration unless changes are made to the operating system or Java.</a:t>
            </a:r>
            <a:br>
              <a:rPr lang="en-US" baseline="0" dirty="0" smtClean="0"/>
            </a:br>
            <a:endParaRPr lang="en-US" baseline="0" dirty="0" smtClean="0"/>
          </a:p>
          <a:p>
            <a:pPr defTabSz="919612" eaLnBrk="1" hangingPunct="1">
              <a:defRPr/>
            </a:pPr>
            <a:r>
              <a:rPr lang="en-US" dirty="0"/>
              <a:t>To access </a:t>
            </a:r>
            <a:r>
              <a:rPr lang="en-US" dirty="0" err="1"/>
              <a:t>SystemCheck</a:t>
            </a:r>
            <a:r>
              <a:rPr lang="en-US" dirty="0"/>
              <a:t>, visit </a:t>
            </a:r>
            <a:r>
              <a:rPr lang="en-US" dirty="0">
                <a:hlinkClick r:id="rId3"/>
              </a:rPr>
              <a:t>http://PARCC.Pearson.com/SystemCheck</a:t>
            </a:r>
            <a:r>
              <a:rPr lang="en-US" dirty="0"/>
              <a:t>.</a:t>
            </a:r>
            <a:endParaRPr lang="en-US" dirty="0" smtClean="0"/>
          </a:p>
          <a:p>
            <a:pPr defTabSz="919612" eaLnBrk="1" hangingPunct="1">
              <a:defRPr/>
            </a:pPr>
            <a:endParaRPr lang="en-US" dirty="0" smtClean="0"/>
          </a:p>
          <a:p>
            <a:pPr defTabSz="919612" eaLnBrk="1" hangingPunct="1">
              <a:defRPr/>
            </a:pPr>
            <a:r>
              <a:rPr lang="en-US" dirty="0" smtClean="0"/>
              <a:t>To learn more about </a:t>
            </a:r>
            <a:r>
              <a:rPr lang="en-US" dirty="0" err="1" smtClean="0"/>
              <a:t>SystemCheck</a:t>
            </a:r>
            <a:r>
              <a:rPr lang="en-US" dirty="0" smtClean="0"/>
              <a:t> for </a:t>
            </a:r>
            <a:r>
              <a:rPr lang="en-US" dirty="0" err="1" smtClean="0"/>
              <a:t>TestNav</a:t>
            </a:r>
            <a:r>
              <a:rPr lang="en-US" dirty="0" smtClean="0"/>
              <a:t>, visit </a:t>
            </a:r>
            <a:r>
              <a:rPr lang="en-US" dirty="0" err="1" smtClean="0"/>
              <a:t>the</a:t>
            </a:r>
            <a:r>
              <a:rPr lang="en-US" i="1" dirty="0" err="1" smtClean="0"/>
              <a:t>Technology</a:t>
            </a:r>
            <a:r>
              <a:rPr lang="en-US" i="1" baseline="0" dirty="0" smtClean="0"/>
              <a:t> Information Resour</a:t>
            </a:r>
            <a:r>
              <a:rPr lang="en-US" i="1" dirty="0" smtClean="0"/>
              <a:t>ces </a:t>
            </a:r>
            <a:r>
              <a:rPr lang="en-US" i="0" dirty="0" smtClean="0"/>
              <a:t>page</a:t>
            </a:r>
            <a:r>
              <a:rPr lang="en-US" i="1" dirty="0" smtClean="0"/>
              <a:t> </a:t>
            </a:r>
            <a:r>
              <a:rPr lang="en-US" dirty="0" smtClean="0"/>
              <a:t>at http://PARCC.Pearson.com/TechInformation</a:t>
            </a:r>
            <a:r>
              <a:rPr lang="en-US" baseline="0" dirty="0" smtClean="0"/>
              <a:t>.</a:t>
            </a:r>
            <a:br>
              <a:rPr lang="en-US" baseline="0" dirty="0" smtClean="0"/>
            </a:br>
            <a:endParaRPr lang="en-US" b="1" dirty="0" smtClean="0"/>
          </a:p>
          <a:p>
            <a:pPr defTabSz="919612" eaLnBrk="1" hangingPunct="1">
              <a:defRPr/>
            </a:pPr>
            <a:r>
              <a:rPr lang="en-US" b="1" dirty="0" smtClean="0"/>
              <a:t>Note: </a:t>
            </a:r>
            <a:r>
              <a:rPr lang="en-US" dirty="0" err="1" smtClean="0"/>
              <a:t>SystemCheck</a:t>
            </a:r>
            <a:r>
              <a:rPr lang="en-US" baseline="0" dirty="0" smtClean="0"/>
              <a:t> cannot be launched on </a:t>
            </a:r>
            <a:r>
              <a:rPr lang="en-US" baseline="0" dirty="0" err="1" smtClean="0"/>
              <a:t>iPads</a:t>
            </a:r>
            <a:r>
              <a:rPr lang="en-US" baseline="0" dirty="0" smtClean="0"/>
              <a:t> and </a:t>
            </a:r>
            <a:r>
              <a:rPr lang="en-US" baseline="0" dirty="0" err="1" smtClean="0"/>
              <a:t>Chromebooks</a:t>
            </a:r>
            <a:r>
              <a:rPr lang="en-US" baseline="0" dirty="0" smtClean="0"/>
              <a:t>. Also, </a:t>
            </a:r>
            <a:r>
              <a:rPr lang="en-US" baseline="0" dirty="0" err="1" smtClean="0"/>
              <a:t>iPad</a:t>
            </a:r>
            <a:r>
              <a:rPr lang="en-US" baseline="0" dirty="0" smtClean="0"/>
              <a:t>-mini devices are not supported devices.</a:t>
            </a:r>
            <a:r>
              <a:rPr lang="en-US" dirty="0" smtClean="0"/>
              <a:t>.</a:t>
            </a:r>
          </a:p>
        </p:txBody>
      </p:sp>
      <p:sp>
        <p:nvSpPr>
          <p:cNvPr id="108548" name="Slide Number Placeholder 3"/>
          <p:cNvSpPr>
            <a:spLocks noGrp="1"/>
          </p:cNvSpPr>
          <p:nvPr>
            <p:ph type="sldNum" sz="quarter" idx="5"/>
          </p:nvPr>
        </p:nvSpPr>
        <p:spPr>
          <a:noFill/>
        </p:spPr>
        <p:txBody>
          <a:bodyPr/>
          <a:lstStyle/>
          <a:p>
            <a:fld id="{C65CF126-4B9A-4A4B-AA5E-279DC6389941}" type="slidenum">
              <a:rPr lang="en-US" smtClean="0"/>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eaLnBrk="1" hangingPunct="1">
              <a:spcBef>
                <a:spcPct val="0"/>
              </a:spcBef>
            </a:pPr>
            <a:r>
              <a:rPr lang="en-US" baseline="0" dirty="0" smtClean="0">
                <a:latin typeface="Arial" pitchFamily="34" charset="0"/>
                <a:cs typeface="Arial" pitchFamily="34" charset="0"/>
              </a:rPr>
              <a:t>The second phase of preparation is configuring the assessment environment. First, disable any background application that may automatically launch during testing. Background applications that attempt to launch while TestNav is running in secure desktop mode will cause TestNav to close and the student will need to be resumed by the test administrator to continue testing. </a:t>
            </a:r>
          </a:p>
          <a:p>
            <a:pPr marL="0" lvl="1" eaLnBrk="1" hangingPunct="1">
              <a:spcBef>
                <a:spcPct val="0"/>
              </a:spcBef>
            </a:pPr>
            <a:endParaRPr lang="en-US" baseline="0" dirty="0" smtClean="0">
              <a:latin typeface="Arial" pitchFamily="34" charset="0"/>
              <a:cs typeface="Arial" pitchFamily="34" charset="0"/>
            </a:endParaRPr>
          </a:p>
          <a:p>
            <a:pPr marL="0" lvl="1" eaLnBrk="1" hangingPunct="1">
              <a:spcBef>
                <a:spcPct val="0"/>
              </a:spcBef>
            </a:pPr>
            <a:r>
              <a:rPr lang="en-US" baseline="0" dirty="0" err="1" smtClean="0">
                <a:latin typeface="Arial" pitchFamily="34" charset="0"/>
                <a:cs typeface="Arial" pitchFamily="34" charset="0"/>
              </a:rPr>
              <a:t>TestNav</a:t>
            </a:r>
            <a:r>
              <a:rPr lang="en-US" baseline="0" dirty="0" smtClean="0">
                <a:latin typeface="Arial" pitchFamily="34" charset="0"/>
                <a:cs typeface="Arial" pitchFamily="34" charset="0"/>
              </a:rPr>
              <a:t> will only launch on devices that meet the minimum system requirements. For more information about minimum system requirements and supported devices, go to the http://PARCC.Pearson.com/Requirements or use </a:t>
            </a:r>
            <a:r>
              <a:rPr lang="en-US" baseline="0" dirty="0" err="1" smtClean="0">
                <a:latin typeface="Arial" pitchFamily="34" charset="0"/>
                <a:cs typeface="Arial" pitchFamily="34" charset="0"/>
              </a:rPr>
              <a:t>SystemCheck</a:t>
            </a:r>
            <a:r>
              <a:rPr lang="en-US" baseline="0" dirty="0" smtClean="0">
                <a:latin typeface="Arial" pitchFamily="34" charset="0"/>
                <a:cs typeface="Arial" pitchFamily="34" charset="0"/>
              </a:rPr>
              <a:t> to review devices for system requirements. The minimum system requirements for prior versions of TestNav will vary so be sure to use the PARCC system requirements when verifying device readiness.</a:t>
            </a:r>
          </a:p>
          <a:p>
            <a:pPr marL="0" lvl="1" eaLnBrk="1" hangingPunct="1">
              <a:spcBef>
                <a:spcPct val="0"/>
              </a:spcBef>
            </a:pPr>
            <a:endParaRPr lang="en-US" baseline="0" dirty="0" smtClean="0">
              <a:latin typeface="Arial" pitchFamily="34" charset="0"/>
              <a:cs typeface="Arial" pitchFamily="34" charset="0"/>
            </a:endParaRPr>
          </a:p>
          <a:p>
            <a:pPr marL="0" lvl="1" eaLnBrk="1" hangingPunct="1">
              <a:spcBef>
                <a:spcPct val="0"/>
              </a:spcBef>
            </a:pPr>
            <a:r>
              <a:rPr lang="en-US" baseline="0" dirty="0" smtClean="0">
                <a:latin typeface="Arial" pitchFamily="34" charset="0"/>
                <a:cs typeface="Arial" pitchFamily="34" charset="0"/>
              </a:rPr>
              <a:t>Finally, verify that the TestNav content and certificates are trusted on testing workstations.</a:t>
            </a:r>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22</a:t>
            </a:fld>
            <a:endParaRPr lang="en-US" dirty="0"/>
          </a:p>
        </p:txBody>
      </p:sp>
    </p:spTree>
    <p:extLst>
      <p:ext uri="{BB962C8B-B14F-4D97-AF65-F5344CB8AC3E}">
        <p14:creationId xmlns:p14="http://schemas.microsoft.com/office/powerpoint/2010/main" val="75050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70315" eaLnBrk="1" hangingPunct="1">
              <a:lnSpc>
                <a:spcPct val="90000"/>
              </a:lnSpc>
              <a:spcBef>
                <a:spcPts val="591"/>
              </a:spcBef>
              <a:buClr>
                <a:schemeClr val="accent1"/>
              </a:buClr>
              <a:buSzPct val="110000"/>
            </a:pPr>
            <a:r>
              <a:rPr lang="en-US" dirty="0">
                <a:solidFill>
                  <a:srgbClr val="45454C"/>
                </a:solidFill>
              </a:rPr>
              <a:t>In phase 3, technology staff will create TestNav configurations to designate proctor caching computers and student response file save locations. You will need to verify that all school technology staff members have received user IDs and passwords for the PARCC Training Center with appropriate permissions. Technology Staff will log into PearsonAccess to access the </a:t>
            </a:r>
            <a:r>
              <a:rPr lang="en-US" i="1" dirty="0">
                <a:solidFill>
                  <a:srgbClr val="45454C"/>
                </a:solidFill>
              </a:rPr>
              <a:t>Configure TestNav </a:t>
            </a:r>
            <a:r>
              <a:rPr lang="en-US" dirty="0">
                <a:solidFill>
                  <a:srgbClr val="45454C"/>
                </a:solidFill>
              </a:rPr>
              <a:t>page. TestNav configurations are used to indicate the IP address for proctor caching and identify student response file save locations. Students will need to have appropriate read and write permissions to access the designated save locations.</a:t>
            </a:r>
          </a:p>
          <a:p>
            <a:endParaRPr lang="en-US" dirty="0" smtClean="0"/>
          </a:p>
          <a:p>
            <a:r>
              <a:rPr lang="en-US" dirty="0" smtClean="0"/>
              <a:t>The </a:t>
            </a:r>
            <a:r>
              <a:rPr lang="en-US" i="1" dirty="0" smtClean="0"/>
              <a:t>Configure TestNav</a:t>
            </a:r>
            <a:r>
              <a:rPr lang="en-US" i="1" baseline="0" dirty="0" smtClean="0"/>
              <a:t> </a:t>
            </a:r>
            <a:r>
              <a:rPr lang="en-US" i="0" baseline="0" dirty="0" smtClean="0"/>
              <a:t>menu can be selected from the homepage within  PARCC Training Center</a:t>
            </a:r>
            <a:r>
              <a:rPr lang="en-US" baseline="0" dirty="0" smtClean="0"/>
              <a:t>. This setup activity will need to be repeated in the live PARCC PearsonAccess site.</a:t>
            </a:r>
          </a:p>
          <a:p>
            <a:endParaRPr lang="en-US" dirty="0"/>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23</a:t>
            </a:fld>
            <a:endParaRPr lang="en-US" dirty="0"/>
          </a:p>
        </p:txBody>
      </p:sp>
    </p:spTree>
    <p:extLst>
      <p:ext uri="{BB962C8B-B14F-4D97-AF65-F5344CB8AC3E}">
        <p14:creationId xmlns:p14="http://schemas.microsoft.com/office/powerpoint/2010/main" val="75050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801" eaLnBrk="1" hangingPunct="1">
              <a:lnSpc>
                <a:spcPct val="90000"/>
              </a:lnSpc>
              <a:spcBef>
                <a:spcPct val="20000"/>
              </a:spcBef>
              <a:buClr>
                <a:schemeClr val="accent1"/>
              </a:buClr>
              <a:buSzPct val="110000"/>
            </a:pPr>
            <a:r>
              <a:rPr lang="en-US" dirty="0"/>
              <a:t>Once you have completed the first three phases of preparing for a computer-based assessment, conduct an Infrastructure Trial at each school within your district and evaluate the outcome for phase 4. </a:t>
            </a:r>
          </a:p>
          <a:p>
            <a:pPr marL="43801" eaLnBrk="1" hangingPunct="1">
              <a:lnSpc>
                <a:spcPct val="90000"/>
              </a:lnSpc>
              <a:spcBef>
                <a:spcPct val="20000"/>
              </a:spcBef>
              <a:buClr>
                <a:schemeClr val="accent1"/>
              </a:buClr>
              <a:buSzPct val="110000"/>
            </a:pPr>
            <a:endParaRPr lang="en-US" dirty="0">
              <a:solidFill>
                <a:srgbClr val="1D2047"/>
              </a:solidFill>
            </a:endParaRPr>
          </a:p>
          <a:p>
            <a:pPr marL="43801" eaLnBrk="1" hangingPunct="1">
              <a:lnSpc>
                <a:spcPct val="90000"/>
              </a:lnSpc>
              <a:spcBef>
                <a:spcPct val="20000"/>
              </a:spcBef>
              <a:buClr>
                <a:schemeClr val="accent1"/>
              </a:buClr>
              <a:buSzPct val="110000"/>
            </a:pPr>
            <a:r>
              <a:rPr lang="en-US" dirty="0">
                <a:solidFill>
                  <a:srgbClr val="1D2047"/>
                </a:solidFill>
              </a:rPr>
              <a:t>During phase 4, you should make any necessary adjustments to district and/or school devices and networks, and re-train any staff if necessary. You should also make sure that everyone with a role in the computer-based assessment understands what to do and who to contact for assistance.</a:t>
            </a:r>
          </a:p>
          <a:p>
            <a:pPr marL="43801" eaLnBrk="1" hangingPunct="1">
              <a:lnSpc>
                <a:spcPct val="90000"/>
              </a:lnSpc>
              <a:spcBef>
                <a:spcPct val="20000"/>
              </a:spcBef>
              <a:buClr>
                <a:schemeClr val="accent1"/>
              </a:buClr>
              <a:buSzPct val="110000"/>
            </a:pPr>
            <a:endParaRPr lang="en-US" dirty="0">
              <a:solidFill>
                <a:srgbClr val="1D2047"/>
              </a:solidFill>
            </a:endParaRPr>
          </a:p>
          <a:p>
            <a:pPr marL="43801" eaLnBrk="1" hangingPunct="1">
              <a:lnSpc>
                <a:spcPct val="90000"/>
              </a:lnSpc>
              <a:spcBef>
                <a:spcPct val="20000"/>
              </a:spcBef>
              <a:buClr>
                <a:schemeClr val="accent1"/>
              </a:buClr>
              <a:buSzPct val="110000"/>
            </a:pPr>
            <a:r>
              <a:rPr lang="en-US" dirty="0">
                <a:solidFill>
                  <a:srgbClr val="1D2047"/>
                </a:solidFill>
              </a:rPr>
              <a:t>The PARCC support center will be available to assist you throughout the Infrastructure Trial window.  Support is available Monday-Friday, 6:00am to 8:00pm central time.</a:t>
            </a:r>
            <a:endParaRPr lang="en-US" dirty="0">
              <a:latin typeface="Calibri" pitchFamily="34" charset="0"/>
            </a:endParaRPr>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24</a:t>
            </a:fld>
            <a:endParaRPr lang="en-US" dirty="0"/>
          </a:p>
        </p:txBody>
      </p:sp>
    </p:spTree>
    <p:extLst>
      <p:ext uri="{BB962C8B-B14F-4D97-AF65-F5344CB8AC3E}">
        <p14:creationId xmlns:p14="http://schemas.microsoft.com/office/powerpoint/2010/main" val="75050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5EE0CD8-5ECA-46B7-8BBE-67031ABE5B6F}" type="slidenum">
              <a:rPr lang="en-US" smtClean="0"/>
              <a:pPr/>
              <a:t>25</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Preparing</a:t>
            </a:r>
            <a:r>
              <a:rPr lang="en-US" baseline="0" dirty="0" smtClean="0">
                <a:ea typeface="ＭＳ Ｐゴシック" pitchFamily="34" charset="-128"/>
              </a:rPr>
              <a:t> for the Infrastructure Trial: Using the PARCC Training Center</a:t>
            </a:r>
            <a:endParaRPr lang="en-US" dirty="0"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26</a:t>
            </a:fld>
            <a:endParaRPr lang="en-US" dirty="0"/>
          </a:p>
        </p:txBody>
      </p:sp>
    </p:spTree>
    <p:extLst>
      <p:ext uri="{BB962C8B-B14F-4D97-AF65-F5344CB8AC3E}">
        <p14:creationId xmlns:p14="http://schemas.microsoft.com/office/powerpoint/2010/main" val="3608642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access </a:t>
            </a:r>
            <a:r>
              <a:rPr lang="en-US" baseline="0" dirty="0" smtClean="0"/>
              <a:t>the PARCC Training Center From the PearsonAccess site Training Center tab. Sign in once you have received your login access information. If you are the LEA/district coordinator, you will need to provide login access to all users that will have a role in the computer-based assessment or delegate responsibility for this activity. Learn more about creating login access in the PARCC PearsonAccess User Guide. You will notice that there is a visual difference between the Training Center site and the live assessment site. The Training Center uses a brown theme in order to distinguish it from the blue live assessment theme. It is important that you are aware of which environment you are working in so that you do not inadvertently input real student information into the Training Center. </a:t>
            </a:r>
          </a:p>
          <a:p>
            <a:endParaRPr lang="en-US" baseline="0" dirty="0" smtClean="0"/>
          </a:p>
          <a:p>
            <a:r>
              <a:rPr lang="en-US" b="1" baseline="0" dirty="0" smtClean="0"/>
              <a:t>NOTE: </a:t>
            </a:r>
            <a:r>
              <a:rPr lang="en-US" baseline="0" dirty="0" smtClean="0"/>
              <a:t>If your state currently uses PearsonAccess for other assessments, you will have a separate login and password for the PARCC Training Center and PARCC operational PearsonAccess site.</a:t>
            </a:r>
            <a:r>
              <a:rPr lang="en-US" dirty="0"/>
              <a:t> From the login screen, the PARCC logo will be present in the header to help identify the site.</a:t>
            </a:r>
            <a:endParaRPr lang="en-US" dirty="0"/>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28</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defTabSz="919612" eaLnBrk="1" hangingPunct="1"/>
            <a:r>
              <a:rPr lang="en-US" dirty="0" smtClean="0">
                <a:ea typeface="ＭＳ Ｐゴシック" pitchFamily="34" charset="-128"/>
              </a:rPr>
              <a:t>The ability to create students in bulk </a:t>
            </a:r>
            <a:r>
              <a:rPr lang="en-US" baseline="0" dirty="0" smtClean="0">
                <a:ea typeface="ＭＳ Ｐゴシック" pitchFamily="34" charset="-128"/>
              </a:rPr>
              <a:t>is only available in the Training Center using the </a:t>
            </a:r>
            <a:r>
              <a:rPr lang="en-US" i="1" baseline="0" dirty="0" smtClean="0">
                <a:ea typeface="ＭＳ Ｐゴシック" pitchFamily="34" charset="-128"/>
              </a:rPr>
              <a:t>Create Students </a:t>
            </a:r>
            <a:r>
              <a:rPr lang="en-US" baseline="0" dirty="0" smtClean="0">
                <a:ea typeface="ＭＳ Ｐゴシック" pitchFamily="34" charset="-128"/>
              </a:rPr>
              <a:t>wizard. This wizard allows you to quickly create multiple  “dummy” students in the Training Center environment for the purpose of practicing the steps for creating online sessions and administering a computer-based assessment. During the live high-stakes assessment, you can either upload student data files to load students in bulk or manually enter students to add new students one at a time.  </a:t>
            </a:r>
          </a:p>
          <a:p>
            <a:pPr defTabSz="919612" eaLnBrk="1" hangingPunct="1"/>
            <a:endParaRPr lang="en-US" baseline="0" dirty="0" smtClean="0">
              <a:ea typeface="ＭＳ Ｐゴシック" pitchFamily="34" charset="-128"/>
            </a:endParaRPr>
          </a:p>
          <a:p>
            <a:pPr defTabSz="919612" eaLnBrk="1" hangingPunct="1"/>
            <a:r>
              <a:rPr lang="en-US" baseline="0" dirty="0" smtClean="0">
                <a:ea typeface="ＭＳ Ｐゴシック" pitchFamily="34" charset="-128"/>
              </a:rPr>
              <a:t>The wizard will require you to choose a school organization, create or use an existing class (group) name, select the applicable grade, select which test to use, and then choose the number of students you would like to create for practice in the organization you have selected. In the Training Center environment, you may create as many as 99 sample students at a time. Repeat this step as many times as needed to create enough records for your Infrastructure Trial assessment.</a:t>
            </a:r>
            <a:endParaRPr lang="en-US" dirty="0" smtClean="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29</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All students enrolled</a:t>
            </a:r>
            <a:r>
              <a:rPr lang="en-US" baseline="0" dirty="0" smtClean="0">
                <a:ea typeface="ＭＳ Ｐゴシック" pitchFamily="34" charset="-128"/>
              </a:rPr>
              <a:t> in the Training Center using the wizard will be automatically be registered to the test administration selected in the </a:t>
            </a:r>
            <a:r>
              <a:rPr lang="en-US" i="1" baseline="0" dirty="0" smtClean="0">
                <a:ea typeface="ＭＳ Ｐゴシック" pitchFamily="34" charset="-128"/>
              </a:rPr>
              <a:t>Create Students </a:t>
            </a:r>
            <a:r>
              <a:rPr lang="en-US" baseline="0" dirty="0" smtClean="0">
                <a:ea typeface="ＭＳ Ｐゴシック" pitchFamily="34" charset="-128"/>
              </a:rPr>
              <a:t>wizard, and the students will be assigned to the “online” format for computer-based testing. Students assigned to the paper test mode are not eligible to be added to an online session and will not appear in the list of students eligible to be added to an online session.</a:t>
            </a:r>
          </a:p>
          <a:p>
            <a:pPr eaLnBrk="1" hangingPunct="1"/>
            <a:endParaRPr lang="en-US" baseline="0" dirty="0" smtClean="0">
              <a:ea typeface="ＭＳ Ｐゴシック" pitchFamily="34" charset="-128"/>
            </a:endParaRPr>
          </a:p>
          <a:p>
            <a:pPr defTabSz="901050" eaLnBrk="1" hangingPunct="1">
              <a:defRPr/>
            </a:pPr>
            <a:r>
              <a:rPr lang="en-US" dirty="0" smtClean="0"/>
              <a:t>These</a:t>
            </a:r>
            <a:r>
              <a:rPr lang="en-US" baseline="0" dirty="0" smtClean="0"/>
              <a:t> “dummy” students can now be added to online test sessions to be ready for use in the Infrastructure Trial. </a:t>
            </a:r>
            <a:endParaRPr lang="en-US" dirty="0" smtClean="0"/>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3</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defTabSz="919612" eaLnBrk="1" hangingPunct="1">
              <a:defRPr/>
            </a:pPr>
            <a:r>
              <a:rPr lang="en-US" dirty="0" smtClean="0">
                <a:ea typeface="ＭＳ Ｐゴシック" pitchFamily="34" charset="-128"/>
              </a:rPr>
              <a:t>What is an Infrastructure</a:t>
            </a:r>
            <a:r>
              <a:rPr lang="en-US" baseline="0" dirty="0" smtClean="0">
                <a:ea typeface="ＭＳ Ｐゴシック" pitchFamily="34" charset="-128"/>
              </a:rPr>
              <a:t> Trial?</a:t>
            </a:r>
          </a:p>
          <a:p>
            <a:pPr defTabSz="919612" eaLnBrk="1" hangingPunct="1">
              <a:defRPr/>
            </a:pPr>
            <a:r>
              <a:rPr lang="en-US" baseline="0" dirty="0" smtClean="0">
                <a:ea typeface="ＭＳ Ｐゴシック" pitchFamily="34" charset="-128"/>
              </a:rPr>
              <a:t>An Infrastructure Trial is a “dress rehearsal” of a computer-based assessment. Unlike a live assessment, you will not use real student information; instead “dummy” student information is created and used.  During this low-stakes trial you will confirm that:</a:t>
            </a:r>
          </a:p>
          <a:p>
            <a:pPr defTabSz="919612" eaLnBrk="1" hangingPunct="1">
              <a:defRPr/>
            </a:pPr>
            <a:r>
              <a:rPr lang="en-US" dirty="0" smtClean="0">
                <a:ea typeface="ＭＳ Ｐゴシック" pitchFamily="34" charset="-128"/>
              </a:rPr>
              <a:t>* </a:t>
            </a:r>
            <a:r>
              <a:rPr lang="en-US" dirty="0" err="1" smtClean="0">
                <a:ea typeface="ＭＳ Ｐゴシック" pitchFamily="34" charset="-128"/>
              </a:rPr>
              <a:t>TestNav</a:t>
            </a:r>
            <a:r>
              <a:rPr lang="en-US" dirty="0" smtClean="0">
                <a:ea typeface="ＭＳ Ｐゴシック" pitchFamily="34" charset="-128"/>
              </a:rPr>
              <a:t> is configured correctly</a:t>
            </a:r>
          </a:p>
          <a:p>
            <a:pPr defTabSz="919612" eaLnBrk="1" hangingPunct="1">
              <a:defRPr/>
            </a:pPr>
            <a:r>
              <a:rPr lang="en-US" dirty="0" smtClean="0">
                <a:ea typeface="ＭＳ Ｐゴシック" pitchFamily="34" charset="-128"/>
              </a:rPr>
              <a:t>* Devices can successfully run </a:t>
            </a:r>
            <a:r>
              <a:rPr lang="en-US" dirty="0" err="1" smtClean="0">
                <a:ea typeface="ＭＳ Ｐゴシック" pitchFamily="34" charset="-128"/>
              </a:rPr>
              <a:t>TestNav</a:t>
            </a:r>
            <a:endParaRPr lang="en-US" dirty="0" smtClean="0">
              <a:ea typeface="ＭＳ Ｐゴシック" pitchFamily="34" charset="-128"/>
            </a:endParaRPr>
          </a:p>
          <a:p>
            <a:pPr defTabSz="919612" eaLnBrk="1" hangingPunct="1">
              <a:defRPr/>
            </a:pPr>
            <a:r>
              <a:rPr lang="en-US" dirty="0" smtClean="0">
                <a:ea typeface="ＭＳ Ｐゴシック" pitchFamily="34" charset="-128"/>
              </a:rPr>
              <a:t>* Network will bear the full load</a:t>
            </a:r>
          </a:p>
          <a:p>
            <a:pPr defTabSz="919612" eaLnBrk="1" hangingPunct="1">
              <a:defRPr/>
            </a:pPr>
            <a:r>
              <a:rPr lang="en-US" dirty="0" smtClean="0">
                <a:ea typeface="ＭＳ Ｐゴシック" pitchFamily="34" charset="-128"/>
              </a:rPr>
              <a:t>* Participating staff know their roles and responsibilities</a:t>
            </a:r>
            <a:r>
              <a:rPr lang="en-US" baseline="0" dirty="0" smtClean="0">
                <a:ea typeface="ＭＳ Ｐゴシック" pitchFamily="34" charset="-128"/>
              </a:rPr>
              <a:t> during testing</a:t>
            </a:r>
            <a:endParaRPr lang="en-US" dirty="0" smtClean="0">
              <a:ea typeface="ＭＳ Ｐゴシック" pitchFamily="34" charset="-128"/>
            </a:endParaRPr>
          </a:p>
          <a:p>
            <a:pPr defTabSz="919612" eaLnBrk="1" hangingPunct="1">
              <a:defRPr/>
            </a:pPr>
            <a:endParaRPr lang="en-US" dirty="0" smtClean="0">
              <a:ea typeface="ＭＳ Ｐゴシック" pitchFamily="34" charset="-128"/>
            </a:endParaRPr>
          </a:p>
          <a:p>
            <a:pPr defTabSz="919612" eaLnBrk="1" hangingPunct="1">
              <a:defRPr/>
            </a:pPr>
            <a:r>
              <a:rPr lang="en-US" dirty="0" smtClean="0">
                <a:ea typeface="ＭＳ Ｐゴシック" pitchFamily="34" charset="-128"/>
              </a:rPr>
              <a:t>An Infrastructure Trial provides</a:t>
            </a:r>
            <a:r>
              <a:rPr lang="en-US" baseline="0" dirty="0" smtClean="0">
                <a:ea typeface="ＭＳ Ｐゴシック" pitchFamily="34" charset="-128"/>
              </a:rPr>
              <a:t> an opportunity to review your device, network, and staff readiness in a low-stakes assessment and most importantly, providing the least impact on students. </a:t>
            </a:r>
            <a:endParaRPr lang="en-US" dirty="0"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Test Management </a:t>
            </a:r>
            <a:r>
              <a:rPr lang="en-US" dirty="0" smtClean="0"/>
              <a:t>allows you create</a:t>
            </a:r>
            <a:r>
              <a:rPr lang="en-US" baseline="0" dirty="0" smtClean="0"/>
              <a:t> and manage online sessions. Within the online session, you can select the </a:t>
            </a:r>
            <a:r>
              <a:rPr lang="en-US" b="1" i="1" baseline="0" dirty="0" smtClean="0"/>
              <a:t>Proctor Caching </a:t>
            </a:r>
            <a:r>
              <a:rPr lang="en-US" baseline="0" dirty="0" smtClean="0"/>
              <a:t>button to download encrypted test content to a local caching computer designated in your TestNav configuration.</a:t>
            </a:r>
          </a:p>
          <a:p>
            <a:endParaRPr lang="en-US" baseline="0" dirty="0" smtClean="0"/>
          </a:p>
          <a:p>
            <a:r>
              <a:rPr lang="en-US" baseline="0" dirty="0" smtClean="0"/>
              <a:t>For more information about creating and managing test sessions, view the “Test Administration Training for Computer-Based Testing” module or review the “Test Management” section of the </a:t>
            </a:r>
            <a:r>
              <a:rPr lang="en-US" i="1" baseline="0" dirty="0" smtClean="0"/>
              <a:t>PARCC PearsonAccess User Guide</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30</a:t>
            </a:fld>
            <a:endParaRPr lang="en-US" dirty="0"/>
          </a:p>
        </p:txBody>
      </p:sp>
    </p:spTree>
    <p:extLst>
      <p:ext uri="{BB962C8B-B14F-4D97-AF65-F5344CB8AC3E}">
        <p14:creationId xmlns:p14="http://schemas.microsoft.com/office/powerpoint/2010/main" val="75050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an</a:t>
            </a:r>
            <a:r>
              <a:rPr lang="en-US" baseline="0" dirty="0" smtClean="0"/>
              <a:t> online test session, you must enter all the required information indicated with a red triangle marker. Students can be added to sessions in groups or individually. For more information about creating and managing online sessions, view the Computer-Based Test Administration training module.</a:t>
            </a:r>
          </a:p>
          <a:p>
            <a:endParaRPr lang="en-US" baseline="0" dirty="0" smtClean="0"/>
          </a:p>
          <a:p>
            <a:r>
              <a:rPr lang="en-US" baseline="0" dirty="0" smtClean="0"/>
              <a:t>Students may only be assigned to one test session per test to be administered. If you do not see your student or group in the list of available students that can be added to the online session, verify that the student has not already been added to another online session and that the student has been registered to test in the online mode.</a:t>
            </a:r>
            <a:endParaRPr lang="en-US" dirty="0"/>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31</a:t>
            </a:fld>
            <a:endParaRPr lang="en-US" dirty="0"/>
          </a:p>
        </p:txBody>
      </p:sp>
    </p:spTree>
    <p:extLst>
      <p:ext uri="{BB962C8B-B14F-4D97-AF65-F5344CB8AC3E}">
        <p14:creationId xmlns:p14="http://schemas.microsoft.com/office/powerpoint/2010/main" val="770716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32</a:t>
            </a:fld>
            <a:endParaRPr lang="en-US" dirty="0"/>
          </a:p>
        </p:txBody>
      </p:sp>
    </p:spTree>
    <p:extLst>
      <p:ext uri="{BB962C8B-B14F-4D97-AF65-F5344CB8AC3E}">
        <p14:creationId xmlns:p14="http://schemas.microsoft.com/office/powerpoint/2010/main" val="2081067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i="1" dirty="0" smtClean="0"/>
              <a:t>Manage Test Sessions </a:t>
            </a:r>
            <a:r>
              <a:rPr lang="en-US" dirty="0" smtClean="0"/>
              <a:t>allows you to create</a:t>
            </a:r>
            <a:r>
              <a:rPr lang="en-US" baseline="0" dirty="0" smtClean="0"/>
              <a:t> and </a:t>
            </a:r>
            <a:r>
              <a:rPr lang="en-US" dirty="0" smtClean="0"/>
              <a:t>view</a:t>
            </a:r>
            <a:r>
              <a:rPr lang="en-US" baseline="0" dirty="0" smtClean="0"/>
              <a:t> online session status. Users will see all of the sessions that have been created for the organization-level assigned to their user id for the selected administration. Users that have access to multiple organizations, such as a district coordinator with access to all schools within the district, can set the organization level to filter the list by organization. For example, a district coordinator may choose to view activity for a single school within the district. The district coordinator can set the organization-level to the school and then view available sessions for the school by choosing the Manage Test Sessions menu options. </a:t>
            </a:r>
            <a:r>
              <a:rPr lang="en-US" dirty="0" smtClean="0"/>
              <a:t>Selecting the </a:t>
            </a:r>
            <a:r>
              <a:rPr lang="en-US" i="0" dirty="0" smtClean="0"/>
              <a:t>Session Name </a:t>
            </a:r>
            <a:r>
              <a:rPr lang="en-US" dirty="0" smtClean="0"/>
              <a:t>from the session list will link to the </a:t>
            </a:r>
            <a:r>
              <a:rPr lang="en-US" i="1" dirty="0" smtClean="0"/>
              <a:t>Session Details </a:t>
            </a:r>
            <a:r>
              <a:rPr lang="en-US" dirty="0" smtClean="0"/>
              <a:t>screen</a:t>
            </a:r>
            <a:r>
              <a:rPr lang="en-US" baseline="0" dirty="0" smtClean="0"/>
              <a:t> where more details and actions are available.</a:t>
            </a:r>
            <a:r>
              <a:rPr lang="en-US" dirty="0" smtClean="0"/>
              <a:t> </a:t>
            </a:r>
          </a:p>
          <a:p>
            <a:endParaRPr lang="en-US" dirty="0" smtClean="0"/>
          </a:p>
          <a:p>
            <a:r>
              <a:rPr lang="en-US" dirty="0" smtClean="0"/>
              <a:t>Also,</a:t>
            </a:r>
            <a:r>
              <a:rPr lang="en-US" baseline="0" dirty="0" smtClean="0"/>
              <a:t> when working in the operational site for the PARCC field test,</a:t>
            </a:r>
            <a:r>
              <a:rPr lang="en-US" dirty="0" smtClean="0"/>
              <a:t> users will need to change</a:t>
            </a:r>
            <a:r>
              <a:rPr lang="en-US" baseline="0" dirty="0" smtClean="0"/>
              <a:t> the test administration name as appropriate. The PARCC Field Test will have a performance-based assessment (PBA) and an End-of-Year assessment (EOY.)</a:t>
            </a:r>
            <a:endParaRPr lang="en-US" dirty="0" smtClean="0"/>
          </a:p>
        </p:txBody>
      </p:sp>
      <p:sp>
        <p:nvSpPr>
          <p:cNvPr id="10035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49">
              <a:defRPr>
                <a:solidFill>
                  <a:schemeClr val="tx1"/>
                </a:solidFill>
                <a:latin typeface="Tahoma" pitchFamily="34" charset="0"/>
                <a:cs typeface="Arial" charset="0"/>
              </a:defRPr>
            </a:lvl1pPr>
            <a:lvl2pPr marL="732016" indent="-281545" defTabSz="918149">
              <a:defRPr>
                <a:solidFill>
                  <a:schemeClr val="tx1"/>
                </a:solidFill>
                <a:latin typeface="Tahoma" pitchFamily="34" charset="0"/>
                <a:cs typeface="Arial" charset="0"/>
              </a:defRPr>
            </a:lvl2pPr>
            <a:lvl3pPr marL="1126179" indent="-225236" defTabSz="918149">
              <a:defRPr>
                <a:solidFill>
                  <a:schemeClr val="tx1"/>
                </a:solidFill>
                <a:latin typeface="Tahoma" pitchFamily="34" charset="0"/>
                <a:cs typeface="Arial" charset="0"/>
              </a:defRPr>
            </a:lvl3pPr>
            <a:lvl4pPr marL="1576651" indent="-225236" defTabSz="918149">
              <a:defRPr>
                <a:solidFill>
                  <a:schemeClr val="tx1"/>
                </a:solidFill>
                <a:latin typeface="Tahoma" pitchFamily="34" charset="0"/>
                <a:cs typeface="Arial" charset="0"/>
              </a:defRPr>
            </a:lvl4pPr>
            <a:lvl5pPr marL="2027123" indent="-225236" defTabSz="918149">
              <a:defRPr>
                <a:solidFill>
                  <a:schemeClr val="tx1"/>
                </a:solidFill>
                <a:latin typeface="Tahoma" pitchFamily="34" charset="0"/>
                <a:cs typeface="Arial" charset="0"/>
              </a:defRPr>
            </a:lvl5pPr>
            <a:lvl6pPr marL="2477594" indent="-225236" defTabSz="918149" eaLnBrk="0" fontAlgn="base" hangingPunct="0">
              <a:spcBef>
                <a:spcPct val="0"/>
              </a:spcBef>
              <a:spcAft>
                <a:spcPct val="0"/>
              </a:spcAft>
              <a:defRPr>
                <a:solidFill>
                  <a:schemeClr val="tx1"/>
                </a:solidFill>
                <a:latin typeface="Tahoma" pitchFamily="34" charset="0"/>
                <a:cs typeface="Arial" charset="0"/>
              </a:defRPr>
            </a:lvl6pPr>
            <a:lvl7pPr marL="2928065" indent="-225236" defTabSz="918149" eaLnBrk="0" fontAlgn="base" hangingPunct="0">
              <a:spcBef>
                <a:spcPct val="0"/>
              </a:spcBef>
              <a:spcAft>
                <a:spcPct val="0"/>
              </a:spcAft>
              <a:defRPr>
                <a:solidFill>
                  <a:schemeClr val="tx1"/>
                </a:solidFill>
                <a:latin typeface="Tahoma" pitchFamily="34" charset="0"/>
                <a:cs typeface="Arial" charset="0"/>
              </a:defRPr>
            </a:lvl7pPr>
            <a:lvl8pPr marL="3378537" indent="-225236" defTabSz="918149" eaLnBrk="0" fontAlgn="base" hangingPunct="0">
              <a:spcBef>
                <a:spcPct val="0"/>
              </a:spcBef>
              <a:spcAft>
                <a:spcPct val="0"/>
              </a:spcAft>
              <a:defRPr>
                <a:solidFill>
                  <a:schemeClr val="tx1"/>
                </a:solidFill>
                <a:latin typeface="Tahoma" pitchFamily="34" charset="0"/>
                <a:cs typeface="Arial" charset="0"/>
              </a:defRPr>
            </a:lvl8pPr>
            <a:lvl9pPr marL="3829009" indent="-225236" defTabSz="918149" eaLnBrk="0" fontAlgn="base" hangingPunct="0">
              <a:spcBef>
                <a:spcPct val="0"/>
              </a:spcBef>
              <a:spcAft>
                <a:spcPct val="0"/>
              </a:spcAft>
              <a:defRPr>
                <a:solidFill>
                  <a:schemeClr val="tx1"/>
                </a:solidFill>
                <a:latin typeface="Tahoma" pitchFamily="34" charset="0"/>
                <a:cs typeface="Arial" charset="0"/>
              </a:defRPr>
            </a:lvl9pPr>
          </a:lstStyle>
          <a:p>
            <a:r>
              <a:rPr lang="en-US" dirty="0" smtClean="0">
                <a:latin typeface="Trebuchet MS" pitchFamily="34" charset="0"/>
              </a:rPr>
              <a:t>TAMS Overview for IC</a:t>
            </a:r>
          </a:p>
        </p:txBody>
      </p:sp>
      <p:sp>
        <p:nvSpPr>
          <p:cNvPr id="1003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49">
              <a:defRPr>
                <a:solidFill>
                  <a:schemeClr val="tx1"/>
                </a:solidFill>
                <a:latin typeface="Tahoma" pitchFamily="34" charset="0"/>
                <a:cs typeface="Arial" charset="0"/>
              </a:defRPr>
            </a:lvl1pPr>
            <a:lvl2pPr marL="732016" indent="-281545" defTabSz="918149">
              <a:defRPr>
                <a:solidFill>
                  <a:schemeClr val="tx1"/>
                </a:solidFill>
                <a:latin typeface="Tahoma" pitchFamily="34" charset="0"/>
                <a:cs typeface="Arial" charset="0"/>
              </a:defRPr>
            </a:lvl2pPr>
            <a:lvl3pPr marL="1126179" indent="-225236" defTabSz="918149">
              <a:defRPr>
                <a:solidFill>
                  <a:schemeClr val="tx1"/>
                </a:solidFill>
                <a:latin typeface="Tahoma" pitchFamily="34" charset="0"/>
                <a:cs typeface="Arial" charset="0"/>
              </a:defRPr>
            </a:lvl3pPr>
            <a:lvl4pPr marL="1576651" indent="-225236" defTabSz="918149">
              <a:defRPr>
                <a:solidFill>
                  <a:schemeClr val="tx1"/>
                </a:solidFill>
                <a:latin typeface="Tahoma" pitchFamily="34" charset="0"/>
                <a:cs typeface="Arial" charset="0"/>
              </a:defRPr>
            </a:lvl4pPr>
            <a:lvl5pPr marL="2027123" indent="-225236" defTabSz="918149">
              <a:defRPr>
                <a:solidFill>
                  <a:schemeClr val="tx1"/>
                </a:solidFill>
                <a:latin typeface="Tahoma" pitchFamily="34" charset="0"/>
                <a:cs typeface="Arial" charset="0"/>
              </a:defRPr>
            </a:lvl5pPr>
            <a:lvl6pPr marL="2477594" indent="-225236" defTabSz="918149" eaLnBrk="0" fontAlgn="base" hangingPunct="0">
              <a:spcBef>
                <a:spcPct val="0"/>
              </a:spcBef>
              <a:spcAft>
                <a:spcPct val="0"/>
              </a:spcAft>
              <a:defRPr>
                <a:solidFill>
                  <a:schemeClr val="tx1"/>
                </a:solidFill>
                <a:latin typeface="Tahoma" pitchFamily="34" charset="0"/>
                <a:cs typeface="Arial" charset="0"/>
              </a:defRPr>
            </a:lvl6pPr>
            <a:lvl7pPr marL="2928065" indent="-225236" defTabSz="918149" eaLnBrk="0" fontAlgn="base" hangingPunct="0">
              <a:spcBef>
                <a:spcPct val="0"/>
              </a:spcBef>
              <a:spcAft>
                <a:spcPct val="0"/>
              </a:spcAft>
              <a:defRPr>
                <a:solidFill>
                  <a:schemeClr val="tx1"/>
                </a:solidFill>
                <a:latin typeface="Tahoma" pitchFamily="34" charset="0"/>
                <a:cs typeface="Arial" charset="0"/>
              </a:defRPr>
            </a:lvl7pPr>
            <a:lvl8pPr marL="3378537" indent="-225236" defTabSz="918149" eaLnBrk="0" fontAlgn="base" hangingPunct="0">
              <a:spcBef>
                <a:spcPct val="0"/>
              </a:spcBef>
              <a:spcAft>
                <a:spcPct val="0"/>
              </a:spcAft>
              <a:defRPr>
                <a:solidFill>
                  <a:schemeClr val="tx1"/>
                </a:solidFill>
                <a:latin typeface="Tahoma" pitchFamily="34" charset="0"/>
                <a:cs typeface="Arial" charset="0"/>
              </a:defRPr>
            </a:lvl8pPr>
            <a:lvl9pPr marL="3829009" indent="-225236" defTabSz="918149" eaLnBrk="0" fontAlgn="base" hangingPunct="0">
              <a:spcBef>
                <a:spcPct val="0"/>
              </a:spcBef>
              <a:spcAft>
                <a:spcPct val="0"/>
              </a:spcAft>
              <a:defRPr>
                <a:solidFill>
                  <a:schemeClr val="tx1"/>
                </a:solidFill>
                <a:latin typeface="Tahoma" pitchFamily="34" charset="0"/>
                <a:cs typeface="Arial" charset="0"/>
              </a:defRPr>
            </a:lvl9pPr>
          </a:lstStyle>
          <a:p>
            <a:fld id="{F1B08553-CFAC-4892-B316-BB65E5DDF251}" type="slidenum">
              <a:rPr lang="en-US" smtClean="0">
                <a:latin typeface="Trebuchet MS" pitchFamily="34" charset="0"/>
              </a:rPr>
              <a:pPr/>
              <a:t>33</a:t>
            </a:fld>
            <a:endParaRPr lang="en-US" dirty="0" smtClean="0">
              <a:latin typeface="Trebuchet MS"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 the </a:t>
            </a:r>
            <a:r>
              <a:rPr lang="en-US" i="1" dirty="0" smtClean="0"/>
              <a:t>Session Details </a:t>
            </a:r>
            <a:r>
              <a:rPr lang="en-US" dirty="0" smtClean="0"/>
              <a:t>screen, you can start and stop a test session, print Student Authorizations and/or seal codes, proctor cache test content, print a session roster, edit the TestNav configuration to update</a:t>
            </a:r>
            <a:r>
              <a:rPr lang="en-US" baseline="0" dirty="0" smtClean="0"/>
              <a:t> the proctor caching server information</a:t>
            </a:r>
            <a:r>
              <a:rPr lang="en-US" dirty="0" smtClean="0"/>
              <a:t>, monitor individual student’s test, resume a test, mark a test complete, and add/remove/move students.  The</a:t>
            </a:r>
            <a:r>
              <a:rPr lang="en-US" baseline="0" dirty="0" smtClean="0"/>
              <a:t> ability to mark tests completed may not apply to all roles. Verify user roles to determine which users can perform which actions. Also, students can be added to a session as a group or one at a time. </a:t>
            </a:r>
            <a:endParaRPr lang="en-US" dirty="0" smtClean="0"/>
          </a:p>
          <a:p>
            <a:endParaRPr lang="en-US" dirty="0" smtClean="0"/>
          </a:p>
          <a:p>
            <a:r>
              <a:rPr lang="en-US" dirty="0" smtClean="0"/>
              <a:t>You</a:t>
            </a:r>
            <a:r>
              <a:rPr lang="en-US" baseline="0" dirty="0" smtClean="0"/>
              <a:t> can also view student progress by selecting the </a:t>
            </a:r>
            <a:r>
              <a:rPr lang="en-US" i="1" baseline="0" dirty="0" smtClean="0"/>
              <a:t>View Progress </a:t>
            </a:r>
            <a:r>
              <a:rPr lang="en-US" baseline="0" dirty="0" smtClean="0"/>
              <a:t>link. The View Progress page will display which items the student has visited, answered, and not visited; however, this page will not display the response entered by the student.</a:t>
            </a:r>
            <a:endParaRPr lang="en-US" dirty="0" smtClean="0"/>
          </a:p>
          <a:p>
            <a:endParaRPr lang="en-US" dirty="0" smtClean="0"/>
          </a:p>
          <a:p>
            <a:r>
              <a:rPr lang="en-US" b="1" dirty="0" smtClean="0"/>
              <a:t>NOTE:  </a:t>
            </a:r>
            <a:r>
              <a:rPr lang="en-US" dirty="0" smtClean="0"/>
              <a:t>Students will not be able to launch a test in</a:t>
            </a:r>
            <a:r>
              <a:rPr lang="en-US" baseline="0" dirty="0" smtClean="0"/>
              <a:t> TestNav </a:t>
            </a:r>
            <a:r>
              <a:rPr lang="en-US" dirty="0" smtClean="0"/>
              <a:t>until their associated session has been started. Also, student authorization tickets will need to be printed</a:t>
            </a:r>
            <a:r>
              <a:rPr lang="en-US" baseline="0" dirty="0" smtClean="0"/>
              <a:t> and distributed for the Infrastructure Trial. For more information about managing test sessions, please view the “Test Administration Training for Computer-Based Testing” module.</a:t>
            </a:r>
            <a:endParaRPr lang="en-US" dirty="0" smtClean="0"/>
          </a:p>
        </p:txBody>
      </p:sp>
      <p:sp>
        <p:nvSpPr>
          <p:cNvPr id="10138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49">
              <a:defRPr>
                <a:solidFill>
                  <a:schemeClr val="tx1"/>
                </a:solidFill>
                <a:latin typeface="Tahoma" pitchFamily="34" charset="0"/>
                <a:cs typeface="Arial" charset="0"/>
              </a:defRPr>
            </a:lvl1pPr>
            <a:lvl2pPr marL="732016" indent="-281545" defTabSz="918149">
              <a:defRPr>
                <a:solidFill>
                  <a:schemeClr val="tx1"/>
                </a:solidFill>
                <a:latin typeface="Tahoma" pitchFamily="34" charset="0"/>
                <a:cs typeface="Arial" charset="0"/>
              </a:defRPr>
            </a:lvl2pPr>
            <a:lvl3pPr marL="1126179" indent="-225236" defTabSz="918149">
              <a:defRPr>
                <a:solidFill>
                  <a:schemeClr val="tx1"/>
                </a:solidFill>
                <a:latin typeface="Tahoma" pitchFamily="34" charset="0"/>
                <a:cs typeface="Arial" charset="0"/>
              </a:defRPr>
            </a:lvl3pPr>
            <a:lvl4pPr marL="1576651" indent="-225236" defTabSz="918149">
              <a:defRPr>
                <a:solidFill>
                  <a:schemeClr val="tx1"/>
                </a:solidFill>
                <a:latin typeface="Tahoma" pitchFamily="34" charset="0"/>
                <a:cs typeface="Arial" charset="0"/>
              </a:defRPr>
            </a:lvl4pPr>
            <a:lvl5pPr marL="2027123" indent="-225236" defTabSz="918149">
              <a:defRPr>
                <a:solidFill>
                  <a:schemeClr val="tx1"/>
                </a:solidFill>
                <a:latin typeface="Tahoma" pitchFamily="34" charset="0"/>
                <a:cs typeface="Arial" charset="0"/>
              </a:defRPr>
            </a:lvl5pPr>
            <a:lvl6pPr marL="2477594" indent="-225236" defTabSz="918149" eaLnBrk="0" fontAlgn="base" hangingPunct="0">
              <a:spcBef>
                <a:spcPct val="0"/>
              </a:spcBef>
              <a:spcAft>
                <a:spcPct val="0"/>
              </a:spcAft>
              <a:defRPr>
                <a:solidFill>
                  <a:schemeClr val="tx1"/>
                </a:solidFill>
                <a:latin typeface="Tahoma" pitchFamily="34" charset="0"/>
                <a:cs typeface="Arial" charset="0"/>
              </a:defRPr>
            </a:lvl6pPr>
            <a:lvl7pPr marL="2928065" indent="-225236" defTabSz="918149" eaLnBrk="0" fontAlgn="base" hangingPunct="0">
              <a:spcBef>
                <a:spcPct val="0"/>
              </a:spcBef>
              <a:spcAft>
                <a:spcPct val="0"/>
              </a:spcAft>
              <a:defRPr>
                <a:solidFill>
                  <a:schemeClr val="tx1"/>
                </a:solidFill>
                <a:latin typeface="Tahoma" pitchFamily="34" charset="0"/>
                <a:cs typeface="Arial" charset="0"/>
              </a:defRPr>
            </a:lvl7pPr>
            <a:lvl8pPr marL="3378537" indent="-225236" defTabSz="918149" eaLnBrk="0" fontAlgn="base" hangingPunct="0">
              <a:spcBef>
                <a:spcPct val="0"/>
              </a:spcBef>
              <a:spcAft>
                <a:spcPct val="0"/>
              </a:spcAft>
              <a:defRPr>
                <a:solidFill>
                  <a:schemeClr val="tx1"/>
                </a:solidFill>
                <a:latin typeface="Tahoma" pitchFamily="34" charset="0"/>
                <a:cs typeface="Arial" charset="0"/>
              </a:defRPr>
            </a:lvl8pPr>
            <a:lvl9pPr marL="3829009" indent="-225236" defTabSz="918149" eaLnBrk="0" fontAlgn="base" hangingPunct="0">
              <a:spcBef>
                <a:spcPct val="0"/>
              </a:spcBef>
              <a:spcAft>
                <a:spcPct val="0"/>
              </a:spcAft>
              <a:defRPr>
                <a:solidFill>
                  <a:schemeClr val="tx1"/>
                </a:solidFill>
                <a:latin typeface="Tahoma" pitchFamily="34" charset="0"/>
                <a:cs typeface="Arial" charset="0"/>
              </a:defRPr>
            </a:lvl9pPr>
          </a:lstStyle>
          <a:p>
            <a:r>
              <a:rPr lang="en-US" dirty="0" smtClean="0">
                <a:latin typeface="Trebuchet MS" pitchFamily="34" charset="0"/>
              </a:rPr>
              <a:t>TAMS Overview for IC</a:t>
            </a:r>
          </a:p>
        </p:txBody>
      </p:sp>
      <p:sp>
        <p:nvSpPr>
          <p:cNvPr id="1013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49">
              <a:defRPr>
                <a:solidFill>
                  <a:schemeClr val="tx1"/>
                </a:solidFill>
                <a:latin typeface="Tahoma" pitchFamily="34" charset="0"/>
                <a:cs typeface="Arial" charset="0"/>
              </a:defRPr>
            </a:lvl1pPr>
            <a:lvl2pPr marL="732016" indent="-281545" defTabSz="918149">
              <a:defRPr>
                <a:solidFill>
                  <a:schemeClr val="tx1"/>
                </a:solidFill>
                <a:latin typeface="Tahoma" pitchFamily="34" charset="0"/>
                <a:cs typeface="Arial" charset="0"/>
              </a:defRPr>
            </a:lvl2pPr>
            <a:lvl3pPr marL="1126179" indent="-225236" defTabSz="918149">
              <a:defRPr>
                <a:solidFill>
                  <a:schemeClr val="tx1"/>
                </a:solidFill>
                <a:latin typeface="Tahoma" pitchFamily="34" charset="0"/>
                <a:cs typeface="Arial" charset="0"/>
              </a:defRPr>
            </a:lvl3pPr>
            <a:lvl4pPr marL="1576651" indent="-225236" defTabSz="918149">
              <a:defRPr>
                <a:solidFill>
                  <a:schemeClr val="tx1"/>
                </a:solidFill>
                <a:latin typeface="Tahoma" pitchFamily="34" charset="0"/>
                <a:cs typeface="Arial" charset="0"/>
              </a:defRPr>
            </a:lvl4pPr>
            <a:lvl5pPr marL="2027123" indent="-225236" defTabSz="918149">
              <a:defRPr>
                <a:solidFill>
                  <a:schemeClr val="tx1"/>
                </a:solidFill>
                <a:latin typeface="Tahoma" pitchFamily="34" charset="0"/>
                <a:cs typeface="Arial" charset="0"/>
              </a:defRPr>
            </a:lvl5pPr>
            <a:lvl6pPr marL="2477594" indent="-225236" defTabSz="918149" eaLnBrk="0" fontAlgn="base" hangingPunct="0">
              <a:spcBef>
                <a:spcPct val="0"/>
              </a:spcBef>
              <a:spcAft>
                <a:spcPct val="0"/>
              </a:spcAft>
              <a:defRPr>
                <a:solidFill>
                  <a:schemeClr val="tx1"/>
                </a:solidFill>
                <a:latin typeface="Tahoma" pitchFamily="34" charset="0"/>
                <a:cs typeface="Arial" charset="0"/>
              </a:defRPr>
            </a:lvl6pPr>
            <a:lvl7pPr marL="2928065" indent="-225236" defTabSz="918149" eaLnBrk="0" fontAlgn="base" hangingPunct="0">
              <a:spcBef>
                <a:spcPct val="0"/>
              </a:spcBef>
              <a:spcAft>
                <a:spcPct val="0"/>
              </a:spcAft>
              <a:defRPr>
                <a:solidFill>
                  <a:schemeClr val="tx1"/>
                </a:solidFill>
                <a:latin typeface="Tahoma" pitchFamily="34" charset="0"/>
                <a:cs typeface="Arial" charset="0"/>
              </a:defRPr>
            </a:lvl7pPr>
            <a:lvl8pPr marL="3378537" indent="-225236" defTabSz="918149" eaLnBrk="0" fontAlgn="base" hangingPunct="0">
              <a:spcBef>
                <a:spcPct val="0"/>
              </a:spcBef>
              <a:spcAft>
                <a:spcPct val="0"/>
              </a:spcAft>
              <a:defRPr>
                <a:solidFill>
                  <a:schemeClr val="tx1"/>
                </a:solidFill>
                <a:latin typeface="Tahoma" pitchFamily="34" charset="0"/>
                <a:cs typeface="Arial" charset="0"/>
              </a:defRPr>
            </a:lvl8pPr>
            <a:lvl9pPr marL="3829009" indent="-225236" defTabSz="918149" eaLnBrk="0" fontAlgn="base" hangingPunct="0">
              <a:spcBef>
                <a:spcPct val="0"/>
              </a:spcBef>
              <a:spcAft>
                <a:spcPct val="0"/>
              </a:spcAft>
              <a:defRPr>
                <a:solidFill>
                  <a:schemeClr val="tx1"/>
                </a:solidFill>
                <a:latin typeface="Tahoma" pitchFamily="34" charset="0"/>
                <a:cs typeface="Arial" charset="0"/>
              </a:defRPr>
            </a:lvl9pPr>
          </a:lstStyle>
          <a:p>
            <a:fld id="{A897AF4B-9153-49CF-A159-BA655C05DEF1}" type="slidenum">
              <a:rPr lang="en-US" smtClean="0">
                <a:latin typeface="Trebuchet MS" pitchFamily="34" charset="0"/>
              </a:rPr>
              <a:pPr/>
              <a:t>34</a:t>
            </a:fld>
            <a:endParaRPr lang="en-US" dirty="0" smtClean="0">
              <a:latin typeface="Trebuchet MS"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35</a:t>
            </a:fld>
            <a:endParaRPr lang="en-US" dirty="0"/>
          </a:p>
        </p:txBody>
      </p:sp>
    </p:spTree>
    <p:extLst>
      <p:ext uri="{BB962C8B-B14F-4D97-AF65-F5344CB8AC3E}">
        <p14:creationId xmlns:p14="http://schemas.microsoft.com/office/powerpoint/2010/main" val="3335393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36</a:t>
            </a:fld>
            <a:endParaRPr lang="en-US" dirty="0"/>
          </a:p>
        </p:txBody>
      </p:sp>
    </p:spTree>
    <p:extLst>
      <p:ext uri="{BB962C8B-B14F-4D97-AF65-F5344CB8AC3E}">
        <p14:creationId xmlns:p14="http://schemas.microsoft.com/office/powerpoint/2010/main" val="2188421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801" eaLnBrk="1" hangingPunct="1">
              <a:lnSpc>
                <a:spcPct val="90000"/>
              </a:lnSpc>
              <a:spcBef>
                <a:spcPct val="20000"/>
              </a:spcBef>
              <a:buClr>
                <a:schemeClr val="accent1"/>
              </a:buClr>
              <a:buSzPct val="110000"/>
            </a:pPr>
            <a:r>
              <a:rPr lang="en-US" baseline="0" dirty="0" smtClean="0">
                <a:latin typeface="Arial" pitchFamily="34" charset="0"/>
                <a:cs typeface="Arial" pitchFamily="34" charset="0"/>
              </a:rPr>
              <a:t>Finally, you will prepare for the live PARCC Field-Test assessment. </a:t>
            </a:r>
          </a:p>
          <a:p>
            <a:pPr marL="43801" eaLnBrk="1" hangingPunct="1">
              <a:lnSpc>
                <a:spcPct val="90000"/>
              </a:lnSpc>
              <a:spcBef>
                <a:spcPct val="20000"/>
              </a:spcBef>
              <a:buClr>
                <a:schemeClr val="accent1"/>
              </a:buClr>
              <a:buSzPct val="110000"/>
            </a:pPr>
            <a:endParaRPr lang="en-US" baseline="0" dirty="0" smtClean="0">
              <a:latin typeface="Arial" pitchFamily="34" charset="0"/>
              <a:cs typeface="Arial" pitchFamily="34" charset="0"/>
            </a:endParaRPr>
          </a:p>
          <a:p>
            <a:pPr marL="43801" eaLnBrk="1" hangingPunct="1">
              <a:lnSpc>
                <a:spcPct val="90000"/>
              </a:lnSpc>
              <a:spcBef>
                <a:spcPct val="20000"/>
              </a:spcBef>
              <a:buClr>
                <a:schemeClr val="accent1"/>
              </a:buClr>
              <a:buSzPct val="110000"/>
            </a:pPr>
            <a:r>
              <a:rPr lang="en-US" baseline="0" dirty="0" smtClean="0">
                <a:latin typeface="Arial" pitchFamily="34" charset="0"/>
                <a:cs typeface="Arial" pitchFamily="34" charset="0"/>
              </a:rPr>
              <a:t>Before the administration begins, you should contact your Internet service provider and ask about any upcoming outage or activities that could affect testing during the administration window.</a:t>
            </a:r>
          </a:p>
          <a:p>
            <a:pPr marL="43801" eaLnBrk="1" hangingPunct="1">
              <a:lnSpc>
                <a:spcPct val="90000"/>
              </a:lnSpc>
              <a:spcBef>
                <a:spcPct val="20000"/>
              </a:spcBef>
              <a:buClr>
                <a:schemeClr val="accent1"/>
              </a:buClr>
              <a:buSzPct val="110000"/>
            </a:pPr>
            <a:endParaRPr lang="en-US" baseline="0" dirty="0" smtClean="0">
              <a:latin typeface="Arial" pitchFamily="34" charset="0"/>
              <a:cs typeface="Arial" pitchFamily="34" charset="0"/>
            </a:endParaRPr>
          </a:p>
          <a:p>
            <a:pPr marL="43801" eaLnBrk="1" hangingPunct="1">
              <a:lnSpc>
                <a:spcPct val="90000"/>
              </a:lnSpc>
              <a:spcBef>
                <a:spcPct val="20000"/>
              </a:spcBef>
              <a:buClr>
                <a:schemeClr val="accent1"/>
              </a:buClr>
              <a:buSzPct val="110000"/>
            </a:pPr>
            <a:r>
              <a:rPr lang="en-US" baseline="0" dirty="0" smtClean="0">
                <a:latin typeface="Arial" pitchFamily="34" charset="0"/>
                <a:cs typeface="Arial" pitchFamily="34" charset="0"/>
              </a:rPr>
              <a:t>You should try to limit network activity to reduce unnecessary bandwidth  utilization during testing. Also, verify that there have been no updates or changes within your environment that could affect testing.</a:t>
            </a:r>
          </a:p>
          <a:p>
            <a:pPr marL="43801" eaLnBrk="1" hangingPunct="1">
              <a:lnSpc>
                <a:spcPct val="90000"/>
              </a:lnSpc>
              <a:spcBef>
                <a:spcPct val="20000"/>
              </a:spcBef>
              <a:buClr>
                <a:schemeClr val="accent1"/>
              </a:buClr>
              <a:buSzPct val="110000"/>
            </a:pPr>
            <a:endParaRPr lang="en-US" baseline="0" dirty="0" smtClean="0">
              <a:latin typeface="Arial" pitchFamily="34" charset="0"/>
              <a:cs typeface="Arial" pitchFamily="34" charset="0"/>
            </a:endParaRPr>
          </a:p>
          <a:p>
            <a:pPr marL="43801" eaLnBrk="1" hangingPunct="1">
              <a:lnSpc>
                <a:spcPct val="90000"/>
              </a:lnSpc>
              <a:spcBef>
                <a:spcPct val="20000"/>
              </a:spcBef>
              <a:buClr>
                <a:schemeClr val="accent1"/>
              </a:buClr>
              <a:buSzPct val="110000"/>
            </a:pPr>
            <a:r>
              <a:rPr lang="en-US" baseline="0" dirty="0" smtClean="0">
                <a:latin typeface="Arial" pitchFamily="34" charset="0"/>
                <a:cs typeface="Arial" pitchFamily="34" charset="0"/>
              </a:rPr>
              <a:t>Be sure to complete phases 1-3 to setup the testing environment. You will need to repeat the TestNav configuration setup step within the live PARCC PearsonAccess site. Also, make sure that technology staff have login access to the live PARCC PearsonAccess environment.</a:t>
            </a:r>
          </a:p>
          <a:p>
            <a:pPr marL="43801" eaLnBrk="1" hangingPunct="1">
              <a:lnSpc>
                <a:spcPct val="90000"/>
              </a:lnSpc>
              <a:spcBef>
                <a:spcPct val="20000"/>
              </a:spcBef>
              <a:buClr>
                <a:schemeClr val="accent1"/>
              </a:buClr>
              <a:buSzPct val="110000"/>
            </a:pPr>
            <a:endParaRPr lang="en-US" baseline="0" dirty="0" smtClean="0">
              <a:latin typeface="Arial" pitchFamily="34" charset="0"/>
              <a:cs typeface="Arial" pitchFamily="34" charset="0"/>
            </a:endParaRPr>
          </a:p>
          <a:p>
            <a:pPr marL="43801" eaLnBrk="1" hangingPunct="1">
              <a:lnSpc>
                <a:spcPct val="90000"/>
              </a:lnSpc>
              <a:spcBef>
                <a:spcPct val="20000"/>
              </a:spcBef>
              <a:buClr>
                <a:schemeClr val="accent1"/>
              </a:buClr>
              <a:buSzPct val="110000"/>
            </a:pPr>
            <a:r>
              <a:rPr lang="en-US" baseline="0" dirty="0" smtClean="0">
                <a:latin typeface="Arial" pitchFamily="34" charset="0"/>
                <a:cs typeface="Arial" pitchFamily="34" charset="0"/>
              </a:rPr>
              <a:t>After online sessions have been created in the PARCC PearsonAccess site, select the </a:t>
            </a:r>
            <a:r>
              <a:rPr lang="en-US" b="1" i="1" baseline="0" dirty="0" smtClean="0">
                <a:latin typeface="Arial" pitchFamily="34" charset="0"/>
                <a:cs typeface="Arial" pitchFamily="34" charset="0"/>
              </a:rPr>
              <a:t>Proctor Caching </a:t>
            </a:r>
            <a:r>
              <a:rPr lang="en-US" baseline="0" dirty="0" smtClean="0">
                <a:latin typeface="Arial" pitchFamily="34" charset="0"/>
                <a:cs typeface="Arial" pitchFamily="34" charset="0"/>
              </a:rPr>
              <a:t>button found on the </a:t>
            </a:r>
            <a:r>
              <a:rPr lang="en-US" i="1" baseline="0" dirty="0" smtClean="0">
                <a:latin typeface="Arial" pitchFamily="34" charset="0"/>
                <a:cs typeface="Arial" pitchFamily="34" charset="0"/>
              </a:rPr>
              <a:t>Session Details </a:t>
            </a:r>
            <a:r>
              <a:rPr lang="en-US" baseline="0" dirty="0" smtClean="0">
                <a:latin typeface="Arial" pitchFamily="34" charset="0"/>
                <a:cs typeface="Arial" pitchFamily="34" charset="0"/>
              </a:rPr>
              <a:t>page to pre-cache test content. Typically, tests are available for caching within one week of the assessment window. If tests are not yet available, the button will be greyed out to inform you that tests are not available for pre-caching.</a:t>
            </a:r>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37</a:t>
            </a:fld>
            <a:endParaRPr lang="en-US" dirty="0"/>
          </a:p>
        </p:txBody>
      </p:sp>
    </p:spTree>
    <p:extLst>
      <p:ext uri="{BB962C8B-B14F-4D97-AF65-F5344CB8AC3E}">
        <p14:creationId xmlns:p14="http://schemas.microsoft.com/office/powerpoint/2010/main" val="75050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5EE0CD8-5ECA-46B7-8BBE-67031ABE5B6F}" type="slidenum">
              <a:rPr lang="en-US" smtClean="0"/>
              <a:pPr/>
              <a:t>38</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Preparing</a:t>
            </a:r>
            <a:r>
              <a:rPr lang="en-US" baseline="0" dirty="0" smtClean="0">
                <a:ea typeface="ＭＳ Ｐゴシック" pitchFamily="34" charset="-128"/>
              </a:rPr>
              <a:t> for the Infrastructure Trial: Using the PARCC Training Center</a:t>
            </a:r>
            <a:endParaRPr lang="en-US" dirty="0"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4</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Who should be involved in an Infrastructure Trial?</a:t>
            </a:r>
          </a:p>
          <a:p>
            <a:pPr marL="0" lvl="1" defTabSz="901050" eaLnBrk="1" hangingPunct="1">
              <a:defRPr/>
            </a:pPr>
            <a:r>
              <a:rPr lang="en-US" dirty="0" smtClean="0">
                <a:ea typeface="ＭＳ Ｐゴシック" pitchFamily="34" charset="-128"/>
              </a:rPr>
              <a:t>You should involve</a:t>
            </a:r>
            <a:r>
              <a:rPr lang="en-US" baseline="0" dirty="0" smtClean="0">
                <a:ea typeface="ＭＳ Ｐゴシック" pitchFamily="34" charset="-128"/>
              </a:rPr>
              <a:t> any district and school staff responsible for participating in a computer-based assessment. It provides the opportunity to collectively evaluate the test environment and identify and resolve potential issues prior to the operational assessment. For example, you would want to include:</a:t>
            </a:r>
          </a:p>
          <a:p>
            <a:pPr marL="0" lvl="1" defTabSz="901050" eaLnBrk="1" hangingPunct="1">
              <a:defRPr/>
            </a:pPr>
            <a:r>
              <a:rPr lang="en-US" dirty="0" smtClean="0">
                <a:ea typeface="ＭＳ Ｐゴシック" pitchFamily="34" charset="-128"/>
              </a:rPr>
              <a:t>* Test Coordinators</a:t>
            </a:r>
            <a:br>
              <a:rPr lang="en-US" dirty="0" smtClean="0">
                <a:ea typeface="ＭＳ Ｐゴシック" pitchFamily="34" charset="-128"/>
              </a:rPr>
            </a:br>
            <a:r>
              <a:rPr lang="en-US" dirty="0" smtClean="0">
                <a:ea typeface="ＭＳ Ｐゴシック" pitchFamily="34" charset="-128"/>
              </a:rPr>
              <a:t>* Test Administrators</a:t>
            </a:r>
          </a:p>
          <a:p>
            <a:pPr marL="0" lvl="1" defTabSz="901050" eaLnBrk="1" hangingPunct="1">
              <a:defRPr/>
            </a:pPr>
            <a:r>
              <a:rPr lang="en-US" dirty="0" smtClean="0">
                <a:ea typeface="ＭＳ Ｐゴシック" pitchFamily="34" charset="-128"/>
              </a:rPr>
              <a:t>* LEA technology staff</a:t>
            </a:r>
          </a:p>
          <a:p>
            <a:pPr marL="0" lvl="1" defTabSz="901050" eaLnBrk="1" hangingPunct="1">
              <a:defRPr/>
            </a:pPr>
            <a:r>
              <a:rPr lang="en-US" dirty="0" smtClean="0">
                <a:ea typeface="ＭＳ Ｐゴシック" pitchFamily="34" charset="-128"/>
              </a:rPr>
              <a:t>* School technology staff</a:t>
            </a:r>
          </a:p>
          <a:p>
            <a:pPr marL="0" lvl="1" defTabSz="901050" eaLnBrk="1" hangingPunct="1">
              <a:defRPr/>
            </a:pPr>
            <a:endParaRPr lang="en-US" dirty="0" smtClean="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5EE0CD8-5ECA-46B7-8BBE-67031ABE5B6F}" type="slidenum">
              <a:rPr lang="en-US" smtClean="0"/>
              <a:pPr/>
              <a:t>43</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Preparing</a:t>
            </a:r>
            <a:r>
              <a:rPr lang="en-US" baseline="0" dirty="0" smtClean="0">
                <a:ea typeface="ＭＳ Ｐゴシック" pitchFamily="34" charset="-128"/>
              </a:rPr>
              <a:t> for the Infrastructure Trial: Using the PARCC Training Center</a:t>
            </a:r>
            <a:endParaRPr lang="en-US" dirty="0" smtClean="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44</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Pearson is developing</a:t>
            </a:r>
            <a:r>
              <a:rPr lang="en-US" baseline="0" dirty="0" smtClean="0">
                <a:ea typeface="ＭＳ Ｐゴシック" pitchFamily="34" charset="-128"/>
              </a:rPr>
              <a:t> </a:t>
            </a:r>
            <a:r>
              <a:rPr lang="en-US" dirty="0" smtClean="0">
                <a:ea typeface="ＭＳ Ｐゴシック" pitchFamily="34" charset="-128"/>
              </a:rPr>
              <a:t>training modules to assist users with preparing for a computer-based assessment. </a:t>
            </a:r>
            <a:r>
              <a:rPr lang="en-US" baseline="0" dirty="0" smtClean="0">
                <a:ea typeface="ＭＳ Ｐゴシック" pitchFamily="34" charset="-128"/>
              </a:rPr>
              <a:t>Test Administration Training is designed to instruct the school coordinators and test administrators on all of the test administration activities using PearsonAccess with special notes to indicate comparisons for other state computer-based testing with Pearson. While Test Administrator Training is designed for users who will be responsible for administering the computer-based assessment, it is recommended that technology staff also review the test administration training modules to understand the responsibilities of the test administrators they will be supporting.</a:t>
            </a:r>
          </a:p>
          <a:p>
            <a:pPr eaLnBrk="1" hangingPunct="1"/>
            <a:endParaRPr lang="en-US" baseline="0" dirty="0" smtClean="0">
              <a:ea typeface="ＭＳ Ｐゴシック" pitchFamily="34" charset="-128"/>
            </a:endParaRPr>
          </a:p>
          <a:p>
            <a:pPr eaLnBrk="1" hangingPunct="1"/>
            <a:r>
              <a:rPr lang="en-US" baseline="0" dirty="0" smtClean="0">
                <a:ea typeface="ＭＳ Ｐゴシック" pitchFamily="34" charset="-128"/>
              </a:rPr>
              <a:t>Pearson is also developing training modules designed to assist technology staff with setting up and configuring the environment for computer-based assessments. </a:t>
            </a:r>
            <a:r>
              <a:rPr lang="en-US" baseline="0" dirty="0" err="1" smtClean="0">
                <a:ea typeface="ＭＳ Ｐゴシック" pitchFamily="34" charset="-128"/>
              </a:rPr>
              <a:t>SystemCheck</a:t>
            </a:r>
            <a:r>
              <a:rPr lang="en-US" baseline="0" dirty="0" smtClean="0">
                <a:ea typeface="ＭＳ Ｐゴシック" pitchFamily="34" charset="-128"/>
              </a:rPr>
              <a:t> for </a:t>
            </a:r>
            <a:r>
              <a:rPr lang="en-US" baseline="0" dirty="0" err="1" smtClean="0">
                <a:ea typeface="ＭＳ Ｐゴシック" pitchFamily="34" charset="-128"/>
              </a:rPr>
              <a:t>TestNav</a:t>
            </a:r>
            <a:r>
              <a:rPr lang="en-US" baseline="0" dirty="0" smtClean="0">
                <a:ea typeface="ＭＳ Ｐゴシック" pitchFamily="34" charset="-128"/>
              </a:rPr>
              <a:t> can be used to determine whether your devices have met the minimum system requirements for TestNav and that your network can support testing of all your students scheduled to test in the computer-based PARCC field test assessment. The Technical Setup training module will include special notes for states that have prior computer-based testing experience with Pearson. The notes will highlight similarities and differences of previous versions of proctor caching, </a:t>
            </a:r>
            <a:r>
              <a:rPr lang="en-US" baseline="0" dirty="0" err="1" smtClean="0">
                <a:ea typeface="ＭＳ Ｐゴシック" pitchFamily="34" charset="-128"/>
              </a:rPr>
              <a:t>SystemCheck</a:t>
            </a:r>
            <a:r>
              <a:rPr lang="en-US" baseline="0" dirty="0" smtClean="0">
                <a:ea typeface="ＭＳ Ｐゴシック" pitchFamily="34" charset="-128"/>
              </a:rPr>
              <a:t>, and TestNav.</a:t>
            </a:r>
            <a:endParaRPr lang="en-US" dirty="0" smtClean="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45</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There are</a:t>
            </a:r>
            <a:r>
              <a:rPr lang="en-US" baseline="0" dirty="0" smtClean="0">
                <a:ea typeface="ＭＳ Ｐゴシック" pitchFamily="34" charset="-128"/>
              </a:rPr>
              <a:t> a variety of manuals and guides designed to describe the technical and administrative tasks necessary to prepare for an computer-based assessment including a guide which describes the purpose and steps to conducting an Infrastructure Trial. These resources are posted in the non-secure resources page at http://PARCC.Pearson.com/Resources.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concludes our presentation.</a:t>
            </a:r>
            <a:r>
              <a:rPr lang="en-US" baseline="0" dirty="0" smtClean="0"/>
              <a:t> </a:t>
            </a:r>
            <a:r>
              <a:rPr lang="en-US" dirty="0" smtClean="0"/>
              <a:t>For</a:t>
            </a:r>
            <a:r>
              <a:rPr lang="en-US" baseline="0" dirty="0" smtClean="0"/>
              <a:t> additional support, you may contact the PARCC Support Center at 888-493-9888 or by email at </a:t>
            </a:r>
            <a:r>
              <a:rPr lang="en-US" baseline="0" dirty="0" err="1" smtClean="0"/>
              <a:t>PARCC@support.pearson.com</a:t>
            </a:r>
            <a:r>
              <a:rPr lang="en-US" baseline="0" dirty="0" smtClean="0"/>
              <a:t> or contact your LDOE support team at:</a:t>
            </a:r>
          </a:p>
          <a:p>
            <a:endParaRPr lang="en-US" sz="2000" dirty="0"/>
          </a:p>
          <a:p>
            <a:pPr lvl="1"/>
            <a:r>
              <a:rPr lang="en-US" sz="1800" dirty="0"/>
              <a:t>TECHNOLOGY:  </a:t>
            </a:r>
          </a:p>
          <a:p>
            <a:pPr lvl="2"/>
            <a:r>
              <a:rPr lang="en-US" sz="1600" dirty="0">
                <a:hlinkClick r:id="rId3"/>
              </a:rPr>
              <a:t>EdTech@la.gov</a:t>
            </a:r>
            <a:endParaRPr lang="en-US" sz="1600" dirty="0"/>
          </a:p>
          <a:p>
            <a:pPr lvl="2"/>
            <a:r>
              <a:rPr lang="en-US" sz="1600" dirty="0"/>
              <a:t>Carol Mosley (</a:t>
            </a:r>
            <a:r>
              <a:rPr lang="en-US" sz="1600" dirty="0">
                <a:hlinkClick r:id="rId4"/>
              </a:rPr>
              <a:t>Carol.Mosley@la.gov</a:t>
            </a:r>
            <a:r>
              <a:rPr lang="en-US" sz="1600" dirty="0"/>
              <a:t>) </a:t>
            </a:r>
          </a:p>
          <a:p>
            <a:pPr lvl="2"/>
            <a:r>
              <a:rPr lang="en-US" sz="1600" dirty="0"/>
              <a:t>Caroline </a:t>
            </a:r>
            <a:r>
              <a:rPr lang="en-US" sz="1600" dirty="0" err="1"/>
              <a:t>Porche</a:t>
            </a:r>
            <a:r>
              <a:rPr lang="en-US" sz="1600" dirty="0"/>
              <a:t> (</a:t>
            </a:r>
            <a:r>
              <a:rPr lang="en-US" sz="1600" dirty="0">
                <a:hlinkClick r:id="rId5"/>
              </a:rPr>
              <a:t>Caroline.Porche@la.gov</a:t>
            </a:r>
            <a:r>
              <a:rPr lang="en-US" sz="1600" dirty="0"/>
              <a:t>)</a:t>
            </a:r>
          </a:p>
          <a:p>
            <a:pPr lvl="2"/>
            <a:r>
              <a:rPr lang="en-US" sz="1600" dirty="0"/>
              <a:t>Allen Childress (</a:t>
            </a:r>
            <a:r>
              <a:rPr lang="en-US" sz="1600" dirty="0">
                <a:hlinkClick r:id="rId6"/>
              </a:rPr>
              <a:t>Allen.Childress@la.gov</a:t>
            </a:r>
            <a:r>
              <a:rPr lang="en-US" sz="1600" dirty="0"/>
              <a:t>)</a:t>
            </a:r>
          </a:p>
          <a:p>
            <a:pPr lvl="1"/>
            <a:r>
              <a:rPr lang="en-US" sz="1800" dirty="0"/>
              <a:t>ASSESSMENT:  </a:t>
            </a:r>
          </a:p>
          <a:p>
            <a:pPr lvl="2"/>
            <a:r>
              <a:rPr lang="en-US" sz="1600" dirty="0">
                <a:hlinkClick r:id="rId7"/>
              </a:rPr>
              <a:t>Assessment@la.gov</a:t>
            </a:r>
            <a:r>
              <a:rPr lang="en-US" sz="1600" dirty="0"/>
              <a:t> </a:t>
            </a:r>
          </a:p>
          <a:p>
            <a:pPr lvl="2"/>
            <a:r>
              <a:rPr lang="en-US" sz="1600" dirty="0"/>
              <a:t>Kristina Bradford (</a:t>
            </a:r>
            <a:r>
              <a:rPr lang="en-US" sz="1600" dirty="0">
                <a:hlinkClick r:id="rId8"/>
              </a:rPr>
              <a:t>Kristina.Bradford@la.gov</a:t>
            </a:r>
            <a:r>
              <a:rPr lang="en-US" sz="1600" dirty="0"/>
              <a:t>)</a:t>
            </a:r>
          </a:p>
          <a:p>
            <a:pPr lvl="2"/>
            <a:r>
              <a:rPr lang="en-US" sz="1600" dirty="0"/>
              <a:t>Susan Khan (</a:t>
            </a:r>
            <a:r>
              <a:rPr lang="en-US" sz="1600" dirty="0">
                <a:hlinkClick r:id="rId9"/>
              </a:rPr>
              <a:t>Susan.Khan@la.gov</a:t>
            </a:r>
            <a:r>
              <a:rPr lang="en-US" sz="1600" dirty="0"/>
              <a:t>)</a:t>
            </a:r>
          </a:p>
        </p:txBody>
      </p:sp>
      <p:sp>
        <p:nvSpPr>
          <p:cNvPr id="4" name="Slide Number Placeholder 3"/>
          <p:cNvSpPr>
            <a:spLocks noGrp="1"/>
          </p:cNvSpPr>
          <p:nvPr>
            <p:ph type="sldNum" sz="quarter" idx="10"/>
          </p:nvPr>
        </p:nvSpPr>
        <p:spPr/>
        <p:txBody>
          <a:bodyPr/>
          <a:lstStyle/>
          <a:p>
            <a:pPr>
              <a:defRPr/>
            </a:pPr>
            <a:fld id="{24AA9509-08A1-41E0-AE81-E0736E70D0E3}" type="slidenum">
              <a:rPr lang="en-US" smtClean="0"/>
              <a:pPr>
                <a:defRPr/>
              </a:pPr>
              <a:t>46</a:t>
            </a:fld>
            <a:endParaRPr lang="en-US" dirty="0"/>
          </a:p>
        </p:txBody>
      </p:sp>
    </p:spTree>
    <p:extLst>
      <p:ext uri="{BB962C8B-B14F-4D97-AF65-F5344CB8AC3E}">
        <p14:creationId xmlns:p14="http://schemas.microsoft.com/office/powerpoint/2010/main" val="3431905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5</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baseline="0" dirty="0" smtClean="0">
                <a:ea typeface="ＭＳ Ｐゴシック" pitchFamily="34" charset="-128"/>
              </a:rPr>
              <a:t>Where do I access the Infrastructure Trial?</a:t>
            </a:r>
          </a:p>
          <a:p>
            <a:pPr eaLnBrk="1" hangingPunct="1"/>
            <a:r>
              <a:rPr lang="en-US" baseline="0" dirty="0" smtClean="0">
                <a:ea typeface="ＭＳ Ｐゴシック" pitchFamily="34" charset="-128"/>
              </a:rPr>
              <a:t>The PARCC Training Center, accessible at http://PARCC.Pearson.com/TrainingCenter, is where the Infrastructure Trial will be conducted. In the PARCC Training Center, you will need to:</a:t>
            </a:r>
          </a:p>
          <a:p>
            <a:pPr eaLnBrk="1" hangingPunct="1"/>
            <a:r>
              <a:rPr lang="en-US" baseline="0" dirty="0" smtClean="0">
                <a:ea typeface="ＭＳ Ｐゴシック" pitchFamily="34" charset="-128"/>
              </a:rPr>
              <a:t>* Set up login access for your staff</a:t>
            </a:r>
          </a:p>
          <a:p>
            <a:pPr eaLnBrk="1" hangingPunct="1"/>
            <a:r>
              <a:rPr lang="en-US" baseline="0" dirty="0" smtClean="0">
                <a:ea typeface="ＭＳ Ｐゴシック" pitchFamily="34" charset="-128"/>
              </a:rPr>
              <a:t>* Create “dummy” students for the Infrastructure Trial and assign them to test sessions</a:t>
            </a:r>
          </a:p>
          <a:p>
            <a:pPr eaLnBrk="1" hangingPunct="1"/>
            <a:r>
              <a:rPr lang="en-US" baseline="0" dirty="0" smtClean="0">
                <a:ea typeface="ＭＳ Ｐゴシック" pitchFamily="34" charset="-128"/>
              </a:rPr>
              <a:t>* Confirm your technology setup and configurations using the Infrastructure Trial test</a:t>
            </a:r>
          </a:p>
          <a:p>
            <a:pPr eaLnBrk="1" hangingPunct="1"/>
            <a:endParaRPr lang="en-US" baseline="0" dirty="0" smtClean="0">
              <a:ea typeface="ＭＳ Ｐゴシック" pitchFamily="34" charset="-128"/>
            </a:endParaRPr>
          </a:p>
          <a:p>
            <a:pPr eaLnBrk="1" hangingPunct="1"/>
            <a:r>
              <a:rPr lang="en-US" baseline="0" dirty="0" smtClean="0">
                <a:ea typeface="ＭＳ Ｐゴシック" pitchFamily="34" charset="-128"/>
              </a:rPr>
              <a:t>Please note, the “create students” wizard is only available in the PARCC Training Center to reduce setup time. During the live assessment, the state or LEA/district can bulk upload students via a student data file. You should not include real student identifying information in the Training Center environment.</a:t>
            </a:r>
          </a:p>
          <a:p>
            <a:pPr eaLnBrk="1" hangingPunct="1"/>
            <a:endParaRPr lang="en-US" baseline="0" dirty="0" smtClean="0">
              <a:ea typeface="ＭＳ Ｐゴシック" pitchFamily="34" charset="-128"/>
            </a:endParaRPr>
          </a:p>
          <a:p>
            <a:pPr defTabSz="901050" eaLnBrk="1" hangingPunct="1">
              <a:defRPr/>
            </a:pPr>
            <a:r>
              <a:rPr lang="en-US" baseline="0" dirty="0" smtClean="0">
                <a:ea typeface="ＭＳ Ｐゴシック" pitchFamily="34" charset="-128"/>
              </a:rPr>
              <a:t>The window for conducting an Infrastructure Trial opens in the PARCC Training Center January 2014. Use the Infrastructure Trial opportunity to be sure that you have a comprehensive communication plan between school test coordinators and district administrative staff.</a:t>
            </a:r>
            <a:endParaRPr lang="en-US" dirty="0" smtClean="0">
              <a:ea typeface="ＭＳ Ｐゴシック" pitchFamily="34" charset="-128"/>
            </a:endParaRPr>
          </a:p>
          <a:p>
            <a:pPr eaLnBrk="1" hangingPunct="1"/>
            <a:endParaRPr lang="en-US" dirty="0"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6</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baseline="0" dirty="0" smtClean="0">
                <a:ea typeface="ＭＳ Ｐゴシック" pitchFamily="34" charset="-128"/>
              </a:rPr>
              <a:t>When is the Infrastructure Trial?</a:t>
            </a:r>
          </a:p>
          <a:p>
            <a:pPr eaLnBrk="1" hangingPunct="1"/>
            <a:r>
              <a:rPr lang="en-US" baseline="0" dirty="0" smtClean="0">
                <a:ea typeface="ＭＳ Ｐゴシック" pitchFamily="34" charset="-128"/>
              </a:rPr>
              <a:t>The Infrastructure Trial window begins in February 2014 and is available through March 2014. You should plan to conduct an Infrastructure Trial only after you have confirmed site and staff readiness. Louisiana LEAs should complete this trial prior to March 10.  During this window, you will want to:</a:t>
            </a:r>
          </a:p>
          <a:p>
            <a:pPr eaLnBrk="1" hangingPunct="1"/>
            <a:r>
              <a:rPr lang="en-US" baseline="0" dirty="0" smtClean="0">
                <a:ea typeface="ＭＳ Ｐゴシック" pitchFamily="34" charset="-128"/>
              </a:rPr>
              <a:t>* Complete training activities</a:t>
            </a:r>
          </a:p>
          <a:p>
            <a:pPr eaLnBrk="1" hangingPunct="1"/>
            <a:r>
              <a:rPr lang="en-US" baseline="0" dirty="0" smtClean="0">
                <a:ea typeface="ＭＳ Ｐゴシック" pitchFamily="34" charset="-128"/>
              </a:rPr>
              <a:t>* Confirm your network and assessment environment configuration</a:t>
            </a:r>
          </a:p>
          <a:p>
            <a:pPr marL="168947" indent="-168947" eaLnBrk="1" hangingPunct="1">
              <a:buFontTx/>
              <a:buChar char="•"/>
            </a:pPr>
            <a:r>
              <a:rPr lang="en-US" baseline="0" dirty="0" smtClean="0">
                <a:ea typeface="ＭＳ Ｐゴシック" pitchFamily="34" charset="-128"/>
              </a:rPr>
              <a:t>Develop a communication plan</a:t>
            </a:r>
          </a:p>
          <a:p>
            <a:pPr marL="168947" indent="-168947" eaLnBrk="1" hangingPunct="1">
              <a:buFontTx/>
              <a:buChar char="•"/>
            </a:pPr>
            <a:r>
              <a:rPr lang="en-US" baseline="0" dirty="0" smtClean="0">
                <a:ea typeface="ＭＳ Ｐゴシック" pitchFamily="34" charset="-128"/>
              </a:rPr>
              <a:t>Complete survey on your readiness status</a:t>
            </a:r>
          </a:p>
          <a:p>
            <a:pPr eaLnBrk="1" hangingPunct="1"/>
            <a:endParaRPr lang="en-US" baseline="0" dirty="0" smtClean="0">
              <a:ea typeface="ＭＳ Ｐゴシック" pitchFamily="34" charset="-128"/>
            </a:endParaRPr>
          </a:p>
          <a:p>
            <a:pPr eaLnBrk="1" hangingPunct="1"/>
            <a:r>
              <a:rPr lang="en-US" baseline="0" dirty="0" smtClean="0">
                <a:ea typeface="ＭＳ Ｐゴシック" pitchFamily="34" charset="-128"/>
              </a:rPr>
              <a:t>It is especially important to use the Infrastructure Trial opportunity to be sure that you have a comprehensive communication plan between school coordinators and LEA administrative staff.</a:t>
            </a:r>
            <a:endParaRPr lang="en-US" dirty="0"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7</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ea typeface="ＭＳ Ｐゴシック" pitchFamily="34" charset="-128"/>
              </a:rPr>
              <a:t>Why is an Infrastructure Trial necessary?</a:t>
            </a:r>
          </a:p>
          <a:p>
            <a:pPr eaLnBrk="1" hangingPunct="1"/>
            <a:r>
              <a:rPr lang="en-US" dirty="0" smtClean="0">
                <a:ea typeface="ＭＳ Ｐゴシック" pitchFamily="34" charset="-128"/>
              </a:rPr>
              <a:t>The Infrastructure</a:t>
            </a:r>
            <a:r>
              <a:rPr lang="en-US" baseline="0" dirty="0" smtClean="0">
                <a:ea typeface="ＭＳ Ｐゴシック" pitchFamily="34" charset="-128"/>
              </a:rPr>
              <a:t> Trial gives you an opportunity to r</a:t>
            </a:r>
            <a:r>
              <a:rPr lang="en-US" dirty="0" smtClean="0">
                <a:ea typeface="ＭＳ Ｐゴシック" pitchFamily="34" charset="-128"/>
              </a:rPr>
              <a:t>eview</a:t>
            </a:r>
            <a:r>
              <a:rPr lang="en-US" baseline="0" dirty="0" smtClean="0">
                <a:ea typeface="ＭＳ Ｐゴシック" pitchFamily="34" charset="-128"/>
              </a:rPr>
              <a:t> your technology</a:t>
            </a:r>
            <a:r>
              <a:rPr lang="en-US" dirty="0" smtClean="0">
                <a:ea typeface="ＭＳ Ｐゴシック" pitchFamily="34" charset="-128"/>
              </a:rPr>
              <a:t> set up and communication</a:t>
            </a:r>
            <a:r>
              <a:rPr lang="en-US" baseline="0" dirty="0" smtClean="0">
                <a:ea typeface="ＭＳ Ｐゴシック" pitchFamily="34" charset="-128"/>
              </a:rPr>
              <a:t> plan</a:t>
            </a:r>
            <a:r>
              <a:rPr lang="en-US" dirty="0" smtClean="0">
                <a:ea typeface="ＭＳ Ｐゴシック" pitchFamily="34" charset="-128"/>
              </a:rPr>
              <a:t> prior to testing. If you have never administered a computer-based assessment, an Infrastructure Trial is strongly recommended. It provides an opportunity to practice in a low-stakes environment to avoid problems and possible delays during the live assessment. With the exception of creating “dummy” student data and configuring </a:t>
            </a:r>
            <a:r>
              <a:rPr lang="en-US" dirty="0" err="1" smtClean="0">
                <a:ea typeface="ＭＳ Ｐゴシック" pitchFamily="34" charset="-128"/>
              </a:rPr>
              <a:t>TestNav</a:t>
            </a:r>
            <a:r>
              <a:rPr lang="en-US" dirty="0" smtClean="0">
                <a:ea typeface="ＭＳ Ｐゴシック" pitchFamily="34" charset="-128"/>
              </a:rPr>
              <a:t> in the PARCC Training Center, most activities will already be needed for the high-stakes live assessment. The same installation of proctor caching can be used for both the Infrastructure Trial and the operational environment. Working through an Infrastructure Trial will help you to identify gaps in communication and training.</a:t>
            </a:r>
            <a:r>
              <a:rPr lang="en-US" baseline="0" dirty="0" smtClean="0">
                <a:ea typeface="ＭＳ Ｐゴシック" pitchFamily="34" charset="-128"/>
              </a:rPr>
              <a:t>  In review, Infrastructure Trial highlights include:</a:t>
            </a:r>
          </a:p>
          <a:p>
            <a:pPr eaLnBrk="1" hangingPunct="1"/>
            <a:r>
              <a:rPr lang="en-US" dirty="0" smtClean="0">
                <a:ea typeface="ＭＳ Ｐゴシック" pitchFamily="34" charset="-128"/>
              </a:rPr>
              <a:t>* Practice in a low-stakes environment</a:t>
            </a:r>
            <a:r>
              <a:rPr lang="en-US" baseline="0" dirty="0" smtClean="0">
                <a:ea typeface="ＭＳ Ｐゴシック" pitchFamily="34" charset="-128"/>
              </a:rPr>
              <a:t> </a:t>
            </a:r>
            <a:r>
              <a:rPr lang="en-US" dirty="0" smtClean="0">
                <a:ea typeface="ＭＳ Ｐゴシック" pitchFamily="34" charset="-128"/>
              </a:rPr>
              <a:t>for all participating users</a:t>
            </a:r>
          </a:p>
          <a:p>
            <a:pPr eaLnBrk="1" hangingPunct="1"/>
            <a:r>
              <a:rPr lang="en-US" dirty="0" smtClean="0">
                <a:ea typeface="ＭＳ Ｐゴシック" pitchFamily="34" charset="-128"/>
              </a:rPr>
              <a:t>* Minimal additional activities are needed to conduct an Infrastructure Trial</a:t>
            </a:r>
          </a:p>
          <a:p>
            <a:pPr eaLnBrk="1" hangingPunct="1"/>
            <a:r>
              <a:rPr lang="en-US" dirty="0" smtClean="0">
                <a:ea typeface="ＭＳ Ｐゴシック" pitchFamily="34" charset="-128"/>
              </a:rPr>
              <a:t>* Live students and test results are not affected</a:t>
            </a:r>
            <a:br>
              <a:rPr lang="en-US" dirty="0" smtClean="0">
                <a:ea typeface="ＭＳ Ｐゴシック" pitchFamily="34" charset="-128"/>
              </a:rPr>
            </a:br>
            <a:r>
              <a:rPr lang="en-US" dirty="0" smtClean="0">
                <a:ea typeface="ＭＳ Ｐゴシック" pitchFamily="34" charset="-128"/>
              </a:rPr>
              <a:t>*</a:t>
            </a:r>
            <a:r>
              <a:rPr lang="en-US" baseline="0" dirty="0" smtClean="0">
                <a:ea typeface="ＭＳ Ｐゴシック" pitchFamily="34" charset="-128"/>
              </a:rPr>
              <a:t> </a:t>
            </a:r>
            <a:r>
              <a:rPr lang="en-US" dirty="0" smtClean="0">
                <a:ea typeface="ＭＳ Ｐゴシック" pitchFamily="34" charset="-128"/>
              </a:rPr>
              <a:t>The opportunity to practice communication plans to be sure everyone knows who to contact for help</a:t>
            </a:r>
          </a:p>
          <a:p>
            <a:pPr eaLnBrk="1" hangingPunct="1"/>
            <a:r>
              <a:rPr lang="en-US" dirty="0" smtClean="0">
                <a:ea typeface="ＭＳ Ｐゴシック" pitchFamily="34" charset="-128"/>
              </a:rPr>
              <a:t>*</a:t>
            </a:r>
            <a:r>
              <a:rPr lang="en-US" baseline="0" dirty="0" smtClean="0">
                <a:ea typeface="ＭＳ Ｐゴシック" pitchFamily="34" charset="-128"/>
              </a:rPr>
              <a:t> The ability to v</a:t>
            </a:r>
            <a:r>
              <a:rPr lang="en-US" dirty="0" smtClean="0">
                <a:ea typeface="ＭＳ Ｐゴシック" pitchFamily="34" charset="-128"/>
              </a:rPr>
              <a:t>alidate device and system configuration set up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21DBA4-A680-40A3-84F7-3BE640FF5E58}" type="slidenum">
              <a:rPr lang="en-US" smtClean="0"/>
              <a:pPr/>
              <a:t>8</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baseline="0" dirty="0" smtClean="0">
                <a:ea typeface="ＭＳ Ｐゴシック" pitchFamily="34" charset="-128"/>
              </a:rPr>
              <a:t>How do I know when the Infrastructure Trial is complete?</a:t>
            </a:r>
          </a:p>
          <a:p>
            <a:pPr eaLnBrk="1" hangingPunct="1"/>
            <a:r>
              <a:rPr lang="en-US" baseline="0" dirty="0" smtClean="0">
                <a:ea typeface="ＭＳ Ｐゴシック" pitchFamily="34" charset="-128"/>
              </a:rPr>
              <a:t>The Infrastructure Trial is complete when you can confirm that you are ready for the computer-based assessment. You may use the trial in the following ways to confirm readiness:</a:t>
            </a:r>
            <a:br>
              <a:rPr lang="en-US" baseline="0" dirty="0" smtClean="0">
                <a:ea typeface="ＭＳ Ｐゴシック" pitchFamily="34" charset="-128"/>
              </a:rPr>
            </a:br>
            <a:r>
              <a:rPr lang="en-US" baseline="0" dirty="0" smtClean="0">
                <a:ea typeface="ＭＳ Ｐゴシック" pitchFamily="34" charset="-128"/>
              </a:rPr>
              <a:t>* Check progress with schools</a:t>
            </a:r>
          </a:p>
          <a:p>
            <a:pPr eaLnBrk="1" hangingPunct="1"/>
            <a:r>
              <a:rPr lang="en-US" baseline="0" dirty="0" smtClean="0">
                <a:ea typeface="ＭＳ Ｐゴシック" pitchFamily="34" charset="-128"/>
              </a:rPr>
              <a:t>* Correct technology configurations and environment settings, if needed</a:t>
            </a:r>
          </a:p>
          <a:p>
            <a:pPr eaLnBrk="1" hangingPunct="1"/>
            <a:r>
              <a:rPr lang="en-US" baseline="0" dirty="0" smtClean="0">
                <a:ea typeface="ＭＳ Ｐゴシック" pitchFamily="34" charset="-128"/>
              </a:rPr>
              <a:t>* You can run a trial as often as needed to prepare for the live assessments</a:t>
            </a:r>
          </a:p>
          <a:p>
            <a:pPr eaLnBrk="1" hangingPunct="1"/>
            <a:r>
              <a:rPr lang="en-US" baseline="0" dirty="0" smtClean="0">
                <a:ea typeface="ＭＳ Ｐゴシック" pitchFamily="34" charset="-128"/>
              </a:rPr>
              <a:t>* A trial can help identify areas where you may need to make changes to your communication plan</a:t>
            </a:r>
          </a:p>
          <a:p>
            <a:pPr eaLnBrk="1" hangingPunct="1"/>
            <a:endParaRPr lang="en-US" baseline="0" dirty="0" smtClean="0">
              <a:ea typeface="ＭＳ Ｐゴシック" pitchFamily="34" charset="-128"/>
            </a:endParaRPr>
          </a:p>
          <a:p>
            <a:pPr defTabSz="919612" eaLnBrk="1" hangingPunct="1">
              <a:defRPr/>
            </a:pPr>
            <a:r>
              <a:rPr lang="en-US" baseline="0" dirty="0" smtClean="0">
                <a:ea typeface="ＭＳ Ｐゴシック" pitchFamily="34" charset="-128"/>
              </a:rPr>
              <a:t>An Infrastructure Trial should only be scheduled after you have completed training and all setup activities in preparation for the high-stakes computer-based assessment; however, if your Infrastructure Trial reveals significant issues or gaps within your setup, communication plan or training, you may want to review the training modules and materials and schedule a second Infrastructure Trial. You may need to create additional “dummy” students and create new test sessions for additional Infrastructure Trial attempts.</a:t>
            </a:r>
            <a:endParaRPr lang="en-US" dirty="0"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5EE0CD8-5ECA-46B7-8BBE-67031ABE5B6F}" type="slidenum">
              <a:rPr lang="en-US" smtClean="0"/>
              <a:pPr/>
              <a:t>9</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0091B2"/>
              </a:buClr>
              <a:defRPr sz="2400"/>
            </a:lvl1pPr>
            <a:lvl2pPr>
              <a:buClr>
                <a:srgbClr val="0091B2"/>
              </a:buClr>
              <a:defRPr sz="2200"/>
            </a:lvl2pPr>
            <a:lvl3pPr marL="1371600" indent="-457200">
              <a:buClr>
                <a:srgbClr val="0091B2"/>
              </a:buClr>
              <a:buFont typeface="Courier New" pitchFamily="49" charset="0"/>
              <a:buChar char="o"/>
              <a:defRPr sz="2000"/>
            </a:lvl3pPr>
            <a:lvl4pPr>
              <a:buClr>
                <a:srgbClr val="0091B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dirty="0" smtClean="0"/>
              <a:t>Click to edit Master title style</a:t>
            </a:r>
            <a:endParaRPr lang="en-US" dirty="0"/>
          </a:p>
        </p:txBody>
      </p:sp>
      <p:sp>
        <p:nvSpPr>
          <p:cNvPr id="8" name="Slide Number Placeholder 24"/>
          <p:cNvSpPr>
            <a:spLocks noGrp="1"/>
          </p:cNvSpPr>
          <p:nvPr>
            <p:ph type="sldNum" sz="quarter" idx="10"/>
          </p:nvPr>
        </p:nvSpPr>
        <p:spPr>
          <a:xfrm>
            <a:off x="2" y="6569078"/>
            <a:ext cx="609600" cy="288925"/>
          </a:xfrm>
        </p:spPr>
        <p:txBody>
          <a:bodyPr/>
          <a:lstStyle>
            <a:lvl1pPr algn="r">
              <a:defRPr sz="1200" smtClean="0">
                <a:solidFill>
                  <a:schemeClr val="tx1"/>
                </a:solidFill>
              </a:defRPr>
            </a:lvl1pPr>
          </a:lstStyle>
          <a:p>
            <a:pPr>
              <a:defRPr/>
            </a:pPr>
            <a:fld id="{8A85A12D-F284-471C-8250-D25B013F6AB1}" type="slidenum">
              <a:rPr lang="en-US" smtClean="0"/>
              <a:pPr>
                <a:defRPr/>
              </a:pPr>
              <a:t>‹#›</a:t>
            </a:fld>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lvl1pPr>
              <a:buClr>
                <a:srgbClr val="0091B2"/>
              </a:buClr>
              <a:defRPr/>
            </a:lvl1pPr>
            <a:lvl2pPr>
              <a:buClr>
                <a:srgbClr val="0091B2"/>
              </a:buClr>
              <a:defRPr/>
            </a:lvl2pPr>
            <a:lvl3pPr>
              <a:buClr>
                <a:srgbClr val="0091B2"/>
              </a:buClr>
              <a:defRPr/>
            </a:lvl3pPr>
            <a:lvl4pPr>
              <a:buClr>
                <a:srgbClr val="0091B2"/>
              </a:buClr>
              <a:defRPr/>
            </a:lvl4pPr>
            <a:lvl5pPr>
              <a:buClr>
                <a:srgbClr val="0091B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6"/>
          <p:cNvSpPr>
            <a:spLocks noGrp="1"/>
          </p:cNvSpPr>
          <p:nvPr>
            <p:ph type="title"/>
          </p:nvPr>
        </p:nvSpPr>
        <p:spPr>
          <a:xfrm>
            <a:off x="0" y="-7620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12"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630710B3-777E-4803-90E8-DC7556CC3D8A}" type="slidenum">
              <a:rPr lang="en-US" smtClean="0"/>
              <a:pPr/>
              <a:t>‹#›</a:t>
            </a:fld>
            <a:endParaRPr lang="en-US" dirty="0"/>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0710B3-777E-4803-90E8-DC7556CC3D8A}" type="slidenum">
              <a:rPr lang="en-US" smtClean="0"/>
              <a:pPr/>
              <a:t>‹#›</a:t>
            </a:fld>
            <a:endParaRPr lang="en-US" dirty="0"/>
          </a:p>
        </p:txBody>
      </p:sp>
      <p:sp>
        <p:nvSpPr>
          <p:cNvPr id="7" name="Title 16"/>
          <p:cNvSpPr txBox="1">
            <a:spLocks/>
          </p:cNvSpPr>
          <p:nvPr/>
        </p:nvSpPr>
        <p:spPr>
          <a:xfrm>
            <a:off x="0" y="0"/>
            <a:ext cx="9144000" cy="1219200"/>
          </a:xfrm>
          <a:prstGeom prst="rect">
            <a:avLst/>
          </a:prstGeom>
        </p:spPr>
        <p:txBody>
          <a:bodyPr lIns="89879" tIns="44940" rIns="89879" bIns="44940" anchor="ctr"/>
          <a:lstStyle>
            <a:lvl1pPr marL="168524" indent="0" algn="l">
              <a:defRPr sz="2800"/>
            </a:lvl1pPr>
          </a:lstStyle>
          <a:p>
            <a:pPr marL="168524" marR="0" lvl="0" indent="0" algn="ctr" defTabSz="898796"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150" normalizeH="0" baseline="0" noProof="0" dirty="0" smtClean="0">
                <a:ln>
                  <a:noFill/>
                </a:ln>
                <a:solidFill>
                  <a:srgbClr val="FFFFFF"/>
                </a:solidFill>
                <a:effectLst/>
                <a:uLnTx/>
                <a:uFillTx/>
                <a:latin typeface="Chalkduster"/>
                <a:ea typeface="+mj-ea"/>
                <a:cs typeface="Chalkduster"/>
              </a:rPr>
              <a:t>Click to edit Master title style</a:t>
            </a:r>
            <a:endParaRPr kumimoji="0" lang="en-US" sz="2800" b="0" i="0" u="none" strike="noStrike" kern="1200" cap="none" spc="-150" normalizeH="0" baseline="0" noProof="0" dirty="0">
              <a:ln>
                <a:noFill/>
              </a:ln>
              <a:solidFill>
                <a:srgbClr val="FFFFFF"/>
              </a:solidFill>
              <a:effectLst/>
              <a:uLnTx/>
              <a:uFillTx/>
              <a:latin typeface="Chalkduster"/>
              <a:ea typeface="+mj-ea"/>
              <a:cs typeface="Chalkduster"/>
            </a:endParaRPr>
          </a:p>
        </p:txBody>
      </p:sp>
      <p:sp>
        <p:nvSpPr>
          <p:cNvPr id="4"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1pPr>
              <a:buClr>
                <a:srgbClr val="0091B2"/>
              </a:buClr>
              <a:defRPr/>
            </a:lvl1pPr>
            <a:lvl2pPr>
              <a:buClr>
                <a:srgbClr val="0091B2"/>
              </a:buClr>
              <a:defRPr/>
            </a:lvl2pPr>
            <a:lvl3pPr marL="898796" indent="174766">
              <a:buClr>
                <a:srgbClr val="0091B2"/>
              </a:buClr>
              <a:defRPr/>
            </a:lvl3pPr>
            <a:lvl4pPr>
              <a:buClr>
                <a:srgbClr val="0091B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fld id="{630710B3-777E-4803-90E8-DC7556CC3D8A}" type="slidenum">
              <a:rPr lang="en-US" smtClean="0"/>
              <a:pPr/>
              <a:t>‹#›</a:t>
            </a:fld>
            <a:endParaRPr lang="en-US" dirty="0"/>
          </a:p>
        </p:txBody>
      </p:sp>
      <p:sp>
        <p:nvSpPr>
          <p:cNvPr id="7"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chemeClr val="bg1"/>
                </a:solidFill>
                <a:latin typeface="Chalkduster"/>
                <a:cs typeface="Chalkduster"/>
              </a:defRPr>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ransition spd="med"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30710B3-777E-4803-90E8-DC7556CC3D8A}" type="slidenum">
              <a:rPr lang="en-US" smtClean="0"/>
              <a:pPr/>
              <a:t>‹#›</a:t>
            </a:fld>
            <a:endParaRPr lang="en-US" dirty="0"/>
          </a:p>
        </p:txBody>
      </p:sp>
      <p:sp>
        <p:nvSpPr>
          <p:cNvPr id="4"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30710B3-777E-4803-90E8-DC7556CC3D8A}" type="slidenum">
              <a:rPr lang="en-US" smtClean="0"/>
              <a:pPr/>
              <a:t>‹#›</a:t>
            </a:fld>
            <a:endParaRPr lang="en-US" dirty="0"/>
          </a:p>
        </p:txBody>
      </p:sp>
      <p:sp>
        <p:nvSpPr>
          <p:cNvPr id="4"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30710B3-777E-4803-90E8-DC7556CC3D8A}" type="slidenum">
              <a:rPr lang="en-US" smtClean="0"/>
              <a:pPr/>
              <a:t>‹#›</a:t>
            </a:fld>
            <a:endParaRPr lang="en-US" dirty="0"/>
          </a:p>
        </p:txBody>
      </p:sp>
      <p:sp>
        <p:nvSpPr>
          <p:cNvPr id="4"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spc="-150">
                <a:solidFill>
                  <a:srgbClr val="FFFFFF"/>
                </a:solidFill>
                <a:latin typeface="Chalkduster"/>
                <a:cs typeface="Chalkduster"/>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0091B2"/>
              </a:buClr>
              <a:defRPr/>
            </a:lvl1pPr>
            <a:lvl2pPr>
              <a:buClr>
                <a:srgbClr val="0091B2"/>
              </a:buClr>
              <a:defRPr/>
            </a:lvl2pPr>
            <a:lvl3pPr>
              <a:buClr>
                <a:srgbClr val="0091B2"/>
              </a:buClr>
              <a:defRPr/>
            </a:lvl3pPr>
            <a:lvl4pPr>
              <a:buClr>
                <a:srgbClr val="0091B2"/>
              </a:buClr>
              <a:defRPr/>
            </a:lvl4pPr>
            <a:lvl5pPr>
              <a:buClr>
                <a:srgbClr val="0091B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6400800" y="6553200"/>
            <a:ext cx="2895600" cy="365125"/>
          </a:xfrm>
          <a:prstGeom prst="rect">
            <a:avLst/>
          </a:prstGeom>
        </p:spPr>
        <p:txBody>
          <a:bodyPr/>
          <a:lstStyle>
            <a:lvl1pPr>
              <a:defRPr/>
            </a:lvl1pPr>
          </a:lstStyle>
          <a:p>
            <a:r>
              <a:rPr lang="en-US" dirty="0" smtClean="0"/>
              <a:t>Louisiana Believes</a:t>
            </a:r>
            <a:endParaRPr lang="en-US" dirty="0"/>
          </a:p>
        </p:txBody>
      </p:sp>
      <p:sp>
        <p:nvSpPr>
          <p:cNvPr id="6" name="Slide Number Placeholder 5"/>
          <p:cNvSpPr>
            <a:spLocks noGrp="1"/>
          </p:cNvSpPr>
          <p:nvPr>
            <p:ph type="sldNum" sz="quarter" idx="12"/>
          </p:nvPr>
        </p:nvSpPr>
        <p:spPr/>
        <p:txBody>
          <a:bodyPr/>
          <a:lstStyle>
            <a:lvl1pPr>
              <a:defRPr/>
            </a:lvl1pPr>
          </a:lstStyle>
          <a:p>
            <a:fld id="{630710B3-777E-4803-90E8-DC7556CC3D8A}" type="slidenum">
              <a:rPr lang="en-US" smtClean="0"/>
              <a:pPr/>
              <a:t>‹#›</a:t>
            </a:fld>
            <a:endParaRPr lang="en-US" dirty="0"/>
          </a:p>
        </p:txBody>
      </p:sp>
    </p:spTree>
    <p:extLst>
      <p:ext uri="{BB962C8B-B14F-4D97-AF65-F5344CB8AC3E}">
        <p14:creationId xmlns:p14="http://schemas.microsoft.com/office/powerpoint/2010/main" val="1681024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a:prstGeom prst="rect">
            <a:avLst/>
          </a:prstGeom>
        </p:spPr>
        <p:txBody>
          <a:bodyPr/>
          <a:lstStyle>
            <a:lvl1pPr>
              <a:buClr>
                <a:srgbClr val="0091B2"/>
              </a:buClr>
              <a:defRPr sz="2400"/>
            </a:lvl1pPr>
            <a:lvl2pPr>
              <a:buClr>
                <a:srgbClr val="0091B2"/>
              </a:buClr>
              <a:defRPr sz="2200"/>
            </a:lvl2pPr>
            <a:lvl3pPr marL="1371600" indent="-457200">
              <a:buClr>
                <a:srgbClr val="0091B2"/>
              </a:buClr>
              <a:buFont typeface="Courier New" pitchFamily="49" charset="0"/>
              <a:buChar char="o"/>
              <a:defRPr sz="2000"/>
            </a:lvl3pPr>
            <a:lvl4pPr>
              <a:buClr>
                <a:srgbClr val="0091B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8" name="Slide Number Placeholder 24"/>
          <p:cNvSpPr>
            <a:spLocks noGrp="1"/>
          </p:cNvSpPr>
          <p:nvPr>
            <p:ph type="sldNum" sz="quarter" idx="10"/>
          </p:nvPr>
        </p:nvSpPr>
        <p:spPr>
          <a:xfrm>
            <a:off x="2" y="6569078"/>
            <a:ext cx="609600" cy="288925"/>
          </a:xfrm>
        </p:spPr>
        <p:txBody>
          <a:bodyPr/>
          <a:lstStyle>
            <a:lvl1pPr algn="r">
              <a:defRPr sz="1200" smtClean="0">
                <a:solidFill>
                  <a:schemeClr val="tx1"/>
                </a:solidFill>
              </a:defRPr>
            </a:lvl1pPr>
          </a:lstStyle>
          <a:p>
            <a:pPr>
              <a:defRPr/>
            </a:pPr>
            <a:fld id="{8A85A12D-F284-471C-8250-D25B013F6AB1}" type="slidenum">
              <a:rPr lang="en-US" smtClean="0"/>
              <a:pPr>
                <a:defRPr/>
              </a:pPr>
              <a:t>‹#›</a:t>
            </a:fld>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2400" y="1676400"/>
            <a:ext cx="8839200" cy="4876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9"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10"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1pPr>
              <a:buClr>
                <a:srgbClr val="0091B2"/>
              </a:buClr>
              <a:defRPr/>
            </a:lvl1pPr>
            <a:lvl2pPr>
              <a:buClr>
                <a:srgbClr val="0091B2"/>
              </a:buClr>
              <a:defRPr/>
            </a:lvl2pPr>
            <a:lvl3pPr marL="898796" indent="174766">
              <a:buClr>
                <a:srgbClr val="0091B2"/>
              </a:buClr>
              <a:defRPr/>
            </a:lvl3pPr>
            <a:lvl4pPr>
              <a:buClr>
                <a:srgbClr val="0091B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smtClean="0"/>
              <a:pPr>
                <a:defRPr/>
              </a:pPr>
              <a:t>‹#›</a:t>
            </a:fld>
            <a:endParaRPr lang="en-US" dirty="0"/>
          </a:p>
        </p:txBody>
      </p:sp>
      <p:sp>
        <p:nvSpPr>
          <p:cNvPr id="7"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1597293843"/>
      </p:ext>
    </p:extLst>
  </p:cSld>
  <p:clrMapOvr>
    <a:masterClrMapping/>
  </p:clrMapOvr>
  <p:transition spd="med"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lvl1pPr>
              <a:buClr>
                <a:srgbClr val="0091B2"/>
              </a:buClr>
              <a:defRPr/>
            </a:lvl1pPr>
            <a:lvl2pPr>
              <a:buClr>
                <a:srgbClr val="0091B2"/>
              </a:buClr>
              <a:defRPr/>
            </a:lvl2pPr>
            <a:lvl3pPr>
              <a:buClr>
                <a:srgbClr val="0091B2"/>
              </a:buClr>
              <a:defRPr/>
            </a:lvl3pPr>
            <a:lvl4pPr>
              <a:buClr>
                <a:srgbClr val="0091B2"/>
              </a:buClr>
              <a:defRPr/>
            </a:lvl4pPr>
            <a:lvl5pPr>
              <a:buClr>
                <a:srgbClr val="0091B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4724400" y="6248400"/>
            <a:ext cx="4267200" cy="304800"/>
          </a:xfrm>
          <a:prstGeom prst="rect">
            <a:avLst/>
          </a:prstGeom>
          <a:ln/>
        </p:spPr>
        <p:txBody>
          <a:bodyPr/>
          <a:lstStyle>
            <a:lvl1pPr>
              <a:defRPr sz="1000">
                <a:latin typeface="+mj-lt"/>
              </a:defRPr>
            </a:lvl1pPr>
          </a:lstStyle>
          <a:p>
            <a:r>
              <a:rPr lang="en-US" dirty="0" smtClean="0"/>
              <a:t>Copyright © 2012 Pearson Education, Inc. or its affiliates. All rights reserved.</a:t>
            </a:r>
            <a:endParaRPr lang="en-US" dirty="0"/>
          </a:p>
        </p:txBody>
      </p:sp>
      <p:sp>
        <p:nvSpPr>
          <p:cNvPr id="3" name="Rectangle 6"/>
          <p:cNvSpPr>
            <a:spLocks noGrp="1" noChangeArrowheads="1"/>
          </p:cNvSpPr>
          <p:nvPr>
            <p:ph type="sldNum" sz="quarter" idx="11"/>
          </p:nvPr>
        </p:nvSpPr>
        <p:spPr>
          <a:ln/>
        </p:spPr>
        <p:txBody>
          <a:bodyPr/>
          <a:lstStyle>
            <a:lvl1pPr>
              <a:defRPr/>
            </a:lvl1pPr>
          </a:lstStyle>
          <a:p>
            <a:fld id="{DC19C90B-3B12-4396-B64D-EF284E537978}"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3"/>
            <a:ext cx="8362950" cy="674687"/>
          </a:xfrm>
          <a:prstGeom prst="rect">
            <a:avLst/>
          </a:prstGeom>
        </p:spPr>
        <p:txBody>
          <a:bodyPr/>
          <a:lstStyle>
            <a:lvl1pPr>
              <a:defRPr sz="2800" spc="-150">
                <a:solidFill>
                  <a:srgbClr val="FFFFFF"/>
                </a:solidFill>
                <a:latin typeface="Chalkduster"/>
                <a:cs typeface="Chalkduster"/>
              </a:defRPr>
            </a:lvl1pPr>
          </a:lstStyle>
          <a:p>
            <a:r>
              <a:rPr lang="en-US" smtClean="0"/>
              <a:t>Click to edit Master title style</a:t>
            </a:r>
            <a:endParaRPr lang="en-US"/>
          </a:p>
        </p:txBody>
      </p:sp>
      <p:sp>
        <p:nvSpPr>
          <p:cNvPr id="3" name="Text Placeholder 2"/>
          <p:cNvSpPr>
            <a:spLocks noGrp="1"/>
          </p:cNvSpPr>
          <p:nvPr>
            <p:ph type="body" sz="half" idx="1"/>
          </p:nvPr>
        </p:nvSpPr>
        <p:spPr>
          <a:xfrm>
            <a:off x="361950" y="1219200"/>
            <a:ext cx="4105275" cy="4800600"/>
          </a:xfrm>
          <a:prstGeom prst="rect">
            <a:avLst/>
          </a:prstGeom>
        </p:spPr>
        <p:txBody>
          <a:bodyPr/>
          <a:lstStyle>
            <a:lvl1pPr>
              <a:buClr>
                <a:srgbClr val="0091B2"/>
              </a:buClr>
              <a:defRPr/>
            </a:lvl1pPr>
            <a:lvl2pPr>
              <a:buClr>
                <a:srgbClr val="0091B2"/>
              </a:buClr>
              <a:defRPr/>
            </a:lvl2pPr>
            <a:lvl3pPr>
              <a:buClr>
                <a:srgbClr val="0091B2"/>
              </a:buClr>
              <a:defRPr/>
            </a:lvl3pPr>
            <a:lvl4pPr>
              <a:buClr>
                <a:srgbClr val="0091B2"/>
              </a:buClr>
              <a:defRPr/>
            </a:lvl4pPr>
            <a:lvl5pPr>
              <a:buClr>
                <a:srgbClr val="0091B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9625" y="1219200"/>
            <a:ext cx="4105275" cy="4800600"/>
          </a:xfrm>
          <a:prstGeom prst="rect">
            <a:avLst/>
          </a:prstGeom>
        </p:spPr>
        <p:txBody>
          <a:bodyPr/>
          <a:lstStyle>
            <a:lvl1pPr>
              <a:buClr>
                <a:srgbClr val="0091B2"/>
              </a:buClr>
              <a:defRPr/>
            </a:lvl1pPr>
            <a:lvl2pPr>
              <a:buClr>
                <a:srgbClr val="0091B2"/>
              </a:buClr>
              <a:defRPr/>
            </a:lvl2pPr>
            <a:lvl3pPr>
              <a:buClr>
                <a:srgbClr val="0091B2"/>
              </a:buClr>
              <a:defRPr/>
            </a:lvl3pPr>
            <a:lvl4pPr>
              <a:buClr>
                <a:srgbClr val="0091B2"/>
              </a:buClr>
              <a:defRPr/>
            </a:lvl4pPr>
            <a:lvl5pPr>
              <a:buClr>
                <a:srgbClr val="0091B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5859462" y="6553200"/>
            <a:ext cx="4122738" cy="457200"/>
          </a:xfrm>
          <a:prstGeom prst="rect">
            <a:avLst/>
          </a:prstGeom>
        </p:spPr>
        <p:txBody>
          <a:bodyPr/>
          <a:lstStyle>
            <a:lvl1pPr>
              <a:defRPr/>
            </a:lvl1pPr>
          </a:lstStyle>
          <a:p>
            <a:pPr>
              <a:defRPr/>
            </a:pPr>
            <a:r>
              <a:rPr lang="en-US" dirty="0" smtClean="0"/>
              <a:t>Louisiana Believes</a:t>
            </a:r>
            <a:endParaRPr lang="en-US" dirty="0"/>
          </a:p>
        </p:txBody>
      </p:sp>
      <p:sp>
        <p:nvSpPr>
          <p:cNvPr id="6" name="Rectangle 6"/>
          <p:cNvSpPr>
            <a:spLocks noGrp="1" noChangeArrowheads="1"/>
          </p:cNvSpPr>
          <p:nvPr>
            <p:ph type="sldNum" sz="quarter" idx="11"/>
          </p:nvPr>
        </p:nvSpPr>
        <p:spPr/>
        <p:txBody>
          <a:bodyPr/>
          <a:lstStyle>
            <a:lvl1pPr>
              <a:defRPr/>
            </a:lvl1pPr>
          </a:lstStyle>
          <a:p>
            <a:pPr>
              <a:defRPr/>
            </a:pPr>
            <a:fld id="{D29AAA9D-33EF-48FD-B607-7EAE2C6E9AEE}"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dirty="0"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630710B3-777E-4803-90E8-DC7556CC3D8A}" type="slidenum">
              <a:rPr lang="en-US" smtClean="0"/>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lvl1pPr>
              <a:buClr>
                <a:srgbClr val="0091B2"/>
              </a:buClr>
              <a:defRPr/>
            </a:lvl1pPr>
            <a:lvl2pPr>
              <a:buClr>
                <a:srgbClr val="0091B2"/>
              </a:buClr>
              <a:defRPr/>
            </a:lvl2pPr>
            <a:lvl3pPr>
              <a:buClr>
                <a:srgbClr val="0091B2"/>
              </a:buClr>
              <a:defRPr/>
            </a:lvl3pPr>
            <a:lvl4pPr>
              <a:buClr>
                <a:srgbClr val="0091B2"/>
              </a:buClr>
              <a:defRPr/>
            </a:lvl4pPr>
            <a:lvl5pPr>
              <a:buClr>
                <a:srgbClr val="0091B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762000" y="1600200"/>
            <a:ext cx="7467600" cy="4267200"/>
          </a:xfrm>
          <a:prstGeom prst="rect">
            <a:avLst/>
          </a:prstGeom>
        </p:spPr>
        <p:txBody>
          <a:bodyPr lIns="89879" tIns="44940" rIns="89879" bIns="44940"/>
          <a:lstStyle>
            <a:lvl1pPr>
              <a:buNone/>
              <a:defRPr/>
            </a:lvl1pPr>
          </a:lstStyle>
          <a:p>
            <a:r>
              <a:rPr lang="en-US" dirty="0" smtClean="0"/>
              <a:t>Map</a:t>
            </a:r>
            <a:endParaRPr lang="en-US" dirty="0"/>
          </a:p>
        </p:txBody>
      </p:sp>
      <p:sp>
        <p:nvSpPr>
          <p:cNvPr id="11"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dirty="0" smtClean="0"/>
              <a:t>Click to edit Master title style</a:t>
            </a:r>
            <a:endParaRPr lang="en-US" dirty="0"/>
          </a:p>
        </p:txBody>
      </p:sp>
      <p:sp>
        <p:nvSpPr>
          <p:cNvPr id="15"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630710B3-777E-4803-90E8-DC7556CC3D8A}" type="slidenum">
              <a:rPr lang="en-US" smtClean="0"/>
              <a:pPr/>
              <a:t>‹#›</a:t>
            </a:fld>
            <a:endParaRPr lang="en-US" dirty="0"/>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lvl1pPr>
              <a:buClr>
                <a:srgbClr val="0091B2"/>
              </a:buClr>
              <a:defRPr/>
            </a:lvl1pPr>
            <a:lvl2pPr>
              <a:buClr>
                <a:srgbClr val="0091B2"/>
              </a:buClr>
              <a:defRPr/>
            </a:lvl2pPr>
            <a:lvl3pPr>
              <a:buClr>
                <a:srgbClr val="0091B2"/>
              </a:buClr>
              <a:defRPr/>
            </a:lvl3pPr>
            <a:lvl4pPr>
              <a:buClr>
                <a:srgbClr val="0091B2"/>
              </a:buClr>
              <a:defRPr/>
            </a:lvl4pPr>
            <a:lvl5pPr>
              <a:buClr>
                <a:srgbClr val="0091B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dirty="0" smtClean="0"/>
              <a:t>Click to edit Master title style</a:t>
            </a:r>
            <a:endParaRPr lang="en-US" dirty="0"/>
          </a:p>
        </p:txBody>
      </p:sp>
      <p:sp>
        <p:nvSpPr>
          <p:cNvPr id="12"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630710B3-777E-4803-90E8-DC7556CC3D8A}" type="slidenum">
              <a:rPr lang="en-US" smtClean="0"/>
              <a:pPr/>
              <a:t>‹#›</a:t>
            </a:fld>
            <a:endParaRPr lang="en-US" dirty="0"/>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0710B3-777E-4803-90E8-DC7556CC3D8A}" type="slidenum">
              <a:rPr lang="en-US" smtClean="0"/>
              <a:pPr/>
              <a:t>‹#›</a:t>
            </a:fld>
            <a:endParaRPr lang="en-US" dirty="0"/>
          </a:p>
        </p:txBody>
      </p:sp>
      <p:sp>
        <p:nvSpPr>
          <p:cNvPr id="7" name="Title 16"/>
          <p:cNvSpPr txBox="1">
            <a:spLocks/>
          </p:cNvSpPr>
          <p:nvPr/>
        </p:nvSpPr>
        <p:spPr>
          <a:xfrm>
            <a:off x="0" y="0"/>
            <a:ext cx="9144000" cy="1219200"/>
          </a:xfrm>
          <a:prstGeom prst="rect">
            <a:avLst/>
          </a:prstGeom>
        </p:spPr>
        <p:txBody>
          <a:bodyPr lIns="89879" tIns="44940" rIns="89879" bIns="44940" anchor="ctr"/>
          <a:lstStyle>
            <a:lvl1pPr marL="168524" indent="0" algn="l">
              <a:defRPr sz="2800"/>
            </a:lvl1pPr>
          </a:lstStyle>
          <a:p>
            <a:pPr marL="168524" marR="0" lvl="0" indent="0" algn="ctr" defTabSz="898796"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150" normalizeH="0" baseline="0" noProof="0" dirty="0" smtClean="0">
                <a:ln>
                  <a:noFill/>
                </a:ln>
                <a:solidFill>
                  <a:srgbClr val="FFFFFF"/>
                </a:solidFill>
                <a:effectLst/>
                <a:uLnTx/>
                <a:uFillTx/>
                <a:latin typeface="Chalkduster"/>
                <a:ea typeface="+mj-ea"/>
                <a:cs typeface="Chalkduster"/>
              </a:rPr>
              <a:t>Click to edit Master title style</a:t>
            </a:r>
            <a:endParaRPr kumimoji="0" lang="en-US" sz="2800" b="0" i="0" u="none" strike="noStrike" kern="1200" cap="none" spc="-150" normalizeH="0" baseline="0" noProof="0" dirty="0">
              <a:ln>
                <a:noFill/>
              </a:ln>
              <a:solidFill>
                <a:srgbClr val="FFFFFF"/>
              </a:solidFill>
              <a:effectLst/>
              <a:uLnTx/>
              <a:uFillTx/>
              <a:latin typeface="Chalkduster"/>
              <a:ea typeface="+mj-ea"/>
              <a:cs typeface="Chalkduster"/>
            </a:endParaRPr>
          </a:p>
        </p:txBody>
      </p:sp>
      <p:sp>
        <p:nvSpPr>
          <p:cNvPr id="4"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1pPr marL="337048" indent="-337048">
              <a:buClr>
                <a:srgbClr val="0091B2"/>
              </a:buClr>
              <a:buFont typeface="Wingdings" charset="2"/>
              <a:buChar char="²"/>
              <a:defRPr/>
            </a:lvl1pPr>
            <a:lvl2pPr marL="730271" indent="-280874">
              <a:buClr>
                <a:srgbClr val="0091B2"/>
              </a:buClr>
              <a:buFont typeface="Wingdings" charset="2"/>
              <a:buChar char="²"/>
              <a:defRPr/>
            </a:lvl2pPr>
            <a:lvl3pPr marL="898796" indent="174766">
              <a:buClr>
                <a:srgbClr val="0091B2"/>
              </a:buClr>
              <a:buFont typeface="Wingdings" charset="2"/>
              <a:buChar char="²"/>
              <a:defRPr/>
            </a:lvl3pPr>
            <a:lvl4pPr marL="1572893" indent="-224698">
              <a:buClr>
                <a:srgbClr val="0091B2"/>
              </a:buClr>
              <a:buFont typeface="Wingdings" charset="2"/>
              <a:buChar char="²"/>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fld id="{630710B3-777E-4803-90E8-DC7556CC3D8A}" type="slidenum">
              <a:rPr lang="en-US" smtClean="0"/>
              <a:pPr/>
              <a:t>‹#›</a:t>
            </a:fld>
            <a:endParaRPr lang="en-US" dirty="0"/>
          </a:p>
        </p:txBody>
      </p:sp>
      <p:sp>
        <p:nvSpPr>
          <p:cNvPr id="7"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latin typeface="Chalkduster"/>
                <a:cs typeface="Chalkduster"/>
              </a:defRPr>
            </a:lvl1pPr>
          </a:lstStyle>
          <a:p>
            <a:r>
              <a:rPr lang="en-US" dirty="0"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ransition spd="med" advClick="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30710B3-777E-4803-90E8-DC7556CC3D8A}" type="slidenum">
              <a:rPr lang="en-US" smtClean="0"/>
              <a:pPr/>
              <a:t>‹#›</a:t>
            </a:fld>
            <a:endParaRPr lang="en-US" dirty="0"/>
          </a:p>
        </p:txBody>
      </p:sp>
      <p:sp>
        <p:nvSpPr>
          <p:cNvPr id="4"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F53EAB4E-B152-44CE-8C23-C6686266861F}" type="slidenum">
              <a:rPr lang="en-US" smtClean="0"/>
              <a:pPr>
                <a:defRPr/>
              </a:pPr>
              <a:t>‹#›</a:t>
            </a:fld>
            <a:endParaRPr lang="en-US" dirty="0"/>
          </a:p>
        </p:txBody>
      </p:sp>
      <p:sp>
        <p:nvSpPr>
          <p:cNvPr id="4"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30710B3-777E-4803-90E8-DC7556CC3D8A}" type="slidenum">
              <a:rPr lang="en-US" smtClean="0"/>
              <a:pPr/>
              <a:t>‹#›</a:t>
            </a:fld>
            <a:endParaRPr lang="en-US" dirty="0"/>
          </a:p>
        </p:txBody>
      </p:sp>
      <p:sp>
        <p:nvSpPr>
          <p:cNvPr id="4"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30710B3-777E-4803-90E8-DC7556CC3D8A}" type="slidenum">
              <a:rPr lang="en-US" smtClean="0"/>
              <a:pPr/>
              <a:t>‹#›</a:t>
            </a:fld>
            <a:endParaRPr lang="en-US" dirty="0"/>
          </a:p>
        </p:txBody>
      </p:sp>
      <p:sp>
        <p:nvSpPr>
          <p:cNvPr id="4"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spc="-150">
                <a:solidFill>
                  <a:schemeClr val="bg1"/>
                </a:solidFill>
                <a:latin typeface="Chalkduster"/>
                <a:cs typeface="Chalkduste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6223000" y="6569075"/>
            <a:ext cx="2895600" cy="365125"/>
          </a:xfrm>
          <a:prstGeom prst="rect">
            <a:avLst/>
          </a:prstGeom>
        </p:spPr>
        <p:txBody>
          <a:bodyPr/>
          <a:lstStyle>
            <a:lvl1pPr>
              <a:defRPr/>
            </a:lvl1pPr>
          </a:lstStyle>
          <a:p>
            <a:r>
              <a:rPr lang="en-US" dirty="0" smtClean="0"/>
              <a:t>Louisiana Believes</a:t>
            </a:r>
            <a:endParaRPr lang="en-US" dirty="0"/>
          </a:p>
        </p:txBody>
      </p:sp>
      <p:sp>
        <p:nvSpPr>
          <p:cNvPr id="6" name="Slide Number Placeholder 5"/>
          <p:cNvSpPr>
            <a:spLocks noGrp="1"/>
          </p:cNvSpPr>
          <p:nvPr>
            <p:ph type="sldNum" sz="quarter" idx="12"/>
          </p:nvPr>
        </p:nvSpPr>
        <p:spPr/>
        <p:txBody>
          <a:bodyPr/>
          <a:lstStyle>
            <a:lvl1pPr>
              <a:defRPr/>
            </a:lvl1pPr>
          </a:lstStyle>
          <a:p>
            <a:fld id="{630710B3-777E-4803-90E8-DC7556CC3D8A}" type="slidenum">
              <a:rPr lang="en-US" smtClean="0"/>
              <a:pPr/>
              <a:t>‹#›</a:t>
            </a:fld>
            <a:endParaRPr lang="en-US" dirty="0"/>
          </a:p>
        </p:txBody>
      </p:sp>
    </p:spTree>
    <p:extLst>
      <p:ext uri="{BB962C8B-B14F-4D97-AF65-F5344CB8AC3E}">
        <p14:creationId xmlns:p14="http://schemas.microsoft.com/office/powerpoint/2010/main" val="1681024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1pPr>
              <a:buClr>
                <a:srgbClr val="0091B2"/>
              </a:buClr>
              <a:defRPr/>
            </a:lvl1pPr>
            <a:lvl2pPr>
              <a:buClr>
                <a:srgbClr val="0091B2"/>
              </a:buClr>
              <a:defRPr/>
            </a:lvl2pPr>
            <a:lvl3pPr marL="898796" indent="174766">
              <a:buClr>
                <a:srgbClr val="0091B2"/>
              </a:buClr>
              <a:defRPr/>
            </a:lvl3pPr>
            <a:lvl4pPr>
              <a:buClr>
                <a:srgbClr val="0091B2"/>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Slide Number Placeholder 2"/>
          <p:cNvSpPr>
            <a:spLocks noGrp="1"/>
          </p:cNvSpPr>
          <p:nvPr>
            <p:ph type="sldNum" sz="quarter" idx="10"/>
          </p:nvPr>
        </p:nvSpPr>
        <p:spPr/>
        <p:txBody>
          <a:bodyPr/>
          <a:lstStyle>
            <a:lvl1pPr>
              <a:defRPr smtClean="0">
                <a:solidFill>
                  <a:schemeClr val="tx1"/>
                </a:solidFill>
              </a:defRPr>
            </a:lvl1pPr>
          </a:lstStyle>
          <a:p>
            <a:pPr>
              <a:defRPr/>
            </a:pPr>
            <a:fld id="{F53EAB4E-B152-44CE-8C23-C6686266861F}" type="slidenum">
              <a:rPr lang="en-US" smtClean="0"/>
              <a:pPr>
                <a:defRPr/>
              </a:pPr>
              <a:t>‹#›</a:t>
            </a:fld>
            <a:endParaRPr lang="en-US" dirty="0"/>
          </a:p>
        </p:txBody>
      </p:sp>
      <p:sp>
        <p:nvSpPr>
          <p:cNvPr id="7"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10"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extLst>
      <p:ext uri="{BB962C8B-B14F-4D97-AF65-F5344CB8AC3E}">
        <p14:creationId xmlns:p14="http://schemas.microsoft.com/office/powerpoint/2010/main" val="1597293843"/>
      </p:ext>
    </p:extLst>
  </p:cSld>
  <p:clrMapOvr>
    <a:masterClrMapping/>
  </p:clrMapOvr>
  <p:transition spd="med"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pPr>
              <a:defRPr/>
            </a:pPr>
            <a:fld id="{8B1FB4F6-53D1-4649-B6D3-57C1A85B2B3E}" type="slidenum">
              <a:rPr lang="en-US" smtClean="0"/>
              <a:pPr>
                <a:defRPr/>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lvl1pPr>
              <a:buClr>
                <a:srgbClr val="0091B2"/>
              </a:buClr>
              <a:defRPr/>
            </a:lvl1pPr>
            <a:lvl2pPr>
              <a:buClr>
                <a:srgbClr val="0091B2"/>
              </a:buClr>
              <a:defRPr/>
            </a:lvl2pPr>
            <a:lvl3pPr>
              <a:buClr>
                <a:srgbClr val="0091B2"/>
              </a:buClr>
              <a:defRPr/>
            </a:lvl3pPr>
            <a:lvl4pPr>
              <a:buClr>
                <a:srgbClr val="0091B2"/>
              </a:buClr>
              <a:defRPr/>
            </a:lvl4pPr>
            <a:lvl5pPr>
              <a:buClr>
                <a:srgbClr val="0091B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3"/>
            <a:ext cx="8362950" cy="674687"/>
          </a:xfrm>
          <a:prstGeom prst="rect">
            <a:avLst/>
          </a:prstGeom>
        </p:spPr>
        <p:txBody>
          <a:bodyPr/>
          <a:lstStyle>
            <a:lvl1pPr>
              <a:defRPr sz="2800" spc="-150">
                <a:solidFill>
                  <a:srgbClr val="FFFFFF"/>
                </a:solidFill>
                <a:latin typeface="Chalkduster"/>
                <a:cs typeface="Chalkduster"/>
              </a:defRPr>
            </a:lvl1pPr>
          </a:lstStyle>
          <a:p>
            <a:r>
              <a:rPr lang="en-US" smtClean="0"/>
              <a:t>Click to edit Master title style</a:t>
            </a:r>
            <a:endParaRPr lang="en-US"/>
          </a:p>
        </p:txBody>
      </p:sp>
      <p:sp>
        <p:nvSpPr>
          <p:cNvPr id="4" name="Rectangle 6"/>
          <p:cNvSpPr>
            <a:spLocks noGrp="1" noChangeArrowheads="1"/>
          </p:cNvSpPr>
          <p:nvPr>
            <p:ph type="sldNum" sz="quarter" idx="11"/>
          </p:nvPr>
        </p:nvSpPr>
        <p:spPr/>
        <p:txBody>
          <a:bodyPr/>
          <a:lstStyle>
            <a:lvl1pPr>
              <a:defRPr/>
            </a:lvl1pPr>
          </a:lstStyle>
          <a:p>
            <a:pPr>
              <a:defRPr/>
            </a:pPr>
            <a:fld id="{4D64C5BC-8F38-4C1A-B58B-D1A4F9CCA149}" type="slidenum">
              <a:rPr lang="en-US"/>
              <a:pPr>
                <a:defRPr/>
              </a:pPr>
              <a:t>‹#›</a:t>
            </a:fld>
            <a:endParaRPr lang="en-US" dirty="0"/>
          </a:p>
        </p:txBody>
      </p:sp>
      <p:sp>
        <p:nvSpPr>
          <p:cNvPr id="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1950" y="392113"/>
            <a:ext cx="8362950" cy="674687"/>
          </a:xfrm>
          <a:prstGeom prst="rect">
            <a:avLst/>
          </a:prstGeom>
        </p:spPr>
        <p:txBody>
          <a:bodyPr/>
          <a:lstStyle>
            <a:lvl1pPr>
              <a:defRPr sz="2800" spc="-150">
                <a:solidFill>
                  <a:srgbClr val="FFFFFF"/>
                </a:solidFill>
                <a:latin typeface="Chalkduster"/>
                <a:cs typeface="Chalkduster"/>
              </a:defRPr>
            </a:lvl1pPr>
          </a:lstStyle>
          <a:p>
            <a:r>
              <a:rPr lang="en-US" smtClean="0"/>
              <a:t>Click to edit Master title style</a:t>
            </a:r>
            <a:endParaRPr lang="en-US"/>
          </a:p>
        </p:txBody>
      </p:sp>
      <p:sp>
        <p:nvSpPr>
          <p:cNvPr id="3" name="Content Placeholder 2"/>
          <p:cNvSpPr>
            <a:spLocks noGrp="1"/>
          </p:cNvSpPr>
          <p:nvPr>
            <p:ph sz="half" idx="1"/>
          </p:nvPr>
        </p:nvSpPr>
        <p:spPr>
          <a:xfrm>
            <a:off x="361950" y="1219200"/>
            <a:ext cx="4105275" cy="4800600"/>
          </a:xfrm>
          <a:prstGeom prst="rect">
            <a:avLst/>
          </a:prstGeom>
        </p:spPr>
        <p:txBody>
          <a:bodyPr/>
          <a:lstStyle>
            <a:lvl1pPr>
              <a:buClr>
                <a:srgbClr val="0091B2"/>
              </a:buClr>
              <a:defRPr sz="2800"/>
            </a:lvl1pPr>
            <a:lvl2pPr>
              <a:buClr>
                <a:srgbClr val="0091B2"/>
              </a:buClr>
              <a:defRPr sz="2400"/>
            </a:lvl2pPr>
            <a:lvl3pPr>
              <a:buClr>
                <a:srgbClr val="0091B2"/>
              </a:buClr>
              <a:defRPr sz="2000"/>
            </a:lvl3pPr>
            <a:lvl4pPr>
              <a:buClr>
                <a:srgbClr val="0091B2"/>
              </a:buClr>
              <a:defRPr sz="1800"/>
            </a:lvl4pPr>
            <a:lvl5pPr>
              <a:buClr>
                <a:srgbClr val="0091B2"/>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5" y="1219200"/>
            <a:ext cx="4105275" cy="4800600"/>
          </a:xfrm>
          <a:prstGeom prst="rect">
            <a:avLst/>
          </a:prstGeom>
        </p:spPr>
        <p:txBody>
          <a:bodyPr/>
          <a:lstStyle>
            <a:lvl1pPr>
              <a:buClr>
                <a:srgbClr val="0091B2"/>
              </a:buClr>
              <a:defRPr sz="2800"/>
            </a:lvl1pPr>
            <a:lvl2pPr>
              <a:buClr>
                <a:srgbClr val="0091B2"/>
              </a:buClr>
              <a:defRPr sz="2400"/>
            </a:lvl2pPr>
            <a:lvl3pPr>
              <a:buClr>
                <a:srgbClr val="0091B2"/>
              </a:buClr>
              <a:defRPr sz="2000"/>
            </a:lvl3pPr>
            <a:lvl4pPr>
              <a:buClr>
                <a:srgbClr val="0091B2"/>
              </a:buClr>
              <a:defRPr sz="1800"/>
            </a:lvl4pPr>
            <a:lvl5pPr>
              <a:buClr>
                <a:srgbClr val="0091B2"/>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p:txBody>
          <a:bodyPr/>
          <a:lstStyle>
            <a:lvl1pPr>
              <a:defRPr/>
            </a:lvl1pPr>
          </a:lstStyle>
          <a:p>
            <a:pPr>
              <a:defRPr/>
            </a:pPr>
            <a:fld id="{F7E8F79F-5FF1-4FFA-AB7D-CB569EBD93A6}" type="slidenum">
              <a:rPr lang="en-US"/>
              <a:pPr>
                <a:defRPr/>
              </a:pPr>
              <a:t>‹#›</a:t>
            </a:fld>
            <a:endParaRPr lang="en-US" dirty="0"/>
          </a:p>
        </p:txBody>
      </p:sp>
      <p:sp>
        <p:nvSpPr>
          <p:cNvPr id="7"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9"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20"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630710B3-777E-4803-90E8-DC7556CC3D8A}" type="slidenum">
              <a:rPr lang="en-US" smtClean="0"/>
              <a:pPr/>
              <a:t>‹#›</a:t>
            </a:fld>
            <a:endParaRPr lang="en-US" dirty="0"/>
          </a:p>
        </p:txBody>
      </p:sp>
      <p:sp>
        <p:nvSpPr>
          <p:cNvPr id="13"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lvl1pPr>
              <a:buClr>
                <a:srgbClr val="0091B2"/>
              </a:buClr>
              <a:defRPr/>
            </a:lvl1pPr>
            <a:lvl2pPr>
              <a:buClr>
                <a:srgbClr val="0091B2"/>
              </a:buClr>
              <a:defRPr/>
            </a:lvl2pPr>
            <a:lvl3pPr>
              <a:buClr>
                <a:srgbClr val="0091B2"/>
              </a:buClr>
              <a:defRPr/>
            </a:lvl3pPr>
            <a:lvl4pPr>
              <a:buClr>
                <a:srgbClr val="0091B2"/>
              </a:buClr>
              <a:defRPr/>
            </a:lvl4pPr>
            <a:lvl5pPr>
              <a:buClr>
                <a:srgbClr val="0091B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762000" y="1600200"/>
            <a:ext cx="7467600" cy="4267200"/>
          </a:xfrm>
          <a:prstGeom prst="rect">
            <a:avLst/>
          </a:prstGeom>
        </p:spPr>
        <p:txBody>
          <a:bodyPr lIns="89879" tIns="44940" rIns="89879" bIns="44940"/>
          <a:lstStyle>
            <a:lvl1pPr>
              <a:buNone/>
              <a:defRPr/>
            </a:lvl1pPr>
          </a:lstStyle>
          <a:p>
            <a:r>
              <a:rPr lang="en-US" dirty="0" smtClean="0"/>
              <a:t>Map</a:t>
            </a:r>
            <a:endParaRPr lang="en-US" dirty="0"/>
          </a:p>
        </p:txBody>
      </p:sp>
      <p:sp>
        <p:nvSpPr>
          <p:cNvPr id="11" name="Title 16"/>
          <p:cNvSpPr>
            <a:spLocks noGrp="1"/>
          </p:cNvSpPr>
          <p:nvPr>
            <p:ph type="title"/>
          </p:nvPr>
        </p:nvSpPr>
        <p:spPr>
          <a:xfrm>
            <a:off x="0" y="0"/>
            <a:ext cx="9144000" cy="1219200"/>
          </a:xfrm>
          <a:prstGeom prst="rect">
            <a:avLst/>
          </a:prstGeom>
        </p:spPr>
        <p:txBody>
          <a:bodyPr lIns="89879" tIns="44940" rIns="89879" bIns="44940" anchor="ctr"/>
          <a:lstStyle>
            <a:lvl1pPr marL="168524" indent="0" algn="ctr">
              <a:defRPr sz="2800" spc="-150">
                <a:solidFill>
                  <a:srgbClr val="FFFFFF"/>
                </a:solidFill>
                <a:latin typeface="Chalkduster"/>
                <a:cs typeface="Chalkduster"/>
              </a:defRPr>
            </a:lvl1pPr>
          </a:lstStyle>
          <a:p>
            <a:r>
              <a:rPr lang="en-US" smtClean="0"/>
              <a:t>Click to edit Master title style</a:t>
            </a:r>
            <a:endParaRPr lang="en-US" dirty="0"/>
          </a:p>
        </p:txBody>
      </p:sp>
      <p:sp>
        <p:nvSpPr>
          <p:cNvPr id="15" name="Slide Number Placeholder 4"/>
          <p:cNvSpPr>
            <a:spLocks noGrp="1"/>
          </p:cNvSpPr>
          <p:nvPr>
            <p:ph type="sldNum" sz="quarter" idx="12"/>
          </p:nvPr>
        </p:nvSpPr>
        <p:spPr>
          <a:xfrm>
            <a:off x="2" y="6569078"/>
            <a:ext cx="609600" cy="288925"/>
          </a:xfrm>
          <a:prstGeom prst="rect">
            <a:avLst/>
          </a:prstGeom>
        </p:spPr>
        <p:txBody>
          <a:bodyPr wrap="square">
            <a:normAutofit/>
          </a:bodyPr>
          <a:lstStyle>
            <a:lvl1pPr algn="ctr">
              <a:defRPr sz="1400">
                <a:solidFill>
                  <a:sysClr val="windowText" lastClr="000000"/>
                </a:solidFill>
              </a:defRPr>
            </a:lvl1pPr>
          </a:lstStyle>
          <a:p>
            <a:fld id="{630710B3-777E-4803-90E8-DC7556CC3D8A}" type="slidenum">
              <a:rPr lang="en-US" smtClean="0"/>
              <a:pPr/>
              <a:t>‹#›</a:t>
            </a:fld>
            <a:endParaRPr lang="en-US" dirty="0"/>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Source: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2.png"/><Relationship Id="rId4" Type="http://schemas.openxmlformats.org/officeDocument/2006/relationships/slideLayout" Target="../slideLayouts/slideLayout20.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halkboard-Box-Header.png"/>
          <p:cNvPicPr>
            <a:picLocks noChangeAspect="1"/>
          </p:cNvPicPr>
          <p:nvPr userDrawn="1"/>
        </p:nvPicPr>
        <p:blipFill>
          <a:blip r:embed="rId9" cstate="print"/>
          <a:stretch>
            <a:fillRect/>
          </a:stretch>
        </p:blipFill>
        <p:spPr>
          <a:xfrm>
            <a:off x="0" y="0"/>
            <a:ext cx="9144000" cy="1270000"/>
          </a:xfrm>
          <a:prstGeom prst="rect">
            <a:avLst/>
          </a:prstGeom>
        </p:spPr>
      </p:pic>
      <p:pic>
        <p:nvPicPr>
          <p:cNvPr id="11" name="Picture 10" descr="Chalkboard-Box-Footer-Blue.png"/>
          <p:cNvPicPr>
            <a:picLocks noChangeAspect="1"/>
          </p:cNvPicPr>
          <p:nvPr userDrawn="1"/>
        </p:nvPicPr>
        <p:blipFill>
          <a:blip r:embed="rId10" cstate="print"/>
          <a:stretch>
            <a:fillRect/>
          </a:stretch>
        </p:blipFill>
        <p:spPr>
          <a:xfrm>
            <a:off x="0" y="6477000"/>
            <a:ext cx="9144000" cy="419099"/>
          </a:xfrm>
          <a:prstGeom prst="rect">
            <a:avLst/>
          </a:prstGeom>
        </p:spPr>
      </p:pic>
      <p:sp>
        <p:nvSpPr>
          <p:cNvPr id="13"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
        <p:nvSpPr>
          <p:cNvPr id="15"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6"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halkboard-Box-Footer-Blue.png"/>
          <p:cNvPicPr>
            <a:picLocks noChangeAspect="1"/>
          </p:cNvPicPr>
          <p:nvPr userDrawn="1"/>
        </p:nvPicPr>
        <p:blipFill>
          <a:blip r:embed="rId11" cstate="print"/>
          <a:stretch>
            <a:fillRect/>
          </a:stretch>
        </p:blipFill>
        <p:spPr>
          <a:xfrm>
            <a:off x="0" y="6477000"/>
            <a:ext cx="9144000" cy="419099"/>
          </a:xfrm>
          <a:prstGeom prst="rect">
            <a:avLst/>
          </a:prstGeom>
        </p:spPr>
      </p:pic>
      <p:pic>
        <p:nvPicPr>
          <p:cNvPr id="10" name="Picture 9" descr="Chalkboard-Box-Header.png"/>
          <p:cNvPicPr>
            <a:picLocks noChangeAspect="1"/>
          </p:cNvPicPr>
          <p:nvPr userDrawn="1"/>
        </p:nvPicPr>
        <p:blipFill>
          <a:blip r:embed="rId12" cstate="print"/>
          <a:stretch>
            <a:fillRect/>
          </a:stretch>
        </p:blipFill>
        <p:spPr>
          <a:xfrm>
            <a:off x="0" y="0"/>
            <a:ext cx="9144000" cy="1270000"/>
          </a:xfrm>
          <a:prstGeom prst="rect">
            <a:avLst/>
          </a:prstGeom>
        </p:spPr>
      </p:pic>
      <p:sp>
        <p:nvSpPr>
          <p:cNvPr id="8"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630710B3-777E-4803-90E8-DC7556CC3D8A}" type="slidenum">
              <a:rPr lang="en-US" smtClean="0"/>
              <a:pPr/>
              <a:t>‹#›</a:t>
            </a:fld>
            <a:endParaRPr lang="en-US" dirty="0"/>
          </a:p>
        </p:txBody>
      </p:sp>
      <p:sp>
        <p:nvSpPr>
          <p:cNvPr id="16"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Lst>
  <p:timing>
    <p:tnLst>
      <p:par>
        <p:cTn id="1" dur="indefinite" restart="never" nodeType="tmRoot"/>
      </p:par>
    </p:tnLst>
  </p:timing>
  <p:hf hdr="0" ftr="0" dt="0"/>
  <p:txStyles>
    <p:titleStyle>
      <a:lvl1pPr algn="ctr" defTabSz="898796" rtl="0" eaLnBrk="1" latinLnBrk="0" hangingPunct="1">
        <a:spcBef>
          <a:spcPct val="0"/>
        </a:spcBef>
        <a:buNone/>
        <a:defRPr sz="3500" kern="1200">
          <a:solidFill>
            <a:schemeClr val="tx1"/>
          </a:solidFill>
          <a:latin typeface="+mj-lt"/>
          <a:ea typeface="+mj-ea"/>
          <a:cs typeface="+mj-cs"/>
        </a:defRPr>
      </a:lvl1pPr>
    </p:titleStyle>
    <p:bodyStyle>
      <a:lvl1pPr marL="337048" indent="-337048" algn="l" defTabSz="898796" rtl="0" eaLnBrk="1" latinLnBrk="0" hangingPunct="1">
        <a:spcBef>
          <a:spcPct val="20000"/>
        </a:spcBef>
        <a:buClr>
          <a:srgbClr val="8F23B3"/>
        </a:buClr>
        <a:buFont typeface="Arial" pitchFamily="34" charset="0"/>
        <a:buChar char="•"/>
        <a:defRPr sz="2300" kern="1200">
          <a:solidFill>
            <a:schemeClr val="tx1"/>
          </a:solidFill>
          <a:latin typeface="+mn-lt"/>
          <a:ea typeface="+mn-ea"/>
          <a:cs typeface="+mn-cs"/>
        </a:defRPr>
      </a:lvl1pPr>
      <a:lvl2pPr marL="730271" indent="-280874"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2pPr>
      <a:lvl3pPr marL="1123494" indent="-224698" algn="l" defTabSz="898796" rtl="0" eaLnBrk="1" latinLnBrk="0" hangingPunct="1">
        <a:spcBef>
          <a:spcPct val="20000"/>
        </a:spcBef>
        <a:buClr>
          <a:srgbClr val="8F23B3"/>
        </a:buClr>
        <a:buFont typeface="Arial" pitchFamily="34" charset="0"/>
        <a:buChar char="•"/>
        <a:defRPr sz="1800" kern="1200">
          <a:solidFill>
            <a:schemeClr val="tx1"/>
          </a:solidFill>
          <a:latin typeface="+mn-lt"/>
          <a:ea typeface="+mn-ea"/>
          <a:cs typeface="+mn-cs"/>
        </a:defRPr>
      </a:lvl3pPr>
      <a:lvl4pPr marL="1572893" indent="-224698"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4pPr>
      <a:lvl5pPr marL="2022290" indent="-224698"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5pPr>
      <a:lvl6pPr marL="2471687"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1086"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0484"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19881"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8796" rtl="0" eaLnBrk="1" latinLnBrk="0" hangingPunct="1">
        <a:defRPr sz="1800" kern="1200">
          <a:solidFill>
            <a:schemeClr val="tx1"/>
          </a:solidFill>
          <a:latin typeface="+mn-lt"/>
          <a:ea typeface="+mn-ea"/>
          <a:cs typeface="+mn-cs"/>
        </a:defRPr>
      </a:lvl1pPr>
      <a:lvl2pPr marL="449398" algn="l" defTabSz="898796" rtl="0" eaLnBrk="1" latinLnBrk="0" hangingPunct="1">
        <a:defRPr sz="1800" kern="1200">
          <a:solidFill>
            <a:schemeClr val="tx1"/>
          </a:solidFill>
          <a:latin typeface="+mn-lt"/>
          <a:ea typeface="+mn-ea"/>
          <a:cs typeface="+mn-cs"/>
        </a:defRPr>
      </a:lvl2pPr>
      <a:lvl3pPr marL="898796" algn="l" defTabSz="898796" rtl="0" eaLnBrk="1" latinLnBrk="0" hangingPunct="1">
        <a:defRPr sz="1800" kern="1200">
          <a:solidFill>
            <a:schemeClr val="tx1"/>
          </a:solidFill>
          <a:latin typeface="+mn-lt"/>
          <a:ea typeface="+mn-ea"/>
          <a:cs typeface="+mn-cs"/>
        </a:defRPr>
      </a:lvl3pPr>
      <a:lvl4pPr marL="1348193" algn="l" defTabSz="898796" rtl="0" eaLnBrk="1" latinLnBrk="0" hangingPunct="1">
        <a:defRPr sz="1800" kern="1200">
          <a:solidFill>
            <a:schemeClr val="tx1"/>
          </a:solidFill>
          <a:latin typeface="+mn-lt"/>
          <a:ea typeface="+mn-ea"/>
          <a:cs typeface="+mn-cs"/>
        </a:defRPr>
      </a:lvl4pPr>
      <a:lvl5pPr marL="1797592" algn="l" defTabSz="898796" rtl="0" eaLnBrk="1" latinLnBrk="0" hangingPunct="1">
        <a:defRPr sz="1800" kern="1200">
          <a:solidFill>
            <a:schemeClr val="tx1"/>
          </a:solidFill>
          <a:latin typeface="+mn-lt"/>
          <a:ea typeface="+mn-ea"/>
          <a:cs typeface="+mn-cs"/>
        </a:defRPr>
      </a:lvl5pPr>
      <a:lvl6pPr marL="2246989" algn="l" defTabSz="898796" rtl="0" eaLnBrk="1" latinLnBrk="0" hangingPunct="1">
        <a:defRPr sz="1800" kern="1200">
          <a:solidFill>
            <a:schemeClr val="tx1"/>
          </a:solidFill>
          <a:latin typeface="+mn-lt"/>
          <a:ea typeface="+mn-ea"/>
          <a:cs typeface="+mn-cs"/>
        </a:defRPr>
      </a:lvl6pPr>
      <a:lvl7pPr marL="2696388" algn="l" defTabSz="898796" rtl="0" eaLnBrk="1" latinLnBrk="0" hangingPunct="1">
        <a:defRPr sz="1800" kern="1200">
          <a:solidFill>
            <a:schemeClr val="tx1"/>
          </a:solidFill>
          <a:latin typeface="+mn-lt"/>
          <a:ea typeface="+mn-ea"/>
          <a:cs typeface="+mn-cs"/>
        </a:defRPr>
      </a:lvl7pPr>
      <a:lvl8pPr marL="3145784" algn="l" defTabSz="898796" rtl="0" eaLnBrk="1" latinLnBrk="0" hangingPunct="1">
        <a:defRPr sz="1800" kern="1200">
          <a:solidFill>
            <a:schemeClr val="tx1"/>
          </a:solidFill>
          <a:latin typeface="+mn-lt"/>
          <a:ea typeface="+mn-ea"/>
          <a:cs typeface="+mn-cs"/>
        </a:defRPr>
      </a:lvl8pPr>
      <a:lvl9pPr marL="3595182" algn="l" defTabSz="89879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halkboard-Box-Header.png"/>
          <p:cNvPicPr>
            <a:picLocks noChangeAspect="1"/>
          </p:cNvPicPr>
          <p:nvPr userDrawn="1"/>
        </p:nvPicPr>
        <p:blipFill>
          <a:blip r:embed="rId9" cstate="print"/>
          <a:stretch>
            <a:fillRect/>
          </a:stretch>
        </p:blipFill>
        <p:spPr>
          <a:xfrm>
            <a:off x="0" y="0"/>
            <a:ext cx="9144000" cy="1270000"/>
          </a:xfrm>
          <a:prstGeom prst="rect">
            <a:avLst/>
          </a:prstGeom>
        </p:spPr>
      </p:pic>
      <p:pic>
        <p:nvPicPr>
          <p:cNvPr id="11" name="Picture 10" descr="Chalkboard-Box-Footer-Blue.png"/>
          <p:cNvPicPr>
            <a:picLocks noChangeAspect="1"/>
          </p:cNvPicPr>
          <p:nvPr userDrawn="1"/>
        </p:nvPicPr>
        <p:blipFill>
          <a:blip r:embed="rId10" cstate="print"/>
          <a:stretch>
            <a:fillRect/>
          </a:stretch>
        </p:blipFill>
        <p:spPr>
          <a:xfrm>
            <a:off x="0" y="6477000"/>
            <a:ext cx="9144000" cy="419099"/>
          </a:xfrm>
          <a:prstGeom prst="rect">
            <a:avLst/>
          </a:prstGeom>
        </p:spPr>
      </p:pic>
      <p:sp>
        <p:nvSpPr>
          <p:cNvPr id="14"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
        <p:nvSpPr>
          <p:cNvPr id="13"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pPr>
              <a:defRPr/>
            </a:pPr>
            <a:fld id="{F53EAB4E-B152-44CE-8C23-C6686266861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17" r:id="rId6"/>
    <p:sldLayoutId id="2147484018"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Chalkboard-Box-Header.png"/>
          <p:cNvPicPr>
            <a:picLocks noChangeAspect="1"/>
          </p:cNvPicPr>
          <p:nvPr userDrawn="1"/>
        </p:nvPicPr>
        <p:blipFill>
          <a:blip r:embed="rId11" cstate="print"/>
          <a:stretch>
            <a:fillRect/>
          </a:stretch>
        </p:blipFill>
        <p:spPr>
          <a:xfrm>
            <a:off x="0" y="0"/>
            <a:ext cx="9144000" cy="1270000"/>
          </a:xfrm>
          <a:prstGeom prst="rect">
            <a:avLst/>
          </a:prstGeom>
        </p:spPr>
      </p:pic>
      <p:pic>
        <p:nvPicPr>
          <p:cNvPr id="13" name="Picture 12" descr="Chalkboard-Box-Footer-Blue.png"/>
          <p:cNvPicPr>
            <a:picLocks noChangeAspect="1"/>
          </p:cNvPicPr>
          <p:nvPr userDrawn="1"/>
        </p:nvPicPr>
        <p:blipFill>
          <a:blip r:embed="rId12" cstate="print"/>
          <a:stretch>
            <a:fillRect/>
          </a:stretch>
        </p:blipFill>
        <p:spPr>
          <a:xfrm>
            <a:off x="0" y="6477000"/>
            <a:ext cx="9144000" cy="419099"/>
          </a:xfrm>
          <a:prstGeom prst="rect">
            <a:avLst/>
          </a:prstGeom>
        </p:spPr>
      </p:pic>
      <p:sp>
        <p:nvSpPr>
          <p:cNvPr id="14" name="Footer Placeholder 4"/>
          <p:cNvSpPr>
            <a:spLocks noGrp="1"/>
          </p:cNvSpPr>
          <p:nvPr>
            <p:ph type="ftr" sz="quarter" idx="3"/>
          </p:nvPr>
        </p:nvSpPr>
        <p:spPr>
          <a:xfrm>
            <a:off x="6248400" y="6553200"/>
            <a:ext cx="2895600" cy="342899"/>
          </a:xfrm>
          <a:prstGeom prst="rect">
            <a:avLst/>
          </a:prstGeom>
          <a:noFill/>
          <a:ln>
            <a:noFill/>
          </a:ln>
        </p:spPr>
        <p:txBody>
          <a:bodyPr/>
          <a:lstStyle>
            <a:lvl1pPr>
              <a:defRPr sz="1800">
                <a:ln>
                  <a:noFill/>
                </a:ln>
                <a:solidFill>
                  <a:schemeClr val="bg2">
                    <a:lumMod val="50000"/>
                  </a:schemeClr>
                </a:solidFill>
                <a:latin typeface="Chalkduster" pitchFamily="66" charset="0"/>
              </a:defRPr>
            </a:lvl1pPr>
          </a:lstStyle>
          <a:p>
            <a:r>
              <a:rPr lang="en-US" dirty="0" smtClean="0"/>
              <a:t>Louisiana Believes</a:t>
            </a:r>
            <a:endParaRPr lang="en-US" dirty="0"/>
          </a:p>
        </p:txBody>
      </p:sp>
      <p:sp>
        <p:nvSpPr>
          <p:cNvPr id="8" name="Slide Number Placeholder 4"/>
          <p:cNvSpPr>
            <a:spLocks noGrp="1"/>
          </p:cNvSpPr>
          <p:nvPr>
            <p:ph type="sldNum" sz="quarter" idx="4"/>
          </p:nvPr>
        </p:nvSpPr>
        <p:spPr>
          <a:xfrm>
            <a:off x="2" y="6569078"/>
            <a:ext cx="609600" cy="288925"/>
          </a:xfrm>
          <a:prstGeom prst="rect">
            <a:avLst/>
          </a:prstGeom>
        </p:spPr>
        <p:txBody>
          <a:bodyPr wrap="square" lIns="89879" tIns="44940" rIns="89879" bIns="44940">
            <a:normAutofit/>
          </a:bodyPr>
          <a:lstStyle>
            <a:lvl1pPr algn="ctr">
              <a:defRPr sz="1400">
                <a:solidFill>
                  <a:sysClr val="windowText" lastClr="000000"/>
                </a:solidFill>
              </a:defRPr>
            </a:lvl1pPr>
          </a:lstStyle>
          <a:p>
            <a:fld id="{630710B3-777E-4803-90E8-DC7556CC3D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Lst>
  <p:timing>
    <p:tnLst>
      <p:par>
        <p:cTn id="1" dur="indefinite" restart="never" nodeType="tmRoot"/>
      </p:par>
    </p:tnLst>
  </p:timing>
  <p:hf hdr="0" ftr="0" dt="0"/>
  <p:txStyles>
    <p:titleStyle>
      <a:lvl1pPr algn="ctr" defTabSz="898796" rtl="0" eaLnBrk="1" latinLnBrk="0" hangingPunct="1">
        <a:spcBef>
          <a:spcPct val="0"/>
        </a:spcBef>
        <a:buNone/>
        <a:defRPr sz="3500" kern="1200">
          <a:solidFill>
            <a:schemeClr val="tx1"/>
          </a:solidFill>
          <a:latin typeface="+mj-lt"/>
          <a:ea typeface="+mj-ea"/>
          <a:cs typeface="+mj-cs"/>
        </a:defRPr>
      </a:lvl1pPr>
    </p:titleStyle>
    <p:bodyStyle>
      <a:lvl1pPr marL="337048" indent="-337048" algn="l" defTabSz="898796" rtl="0" eaLnBrk="1" latinLnBrk="0" hangingPunct="1">
        <a:spcBef>
          <a:spcPct val="20000"/>
        </a:spcBef>
        <a:buClr>
          <a:srgbClr val="8F23B3"/>
        </a:buClr>
        <a:buFont typeface="Arial" pitchFamily="34" charset="0"/>
        <a:buChar char="•"/>
        <a:defRPr sz="2300" kern="1200">
          <a:solidFill>
            <a:schemeClr val="tx1"/>
          </a:solidFill>
          <a:latin typeface="+mn-lt"/>
          <a:ea typeface="+mn-ea"/>
          <a:cs typeface="+mn-cs"/>
        </a:defRPr>
      </a:lvl1pPr>
      <a:lvl2pPr marL="730271" indent="-280874"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2pPr>
      <a:lvl3pPr marL="1123494" indent="-224698" algn="l" defTabSz="898796" rtl="0" eaLnBrk="1" latinLnBrk="0" hangingPunct="1">
        <a:spcBef>
          <a:spcPct val="20000"/>
        </a:spcBef>
        <a:buClr>
          <a:srgbClr val="8F23B3"/>
        </a:buClr>
        <a:buFont typeface="Arial" pitchFamily="34" charset="0"/>
        <a:buChar char="•"/>
        <a:defRPr sz="1800" kern="1200">
          <a:solidFill>
            <a:schemeClr val="tx1"/>
          </a:solidFill>
          <a:latin typeface="+mn-lt"/>
          <a:ea typeface="+mn-ea"/>
          <a:cs typeface="+mn-cs"/>
        </a:defRPr>
      </a:lvl3pPr>
      <a:lvl4pPr marL="1572893" indent="-224698"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4pPr>
      <a:lvl5pPr marL="2022290" indent="-224698" algn="l" defTabSz="898796" rtl="0" eaLnBrk="1" latinLnBrk="0" hangingPunct="1">
        <a:spcBef>
          <a:spcPct val="20000"/>
        </a:spcBef>
        <a:buClr>
          <a:srgbClr val="8F23B3"/>
        </a:buClr>
        <a:buFont typeface="Arial" pitchFamily="34" charset="0"/>
        <a:buChar char="»"/>
        <a:defRPr sz="2000" kern="1200">
          <a:solidFill>
            <a:schemeClr val="tx1"/>
          </a:solidFill>
          <a:latin typeface="+mn-lt"/>
          <a:ea typeface="+mn-ea"/>
          <a:cs typeface="+mn-cs"/>
        </a:defRPr>
      </a:lvl5pPr>
      <a:lvl6pPr marL="2471687"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1086"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0484"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19881" indent="-224698" algn="l" defTabSz="8987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98796" rtl="0" eaLnBrk="1" latinLnBrk="0" hangingPunct="1">
        <a:defRPr sz="1800" kern="1200">
          <a:solidFill>
            <a:schemeClr val="tx1"/>
          </a:solidFill>
          <a:latin typeface="+mn-lt"/>
          <a:ea typeface="+mn-ea"/>
          <a:cs typeface="+mn-cs"/>
        </a:defRPr>
      </a:lvl1pPr>
      <a:lvl2pPr marL="449398" algn="l" defTabSz="898796" rtl="0" eaLnBrk="1" latinLnBrk="0" hangingPunct="1">
        <a:defRPr sz="1800" kern="1200">
          <a:solidFill>
            <a:schemeClr val="tx1"/>
          </a:solidFill>
          <a:latin typeface="+mn-lt"/>
          <a:ea typeface="+mn-ea"/>
          <a:cs typeface="+mn-cs"/>
        </a:defRPr>
      </a:lvl2pPr>
      <a:lvl3pPr marL="898796" algn="l" defTabSz="898796" rtl="0" eaLnBrk="1" latinLnBrk="0" hangingPunct="1">
        <a:defRPr sz="1800" kern="1200">
          <a:solidFill>
            <a:schemeClr val="tx1"/>
          </a:solidFill>
          <a:latin typeface="+mn-lt"/>
          <a:ea typeface="+mn-ea"/>
          <a:cs typeface="+mn-cs"/>
        </a:defRPr>
      </a:lvl3pPr>
      <a:lvl4pPr marL="1348193" algn="l" defTabSz="898796" rtl="0" eaLnBrk="1" latinLnBrk="0" hangingPunct="1">
        <a:defRPr sz="1800" kern="1200">
          <a:solidFill>
            <a:schemeClr val="tx1"/>
          </a:solidFill>
          <a:latin typeface="+mn-lt"/>
          <a:ea typeface="+mn-ea"/>
          <a:cs typeface="+mn-cs"/>
        </a:defRPr>
      </a:lvl4pPr>
      <a:lvl5pPr marL="1797592" algn="l" defTabSz="898796" rtl="0" eaLnBrk="1" latinLnBrk="0" hangingPunct="1">
        <a:defRPr sz="1800" kern="1200">
          <a:solidFill>
            <a:schemeClr val="tx1"/>
          </a:solidFill>
          <a:latin typeface="+mn-lt"/>
          <a:ea typeface="+mn-ea"/>
          <a:cs typeface="+mn-cs"/>
        </a:defRPr>
      </a:lvl5pPr>
      <a:lvl6pPr marL="2246989" algn="l" defTabSz="898796" rtl="0" eaLnBrk="1" latinLnBrk="0" hangingPunct="1">
        <a:defRPr sz="1800" kern="1200">
          <a:solidFill>
            <a:schemeClr val="tx1"/>
          </a:solidFill>
          <a:latin typeface="+mn-lt"/>
          <a:ea typeface="+mn-ea"/>
          <a:cs typeface="+mn-cs"/>
        </a:defRPr>
      </a:lvl6pPr>
      <a:lvl7pPr marL="2696388" algn="l" defTabSz="898796" rtl="0" eaLnBrk="1" latinLnBrk="0" hangingPunct="1">
        <a:defRPr sz="1800" kern="1200">
          <a:solidFill>
            <a:schemeClr val="tx1"/>
          </a:solidFill>
          <a:latin typeface="+mn-lt"/>
          <a:ea typeface="+mn-ea"/>
          <a:cs typeface="+mn-cs"/>
        </a:defRPr>
      </a:lvl7pPr>
      <a:lvl8pPr marL="3145784" algn="l" defTabSz="898796" rtl="0" eaLnBrk="1" latinLnBrk="0" hangingPunct="1">
        <a:defRPr sz="1800" kern="1200">
          <a:solidFill>
            <a:schemeClr val="tx1"/>
          </a:solidFill>
          <a:latin typeface="+mn-lt"/>
          <a:ea typeface="+mn-ea"/>
          <a:cs typeface="+mn-cs"/>
        </a:defRPr>
      </a:lvl8pPr>
      <a:lvl9pPr marL="3595182" algn="l" defTabSz="8987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parcc.pearson.com/SystemCheck" TargetMode="External"/><Relationship Id="rId2" Type="http://schemas.openxmlformats.org/officeDocument/2006/relationships/notesSlide" Target="../notesSlides/notesSlide21.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hyperlink" Target="http://parcc.pearson.com/TechInformatio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parcc.pearson.com/TrainingCenter" TargetMode="External"/><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hyperlink" Target="http://PARCC.Pearson.com/Support" TargetMode="External"/><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hyperlink" Target="http://parcc.pearson.com/TechInformation"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8" Type="http://schemas.openxmlformats.org/officeDocument/2006/relationships/hyperlink" Target="mailto:Assessment@la.gov" TargetMode="External"/><Relationship Id="rId3" Type="http://schemas.openxmlformats.org/officeDocument/2006/relationships/hyperlink" Target="mailto:PARCC@support.pearson.com" TargetMode="External"/><Relationship Id="rId7" Type="http://schemas.openxmlformats.org/officeDocument/2006/relationships/hyperlink" Target="mailto:Allen.Childress@la.gov"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mailto:Caroline.Porche@la.gov" TargetMode="External"/><Relationship Id="rId5" Type="http://schemas.openxmlformats.org/officeDocument/2006/relationships/hyperlink" Target="mailto:Carol.Mosley@la.gov" TargetMode="External"/><Relationship Id="rId10" Type="http://schemas.openxmlformats.org/officeDocument/2006/relationships/hyperlink" Target="mailto:Susan.Khan@la.gov" TargetMode="External"/><Relationship Id="rId4" Type="http://schemas.openxmlformats.org/officeDocument/2006/relationships/hyperlink" Target="mailto:EdTech@la.gov" TargetMode="External"/><Relationship Id="rId9" Type="http://schemas.openxmlformats.org/officeDocument/2006/relationships/hyperlink" Target="mailto:Kristina.Bradford@la.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ARCC.Pearson.com/TrainingCenter"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1</a:t>
            </a:fld>
            <a:endParaRPr lang="en-US" sz="1200" dirty="0"/>
          </a:p>
        </p:txBody>
      </p:sp>
      <p:sp>
        <p:nvSpPr>
          <p:cNvPr id="4" name="TextBox 3"/>
          <p:cNvSpPr txBox="1"/>
          <p:nvPr/>
        </p:nvSpPr>
        <p:spPr>
          <a:xfrm>
            <a:off x="1143000" y="2275820"/>
            <a:ext cx="6705600" cy="1446550"/>
          </a:xfrm>
          <a:prstGeom prst="rect">
            <a:avLst/>
          </a:prstGeom>
          <a:noFill/>
        </p:spPr>
        <p:txBody>
          <a:bodyPr wrap="square" rtlCol="0">
            <a:spAutoFit/>
          </a:bodyPr>
          <a:lstStyle/>
          <a:p>
            <a:pPr algn="ctr"/>
            <a:r>
              <a:rPr lang="en-US" sz="3200" b="1" dirty="0" smtClean="0">
                <a:solidFill>
                  <a:srgbClr val="0091B2"/>
                </a:solidFill>
                <a:latin typeface="+mj-lt"/>
              </a:rPr>
              <a:t>Designing and Creating</a:t>
            </a:r>
          </a:p>
          <a:p>
            <a:pPr algn="ctr"/>
            <a:r>
              <a:rPr lang="en-US" sz="3200" b="1" dirty="0" smtClean="0">
                <a:solidFill>
                  <a:srgbClr val="0091B2"/>
                </a:solidFill>
                <a:latin typeface="+mj-lt"/>
              </a:rPr>
              <a:t>an Infrastructure Trial</a:t>
            </a:r>
          </a:p>
          <a:p>
            <a:pPr algn="ctr"/>
            <a:r>
              <a:rPr lang="en-US" b="1" i="1" dirty="0" smtClean="0">
                <a:latin typeface="+mj-lt"/>
              </a:rPr>
              <a:t>“Dress Rehearsal”</a:t>
            </a:r>
            <a:endParaRPr lang="en-US" b="1" i="1" dirty="0">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9144000" cy="1219200"/>
          </a:xfrm>
        </p:spPr>
        <p:txBody>
          <a:bodyPr/>
          <a:lstStyle/>
          <a:p>
            <a:r>
              <a:rPr lang="en-US" sz="2600" dirty="0" smtClean="0"/>
              <a:t>Infrastructure Trial Introduction</a:t>
            </a:r>
            <a:endParaRPr lang="en-US" sz="2600" b="0" dirty="0" smtClean="0"/>
          </a:p>
        </p:txBody>
      </p:sp>
      <p:sp>
        <p:nvSpPr>
          <p:cNvPr id="3" name="Rectangle 2"/>
          <p:cNvSpPr/>
          <p:nvPr/>
        </p:nvSpPr>
        <p:spPr>
          <a:xfrm>
            <a:off x="685800" y="2057400"/>
            <a:ext cx="8305800" cy="2492477"/>
          </a:xfrm>
          <a:prstGeom prst="rect">
            <a:avLst/>
          </a:prstGeom>
        </p:spPr>
        <p:txBody>
          <a:bodyPr wrap="square">
            <a:spAutoFit/>
          </a:bodyPr>
          <a:lstStyle/>
          <a:p>
            <a:pPr marL="0" lvl="1" indent="-274320" eaLnBrk="1" hangingPunct="1">
              <a:lnSpc>
                <a:spcPct val="90000"/>
              </a:lnSpc>
              <a:spcBef>
                <a:spcPts val="600"/>
              </a:spcBef>
              <a:spcAft>
                <a:spcPts val="1200"/>
              </a:spcAft>
              <a:buClr>
                <a:srgbClr val="0091B2"/>
              </a:buClr>
              <a:defRPr/>
            </a:pPr>
            <a:r>
              <a:rPr lang="en-US" b="1" dirty="0" smtClean="0">
                <a:solidFill>
                  <a:srgbClr val="0091B2"/>
                </a:solidFill>
                <a:latin typeface="+mn-lt"/>
              </a:rPr>
              <a:t>Ensures</a:t>
            </a:r>
            <a:r>
              <a:rPr lang="en-US" dirty="0" smtClean="0">
                <a:solidFill>
                  <a:srgbClr val="0091B2"/>
                </a:solidFill>
                <a:latin typeface="+mn-lt"/>
              </a:rPr>
              <a:t>: </a:t>
            </a:r>
          </a:p>
          <a:p>
            <a:pPr marL="457200" lvl="2" indent="-274320" eaLnBrk="1" hangingPunct="1">
              <a:lnSpc>
                <a:spcPct val="90000"/>
              </a:lnSpc>
              <a:spcBef>
                <a:spcPts val="600"/>
              </a:spcBef>
              <a:buClr>
                <a:srgbClr val="0091B2"/>
              </a:buClr>
              <a:buFont typeface="Wingdings" pitchFamily="2" charset="2"/>
              <a:buChar char="ü"/>
              <a:defRPr/>
            </a:pPr>
            <a:r>
              <a:rPr lang="en-US" sz="2200" dirty="0" err="1">
                <a:latin typeface="+mn-lt"/>
              </a:rPr>
              <a:t>TestNav</a:t>
            </a:r>
            <a:r>
              <a:rPr lang="en-US" sz="2200" dirty="0">
                <a:latin typeface="+mn-lt"/>
              </a:rPr>
              <a:t> is configured correctly</a:t>
            </a:r>
          </a:p>
          <a:p>
            <a:pPr marL="457200" lvl="2" indent="-274320" eaLnBrk="1" hangingPunct="1">
              <a:lnSpc>
                <a:spcPct val="90000"/>
              </a:lnSpc>
              <a:spcBef>
                <a:spcPts val="600"/>
              </a:spcBef>
              <a:buClr>
                <a:srgbClr val="0091B2"/>
              </a:buClr>
              <a:buFont typeface="Wingdings" pitchFamily="2" charset="2"/>
              <a:buChar char="ü"/>
              <a:defRPr/>
            </a:pPr>
            <a:r>
              <a:rPr lang="en-US" sz="2200" dirty="0">
                <a:latin typeface="+mn-lt"/>
              </a:rPr>
              <a:t>Devices can successfully run </a:t>
            </a:r>
            <a:r>
              <a:rPr lang="en-US" sz="2200" dirty="0" err="1">
                <a:latin typeface="+mn-lt"/>
              </a:rPr>
              <a:t>TestNav</a:t>
            </a:r>
            <a:endParaRPr lang="en-US" sz="2200" dirty="0">
              <a:latin typeface="+mn-lt"/>
            </a:endParaRPr>
          </a:p>
          <a:p>
            <a:pPr marL="457200" lvl="2" indent="-274320" eaLnBrk="1" hangingPunct="1">
              <a:lnSpc>
                <a:spcPct val="90000"/>
              </a:lnSpc>
              <a:spcBef>
                <a:spcPts val="600"/>
              </a:spcBef>
              <a:buClr>
                <a:srgbClr val="0091B2"/>
              </a:buClr>
              <a:buFont typeface="Wingdings" pitchFamily="2" charset="2"/>
              <a:buChar char="ü"/>
              <a:defRPr/>
            </a:pPr>
            <a:r>
              <a:rPr lang="en-US" sz="2200" dirty="0">
                <a:latin typeface="+mn-lt"/>
              </a:rPr>
              <a:t>Network will bear the full </a:t>
            </a:r>
            <a:r>
              <a:rPr lang="en-US" sz="2200" dirty="0" smtClean="0">
                <a:latin typeface="+mn-lt"/>
              </a:rPr>
              <a:t>load</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IT Staff knows how to support the test, administrators and users</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Communication plan around technical challenges is developed</a:t>
            </a:r>
            <a:endParaRPr lang="en-US" sz="2200" dirty="0">
              <a:latin typeface="+mn-lt"/>
            </a:endParaRPr>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10</a:t>
            </a:fld>
            <a:endParaRPr lang="en-US" sz="1200" dirty="0"/>
          </a:p>
        </p:txBody>
      </p:sp>
      <p:sp>
        <p:nvSpPr>
          <p:cNvPr id="6" name="TextBox 5"/>
          <p:cNvSpPr txBox="1"/>
          <p:nvPr/>
        </p:nvSpPr>
        <p:spPr>
          <a:xfrm>
            <a:off x="685800" y="1524000"/>
            <a:ext cx="8153400" cy="461665"/>
          </a:xfrm>
          <a:prstGeom prst="rect">
            <a:avLst/>
          </a:prstGeom>
          <a:noFill/>
        </p:spPr>
        <p:txBody>
          <a:bodyPr wrap="square" rtlCol="0">
            <a:spAutoFit/>
          </a:bodyPr>
          <a:lstStyle/>
          <a:p>
            <a:r>
              <a:rPr lang="en-US" b="1" dirty="0" smtClean="0">
                <a:solidFill>
                  <a:srgbClr val="0091B2"/>
                </a:solidFill>
                <a:latin typeface="+mn-lt"/>
              </a:rPr>
              <a:t>Option 1:  IT ONLY</a:t>
            </a:r>
            <a:endParaRPr lang="en-US" b="1" dirty="0">
              <a:latin typeface="+mn-lt"/>
            </a:endParaRPr>
          </a:p>
        </p:txBody>
      </p:sp>
    </p:spTree>
    <p:extLst>
      <p:ext uri="{BB962C8B-B14F-4D97-AF65-F5344CB8AC3E}">
        <p14:creationId xmlns:p14="http://schemas.microsoft.com/office/powerpoint/2010/main" val="1717228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9144000" cy="1219200"/>
          </a:xfrm>
        </p:spPr>
        <p:txBody>
          <a:bodyPr/>
          <a:lstStyle/>
          <a:p>
            <a:r>
              <a:rPr lang="en-US" sz="2600" dirty="0" smtClean="0"/>
              <a:t>Infrastructure Trial Introduction</a:t>
            </a:r>
            <a:endParaRPr lang="en-US" sz="2600" b="0" dirty="0" smtClean="0"/>
          </a:p>
        </p:txBody>
      </p:sp>
      <p:sp>
        <p:nvSpPr>
          <p:cNvPr id="3" name="Rectangle 2"/>
          <p:cNvSpPr/>
          <p:nvPr/>
        </p:nvSpPr>
        <p:spPr>
          <a:xfrm>
            <a:off x="685800" y="2057400"/>
            <a:ext cx="8305800" cy="3024930"/>
          </a:xfrm>
          <a:prstGeom prst="rect">
            <a:avLst/>
          </a:prstGeom>
        </p:spPr>
        <p:txBody>
          <a:bodyPr wrap="square">
            <a:spAutoFit/>
          </a:bodyPr>
          <a:lstStyle/>
          <a:p>
            <a:pPr marL="0" lvl="1" indent="-274320" eaLnBrk="1" hangingPunct="1">
              <a:lnSpc>
                <a:spcPct val="90000"/>
              </a:lnSpc>
              <a:spcBef>
                <a:spcPts val="600"/>
              </a:spcBef>
              <a:spcAft>
                <a:spcPts val="1200"/>
              </a:spcAft>
              <a:buClr>
                <a:srgbClr val="0091B2"/>
              </a:buClr>
              <a:defRPr/>
            </a:pPr>
            <a:r>
              <a:rPr lang="en-US" b="1" dirty="0" smtClean="0">
                <a:solidFill>
                  <a:srgbClr val="0091B2"/>
                </a:solidFill>
                <a:latin typeface="+mn-lt"/>
              </a:rPr>
              <a:t>Ensures goals of option 1 are covered as well as</a:t>
            </a:r>
            <a:r>
              <a:rPr lang="en-US" dirty="0" smtClean="0">
                <a:solidFill>
                  <a:srgbClr val="0091B2"/>
                </a:solidFill>
                <a:latin typeface="+mn-lt"/>
              </a:rPr>
              <a:t>: </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IT and DTC staff </a:t>
            </a:r>
            <a:r>
              <a:rPr lang="en-US" sz="2200" dirty="0">
                <a:latin typeface="+mn-lt"/>
              </a:rPr>
              <a:t>are trained </a:t>
            </a:r>
            <a:r>
              <a:rPr lang="en-US" sz="2200" dirty="0" smtClean="0">
                <a:latin typeface="+mn-lt"/>
              </a:rPr>
              <a:t>on both the test system, warnings and </a:t>
            </a:r>
            <a:r>
              <a:rPr lang="en-US" sz="2200" dirty="0" err="1" smtClean="0">
                <a:latin typeface="+mn-lt"/>
              </a:rPr>
              <a:t>processess</a:t>
            </a:r>
            <a:endParaRPr lang="en-US" sz="2200" dirty="0" smtClean="0">
              <a:latin typeface="+mn-lt"/>
            </a:endParaRP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Ensures both IT and DTC staff </a:t>
            </a:r>
            <a:r>
              <a:rPr lang="en-US" sz="2200" dirty="0">
                <a:latin typeface="+mn-lt"/>
              </a:rPr>
              <a:t>know their roles and responsibilities during </a:t>
            </a:r>
            <a:r>
              <a:rPr lang="en-US" sz="2200" dirty="0" smtClean="0">
                <a:latin typeface="+mn-lt"/>
              </a:rPr>
              <a:t>testing</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Expands the communication plan to include test administration roles, responsibilities and communications for both IT and DTCs</a:t>
            </a:r>
            <a:endParaRPr lang="en-US" sz="2200" dirty="0">
              <a:latin typeface="+mn-lt"/>
            </a:endParaRPr>
          </a:p>
          <a:p>
            <a:pPr marL="457200" lvl="2" indent="-274320" eaLnBrk="1" hangingPunct="1">
              <a:lnSpc>
                <a:spcPct val="90000"/>
              </a:lnSpc>
              <a:spcBef>
                <a:spcPts val="600"/>
              </a:spcBef>
              <a:buClr>
                <a:srgbClr val="0091B2"/>
              </a:buClr>
              <a:buFont typeface="Wingdings" pitchFamily="2" charset="2"/>
              <a:buChar char="ü"/>
              <a:defRPr/>
            </a:pPr>
            <a:endParaRPr lang="en-US" sz="2200" dirty="0">
              <a:latin typeface="+mn-lt"/>
            </a:endParaRPr>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11</a:t>
            </a:fld>
            <a:endParaRPr lang="en-US" sz="1200" dirty="0"/>
          </a:p>
        </p:txBody>
      </p:sp>
      <p:sp>
        <p:nvSpPr>
          <p:cNvPr id="6" name="TextBox 5"/>
          <p:cNvSpPr txBox="1"/>
          <p:nvPr/>
        </p:nvSpPr>
        <p:spPr>
          <a:xfrm>
            <a:off x="685800" y="1524000"/>
            <a:ext cx="8153400" cy="461665"/>
          </a:xfrm>
          <a:prstGeom prst="rect">
            <a:avLst/>
          </a:prstGeom>
          <a:noFill/>
        </p:spPr>
        <p:txBody>
          <a:bodyPr wrap="square" rtlCol="0">
            <a:spAutoFit/>
          </a:bodyPr>
          <a:lstStyle/>
          <a:p>
            <a:r>
              <a:rPr lang="en-US" b="1" dirty="0" smtClean="0">
                <a:solidFill>
                  <a:srgbClr val="0091B2"/>
                </a:solidFill>
                <a:latin typeface="+mn-lt"/>
              </a:rPr>
              <a:t>Option 2:  IT and DTC Trial</a:t>
            </a:r>
            <a:endParaRPr lang="en-US" b="1" dirty="0">
              <a:latin typeface="+mn-lt"/>
            </a:endParaRPr>
          </a:p>
        </p:txBody>
      </p:sp>
    </p:spTree>
    <p:extLst>
      <p:ext uri="{BB962C8B-B14F-4D97-AF65-F5344CB8AC3E}">
        <p14:creationId xmlns:p14="http://schemas.microsoft.com/office/powerpoint/2010/main" val="1801954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9144000" cy="1219200"/>
          </a:xfrm>
        </p:spPr>
        <p:txBody>
          <a:bodyPr/>
          <a:lstStyle/>
          <a:p>
            <a:r>
              <a:rPr lang="en-US" sz="2600" dirty="0" smtClean="0"/>
              <a:t>Infrastructure Trial Introduction</a:t>
            </a:r>
            <a:endParaRPr lang="en-US" sz="2600" b="0" dirty="0" smtClean="0"/>
          </a:p>
        </p:txBody>
      </p:sp>
      <p:sp>
        <p:nvSpPr>
          <p:cNvPr id="3" name="Rectangle 2"/>
          <p:cNvSpPr/>
          <p:nvPr/>
        </p:nvSpPr>
        <p:spPr>
          <a:xfrm>
            <a:off x="685800" y="2057400"/>
            <a:ext cx="8305800" cy="3406573"/>
          </a:xfrm>
          <a:prstGeom prst="rect">
            <a:avLst/>
          </a:prstGeom>
        </p:spPr>
        <p:txBody>
          <a:bodyPr wrap="square">
            <a:spAutoFit/>
          </a:bodyPr>
          <a:lstStyle/>
          <a:p>
            <a:pPr marL="0" lvl="1" indent="-274320" eaLnBrk="1" hangingPunct="1">
              <a:lnSpc>
                <a:spcPct val="90000"/>
              </a:lnSpc>
              <a:spcBef>
                <a:spcPts val="600"/>
              </a:spcBef>
              <a:spcAft>
                <a:spcPts val="1200"/>
              </a:spcAft>
              <a:buClr>
                <a:srgbClr val="0091B2"/>
              </a:buClr>
              <a:defRPr/>
            </a:pPr>
            <a:r>
              <a:rPr lang="en-US" b="1" dirty="0" smtClean="0">
                <a:solidFill>
                  <a:srgbClr val="0091B2"/>
                </a:solidFill>
                <a:latin typeface="+mn-lt"/>
              </a:rPr>
              <a:t>Ensures goals of option 2 are covered as well as</a:t>
            </a:r>
            <a:r>
              <a:rPr lang="en-US" dirty="0" smtClean="0">
                <a:solidFill>
                  <a:srgbClr val="0091B2"/>
                </a:solidFill>
                <a:latin typeface="+mn-lt"/>
              </a:rPr>
              <a:t>: </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Expands training on both the test system, warnings and processes to STC staff</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Ensures STC staff </a:t>
            </a:r>
            <a:r>
              <a:rPr lang="en-US" sz="2200" dirty="0">
                <a:latin typeface="+mn-lt"/>
              </a:rPr>
              <a:t>know their roles and responsibilities during </a:t>
            </a:r>
            <a:r>
              <a:rPr lang="en-US" sz="2200" dirty="0" smtClean="0">
                <a:latin typeface="+mn-lt"/>
              </a:rPr>
              <a:t>testing</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Provides a “live” test of procedures and test security policies</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Expands the communication plan to include test administration roles, responsibilities and communications for STC staff</a:t>
            </a:r>
            <a:endParaRPr lang="en-US" sz="2200" dirty="0">
              <a:latin typeface="+mn-lt"/>
            </a:endParaRPr>
          </a:p>
          <a:p>
            <a:pPr marL="457200" lvl="2" indent="-274320" eaLnBrk="1" hangingPunct="1">
              <a:lnSpc>
                <a:spcPct val="90000"/>
              </a:lnSpc>
              <a:spcBef>
                <a:spcPts val="600"/>
              </a:spcBef>
              <a:buClr>
                <a:srgbClr val="0091B2"/>
              </a:buClr>
              <a:buFont typeface="Wingdings" pitchFamily="2" charset="2"/>
              <a:buChar char="ü"/>
              <a:defRPr/>
            </a:pPr>
            <a:endParaRPr lang="en-US" sz="2200" dirty="0">
              <a:latin typeface="+mn-lt"/>
            </a:endParaRPr>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12</a:t>
            </a:fld>
            <a:endParaRPr lang="en-US" sz="1200" dirty="0"/>
          </a:p>
        </p:txBody>
      </p:sp>
      <p:sp>
        <p:nvSpPr>
          <p:cNvPr id="6" name="TextBox 5"/>
          <p:cNvSpPr txBox="1"/>
          <p:nvPr/>
        </p:nvSpPr>
        <p:spPr>
          <a:xfrm>
            <a:off x="685800" y="1524000"/>
            <a:ext cx="8153400" cy="461665"/>
          </a:xfrm>
          <a:prstGeom prst="rect">
            <a:avLst/>
          </a:prstGeom>
          <a:noFill/>
        </p:spPr>
        <p:txBody>
          <a:bodyPr wrap="square" rtlCol="0">
            <a:spAutoFit/>
          </a:bodyPr>
          <a:lstStyle/>
          <a:p>
            <a:r>
              <a:rPr lang="en-US" b="1" dirty="0" smtClean="0">
                <a:solidFill>
                  <a:srgbClr val="0091B2"/>
                </a:solidFill>
                <a:latin typeface="+mn-lt"/>
              </a:rPr>
              <a:t>Option 3:  IT, DTC and STC Trial</a:t>
            </a:r>
            <a:endParaRPr lang="en-US" b="1" dirty="0">
              <a:latin typeface="+mn-lt"/>
            </a:endParaRPr>
          </a:p>
        </p:txBody>
      </p:sp>
    </p:spTree>
    <p:extLst>
      <p:ext uri="{BB962C8B-B14F-4D97-AF65-F5344CB8AC3E}">
        <p14:creationId xmlns:p14="http://schemas.microsoft.com/office/powerpoint/2010/main" val="3109332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9144000" cy="1219200"/>
          </a:xfrm>
        </p:spPr>
        <p:txBody>
          <a:bodyPr/>
          <a:lstStyle/>
          <a:p>
            <a:r>
              <a:rPr lang="en-US" sz="2600" dirty="0" smtClean="0"/>
              <a:t>Infrastructure Trial Introduction</a:t>
            </a:r>
            <a:endParaRPr lang="en-US" sz="2600" b="0" dirty="0" smtClean="0"/>
          </a:p>
        </p:txBody>
      </p:sp>
      <p:sp>
        <p:nvSpPr>
          <p:cNvPr id="3" name="Rectangle 2"/>
          <p:cNvSpPr/>
          <p:nvPr/>
        </p:nvSpPr>
        <p:spPr>
          <a:xfrm>
            <a:off x="685800" y="2057400"/>
            <a:ext cx="8305800" cy="3711272"/>
          </a:xfrm>
          <a:prstGeom prst="rect">
            <a:avLst/>
          </a:prstGeom>
        </p:spPr>
        <p:txBody>
          <a:bodyPr wrap="square">
            <a:spAutoFit/>
          </a:bodyPr>
          <a:lstStyle/>
          <a:p>
            <a:pPr marL="0" lvl="1" indent="-274320" eaLnBrk="1" hangingPunct="1">
              <a:lnSpc>
                <a:spcPct val="90000"/>
              </a:lnSpc>
              <a:spcBef>
                <a:spcPts val="600"/>
              </a:spcBef>
              <a:spcAft>
                <a:spcPts val="1200"/>
              </a:spcAft>
              <a:buClr>
                <a:srgbClr val="0091B2"/>
              </a:buClr>
              <a:defRPr/>
            </a:pPr>
            <a:r>
              <a:rPr lang="en-US" b="1" dirty="0" smtClean="0">
                <a:solidFill>
                  <a:srgbClr val="0091B2"/>
                </a:solidFill>
                <a:latin typeface="+mn-lt"/>
              </a:rPr>
              <a:t>Ensures goals of option 3 are covered as well as</a:t>
            </a:r>
            <a:r>
              <a:rPr lang="en-US" dirty="0" smtClean="0">
                <a:solidFill>
                  <a:srgbClr val="0091B2"/>
                </a:solidFill>
                <a:latin typeface="+mn-lt"/>
              </a:rPr>
              <a:t>: </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Expands training on both the test system, warnings and processes to TA or TP staff</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Ensures TA or TP staff </a:t>
            </a:r>
            <a:r>
              <a:rPr lang="en-US" sz="2200" dirty="0">
                <a:latin typeface="+mn-lt"/>
              </a:rPr>
              <a:t>know their roles and responsibilities during </a:t>
            </a:r>
            <a:r>
              <a:rPr lang="en-US" sz="2200" dirty="0" smtClean="0">
                <a:latin typeface="+mn-lt"/>
              </a:rPr>
              <a:t>testing</a:t>
            </a:r>
          </a:p>
          <a:p>
            <a:pPr marL="457200" lvl="2" indent="-274320" eaLnBrk="1" hangingPunct="1">
              <a:lnSpc>
                <a:spcPct val="90000"/>
              </a:lnSpc>
              <a:spcBef>
                <a:spcPts val="600"/>
              </a:spcBef>
              <a:buClr>
                <a:srgbClr val="0091B2"/>
              </a:buClr>
              <a:buFont typeface="Wingdings" pitchFamily="2" charset="2"/>
              <a:buChar char="ü"/>
              <a:defRPr/>
            </a:pPr>
            <a:r>
              <a:rPr lang="en-US" sz="2200" dirty="0">
                <a:latin typeface="+mn-lt"/>
              </a:rPr>
              <a:t>Provides a “live” test of procedures and test security </a:t>
            </a:r>
            <a:r>
              <a:rPr lang="en-US" sz="2200" dirty="0" smtClean="0">
                <a:latin typeface="+mn-lt"/>
              </a:rPr>
              <a:t>policies</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Expands the communication plan to include test administration roles, responsibilities and communications for </a:t>
            </a:r>
            <a:r>
              <a:rPr lang="en-US" sz="2200" dirty="0">
                <a:solidFill>
                  <a:prstClr val="black"/>
                </a:solidFill>
                <a:latin typeface="Calibri"/>
              </a:rPr>
              <a:t>TA or Test Proctor staff</a:t>
            </a:r>
            <a:endParaRPr lang="en-US" sz="2200" dirty="0">
              <a:latin typeface="+mn-lt"/>
            </a:endParaRPr>
          </a:p>
          <a:p>
            <a:pPr marL="457200" lvl="2" indent="-274320" eaLnBrk="1" hangingPunct="1">
              <a:lnSpc>
                <a:spcPct val="90000"/>
              </a:lnSpc>
              <a:spcBef>
                <a:spcPts val="600"/>
              </a:spcBef>
              <a:buClr>
                <a:srgbClr val="0091B2"/>
              </a:buClr>
              <a:buFont typeface="Wingdings" pitchFamily="2" charset="2"/>
              <a:buChar char="ü"/>
              <a:defRPr/>
            </a:pPr>
            <a:endParaRPr lang="en-US" sz="2200" dirty="0">
              <a:latin typeface="+mn-lt"/>
            </a:endParaRPr>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13</a:t>
            </a:fld>
            <a:endParaRPr lang="en-US" sz="1200" dirty="0"/>
          </a:p>
        </p:txBody>
      </p:sp>
      <p:sp>
        <p:nvSpPr>
          <p:cNvPr id="6" name="TextBox 5"/>
          <p:cNvSpPr txBox="1"/>
          <p:nvPr/>
        </p:nvSpPr>
        <p:spPr>
          <a:xfrm>
            <a:off x="685800" y="1524000"/>
            <a:ext cx="8153400" cy="461665"/>
          </a:xfrm>
          <a:prstGeom prst="rect">
            <a:avLst/>
          </a:prstGeom>
          <a:noFill/>
        </p:spPr>
        <p:txBody>
          <a:bodyPr wrap="square" rtlCol="0">
            <a:spAutoFit/>
          </a:bodyPr>
          <a:lstStyle/>
          <a:p>
            <a:r>
              <a:rPr lang="en-US" b="1" dirty="0" smtClean="0">
                <a:solidFill>
                  <a:srgbClr val="0091B2"/>
                </a:solidFill>
                <a:latin typeface="+mn-lt"/>
              </a:rPr>
              <a:t>Option 4:  IT, DTC, STC, and TA (or TP) Trial</a:t>
            </a:r>
            <a:endParaRPr lang="en-US" b="1" dirty="0">
              <a:latin typeface="+mn-lt"/>
            </a:endParaRPr>
          </a:p>
        </p:txBody>
      </p:sp>
    </p:spTree>
    <p:extLst>
      <p:ext uri="{BB962C8B-B14F-4D97-AF65-F5344CB8AC3E}">
        <p14:creationId xmlns:p14="http://schemas.microsoft.com/office/powerpoint/2010/main" val="2284110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9144000" cy="1219200"/>
          </a:xfrm>
        </p:spPr>
        <p:txBody>
          <a:bodyPr/>
          <a:lstStyle/>
          <a:p>
            <a:r>
              <a:rPr lang="en-US" sz="2600" dirty="0" smtClean="0"/>
              <a:t>Infrastructure Trial Introduction</a:t>
            </a:r>
            <a:endParaRPr lang="en-US" sz="2600" b="0" dirty="0" smtClean="0"/>
          </a:p>
        </p:txBody>
      </p:sp>
      <p:sp>
        <p:nvSpPr>
          <p:cNvPr id="3" name="Rectangle 2"/>
          <p:cNvSpPr/>
          <p:nvPr/>
        </p:nvSpPr>
        <p:spPr>
          <a:xfrm>
            <a:off x="685800" y="2057400"/>
            <a:ext cx="7848600" cy="3329629"/>
          </a:xfrm>
          <a:prstGeom prst="rect">
            <a:avLst/>
          </a:prstGeom>
        </p:spPr>
        <p:txBody>
          <a:bodyPr wrap="square">
            <a:spAutoFit/>
          </a:bodyPr>
          <a:lstStyle/>
          <a:p>
            <a:pPr marL="0" lvl="1" indent="-274320" eaLnBrk="1" hangingPunct="1">
              <a:lnSpc>
                <a:spcPct val="90000"/>
              </a:lnSpc>
              <a:spcBef>
                <a:spcPts val="600"/>
              </a:spcBef>
              <a:spcAft>
                <a:spcPts val="1200"/>
              </a:spcAft>
              <a:buClr>
                <a:srgbClr val="0091B2"/>
              </a:buClr>
              <a:defRPr/>
            </a:pPr>
            <a:r>
              <a:rPr lang="en-US" b="1" dirty="0" smtClean="0">
                <a:solidFill>
                  <a:srgbClr val="0091B2"/>
                </a:solidFill>
                <a:latin typeface="+mn-lt"/>
              </a:rPr>
              <a:t>Ensures goals of option 4 are covered as well as</a:t>
            </a:r>
            <a:r>
              <a:rPr lang="en-US" dirty="0" smtClean="0">
                <a:solidFill>
                  <a:srgbClr val="0091B2"/>
                </a:solidFill>
                <a:latin typeface="+mn-lt"/>
              </a:rPr>
              <a:t>: </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Provides a “live” test of procedures and test security policies</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Provides students with a chance to practice not only sample questions but also test day procedures (log-in, log-out, warnings or errors)</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Provides administrators an opportunity to reflects on what policies and procedures may need revising in their communication plan</a:t>
            </a:r>
          </a:p>
          <a:p>
            <a:pPr marL="457200" lvl="2" indent="-274320" eaLnBrk="1" hangingPunct="1">
              <a:lnSpc>
                <a:spcPct val="90000"/>
              </a:lnSpc>
              <a:spcBef>
                <a:spcPts val="600"/>
              </a:spcBef>
              <a:buClr>
                <a:srgbClr val="0091B2"/>
              </a:buClr>
              <a:buFont typeface="Wingdings" pitchFamily="2" charset="2"/>
              <a:buChar char="ü"/>
              <a:defRPr/>
            </a:pPr>
            <a:endParaRPr lang="en-US" sz="2200" dirty="0">
              <a:latin typeface="+mn-lt"/>
            </a:endParaRPr>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14</a:t>
            </a:fld>
            <a:endParaRPr lang="en-US" sz="1200" dirty="0"/>
          </a:p>
        </p:txBody>
      </p:sp>
      <p:sp>
        <p:nvSpPr>
          <p:cNvPr id="6" name="TextBox 5"/>
          <p:cNvSpPr txBox="1"/>
          <p:nvPr/>
        </p:nvSpPr>
        <p:spPr>
          <a:xfrm>
            <a:off x="685800" y="1524000"/>
            <a:ext cx="8153400" cy="461665"/>
          </a:xfrm>
          <a:prstGeom prst="rect">
            <a:avLst/>
          </a:prstGeom>
          <a:noFill/>
        </p:spPr>
        <p:txBody>
          <a:bodyPr wrap="square" rtlCol="0">
            <a:spAutoFit/>
          </a:bodyPr>
          <a:lstStyle/>
          <a:p>
            <a:r>
              <a:rPr lang="en-US" b="1" dirty="0" smtClean="0">
                <a:solidFill>
                  <a:srgbClr val="0091B2"/>
                </a:solidFill>
                <a:latin typeface="+mn-lt"/>
              </a:rPr>
              <a:t>Option 5:  All Staff Training plus Student Training</a:t>
            </a:r>
            <a:endParaRPr lang="en-US" b="1" dirty="0">
              <a:latin typeface="+mn-lt"/>
            </a:endParaRPr>
          </a:p>
        </p:txBody>
      </p:sp>
    </p:spTree>
    <p:extLst>
      <p:ext uri="{BB962C8B-B14F-4D97-AF65-F5344CB8AC3E}">
        <p14:creationId xmlns:p14="http://schemas.microsoft.com/office/powerpoint/2010/main" val="2447141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15</a:t>
            </a:fld>
            <a:endParaRPr lang="en-US" sz="1200" dirty="0"/>
          </a:p>
        </p:txBody>
      </p:sp>
      <p:sp>
        <p:nvSpPr>
          <p:cNvPr id="4" name="TextBox 3"/>
          <p:cNvSpPr txBox="1"/>
          <p:nvPr/>
        </p:nvSpPr>
        <p:spPr>
          <a:xfrm>
            <a:off x="914400" y="3124200"/>
            <a:ext cx="7620000" cy="523220"/>
          </a:xfrm>
          <a:prstGeom prst="rect">
            <a:avLst/>
          </a:prstGeom>
          <a:noFill/>
        </p:spPr>
        <p:txBody>
          <a:bodyPr wrap="square" rtlCol="0">
            <a:spAutoFit/>
          </a:bodyPr>
          <a:lstStyle/>
          <a:p>
            <a:pPr algn="ctr">
              <a:spcAft>
                <a:spcPts val="600"/>
              </a:spcAft>
            </a:pPr>
            <a:r>
              <a:rPr lang="en-US" sz="2800" b="1" dirty="0">
                <a:solidFill>
                  <a:srgbClr val="0091B2"/>
                </a:solidFill>
              </a:rPr>
              <a:t>Getting Started</a:t>
            </a:r>
            <a:endParaRPr lang="en-US" dirty="0" smtClean="0">
              <a:latin typeface="+mn-lt"/>
            </a:endParaRPr>
          </a:p>
        </p:txBody>
      </p:sp>
    </p:spTree>
    <p:extLst>
      <p:ext uri="{BB962C8B-B14F-4D97-AF65-F5344CB8AC3E}">
        <p14:creationId xmlns:p14="http://schemas.microsoft.com/office/powerpoint/2010/main" val="3919836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941576" y="1066800"/>
            <a:ext cx="5146342" cy="5268293"/>
          </a:xfrm>
          <a:prstGeom prst="rect">
            <a:avLst/>
          </a:prstGeom>
        </p:spPr>
      </p:pic>
      <p:sp>
        <p:nvSpPr>
          <p:cNvPr id="12" name="Title 11"/>
          <p:cNvSpPr>
            <a:spLocks noGrp="1"/>
          </p:cNvSpPr>
          <p:nvPr>
            <p:ph type="title"/>
          </p:nvPr>
        </p:nvSpPr>
        <p:spPr/>
        <p:txBody>
          <a:bodyPr/>
          <a:lstStyle/>
          <a:p>
            <a:r>
              <a:rPr lang="en-US" sz="2600" dirty="0" smtClean="0"/>
              <a:t>Getting Started: Communication</a:t>
            </a:r>
            <a:endParaRPr lang="en-US" sz="2600" dirty="0"/>
          </a:p>
        </p:txBody>
      </p:sp>
      <p:sp>
        <p:nvSpPr>
          <p:cNvPr id="13" name="Slide Number Placeholder 12"/>
          <p:cNvSpPr>
            <a:spLocks noGrp="1"/>
          </p:cNvSpPr>
          <p:nvPr>
            <p:ph type="sldNum" sz="quarter" idx="10"/>
          </p:nvPr>
        </p:nvSpPr>
        <p:spPr/>
        <p:txBody>
          <a:bodyPr/>
          <a:lstStyle/>
          <a:p>
            <a:pPr>
              <a:defRPr/>
            </a:pPr>
            <a:fld id="{8A85A12D-F284-471C-8250-D25B013F6AB1}" type="slidenum">
              <a:rPr lang="en-US" smtClean="0"/>
              <a:pPr>
                <a:defRPr/>
              </a:pPr>
              <a:t>16</a:t>
            </a:fld>
            <a:endParaRPr lang="en-US" dirty="0"/>
          </a:p>
        </p:txBody>
      </p:sp>
      <p:sp>
        <p:nvSpPr>
          <p:cNvPr id="14" name="TextBox 13"/>
          <p:cNvSpPr txBox="1"/>
          <p:nvPr/>
        </p:nvSpPr>
        <p:spPr>
          <a:xfrm>
            <a:off x="530352" y="1371600"/>
            <a:ext cx="2822448" cy="1219200"/>
          </a:xfrm>
          <a:prstGeom prst="rect">
            <a:avLst/>
          </a:prstGeom>
          <a:noFill/>
        </p:spPr>
        <p:txBody>
          <a:bodyPr wrap="square" rtlCol="0">
            <a:spAutoFit/>
          </a:bodyPr>
          <a:lstStyle/>
          <a:p>
            <a:pPr algn="ctr"/>
            <a:r>
              <a:rPr lang="en-US" b="1" dirty="0" smtClean="0">
                <a:solidFill>
                  <a:srgbClr val="0091B2"/>
                </a:solidFill>
                <a:latin typeface="+mj-lt"/>
              </a:rPr>
              <a:t>Communication between staff is critical</a:t>
            </a:r>
            <a:endParaRPr lang="en-US" b="1" dirty="0">
              <a:solidFill>
                <a:srgbClr val="0091B2"/>
              </a:solidFill>
              <a:latin typeface="+mj-lt"/>
            </a:endParaRPr>
          </a:p>
        </p:txBody>
      </p:sp>
      <p:sp>
        <p:nvSpPr>
          <p:cNvPr id="3" name="TextBox 2"/>
          <p:cNvSpPr txBox="1"/>
          <p:nvPr/>
        </p:nvSpPr>
        <p:spPr>
          <a:xfrm>
            <a:off x="3828947" y="1800225"/>
            <a:ext cx="1371600" cy="1169551"/>
          </a:xfrm>
          <a:prstGeom prst="rect">
            <a:avLst/>
          </a:prstGeom>
          <a:noFill/>
        </p:spPr>
        <p:txBody>
          <a:bodyPr wrap="square" rtlCol="0">
            <a:spAutoFit/>
          </a:bodyPr>
          <a:lstStyle/>
          <a:p>
            <a:pPr algn="ctr"/>
            <a:r>
              <a:rPr lang="en-US" sz="1000" dirty="0"/>
              <a:t>Content </a:t>
            </a:r>
            <a:r>
              <a:rPr lang="en-US" sz="1000" dirty="0" smtClean="0"/>
              <a:t>Filters</a:t>
            </a:r>
          </a:p>
          <a:p>
            <a:pPr algn="ctr"/>
            <a:r>
              <a:rPr lang="en-US" sz="1000" dirty="0" smtClean="0"/>
              <a:t>Proctor Caching</a:t>
            </a:r>
            <a:endParaRPr lang="en-US" sz="1000" dirty="0"/>
          </a:p>
          <a:p>
            <a:pPr algn="ctr"/>
            <a:r>
              <a:rPr lang="en-US" sz="1000" dirty="0"/>
              <a:t>Firewalls</a:t>
            </a:r>
          </a:p>
          <a:p>
            <a:pPr algn="ctr"/>
            <a:r>
              <a:rPr lang="en-US" sz="1000" dirty="0"/>
              <a:t>Proxies</a:t>
            </a:r>
          </a:p>
          <a:p>
            <a:pPr algn="ctr"/>
            <a:r>
              <a:rPr lang="en-US" sz="1000" dirty="0" err="1"/>
              <a:t>TestNav</a:t>
            </a:r>
            <a:endParaRPr lang="en-US" sz="1000" dirty="0"/>
          </a:p>
          <a:p>
            <a:pPr algn="ctr"/>
            <a:r>
              <a:rPr lang="en-US" sz="1000" dirty="0"/>
              <a:t>District IT </a:t>
            </a:r>
            <a:r>
              <a:rPr lang="en-US" sz="1000" dirty="0" smtClean="0"/>
              <a:t>Communications</a:t>
            </a:r>
            <a:endParaRPr lang="en-US" sz="1000" dirty="0"/>
          </a:p>
        </p:txBody>
      </p:sp>
      <p:sp>
        <p:nvSpPr>
          <p:cNvPr id="16" name="TextBox 15"/>
          <p:cNvSpPr txBox="1"/>
          <p:nvPr/>
        </p:nvSpPr>
        <p:spPr>
          <a:xfrm>
            <a:off x="5181600" y="3270059"/>
            <a:ext cx="1371600" cy="861774"/>
          </a:xfrm>
          <a:prstGeom prst="rect">
            <a:avLst/>
          </a:prstGeom>
          <a:noFill/>
        </p:spPr>
        <p:txBody>
          <a:bodyPr wrap="square" rtlCol="0">
            <a:spAutoFit/>
          </a:bodyPr>
          <a:lstStyle/>
          <a:p>
            <a:pPr algn="ctr"/>
            <a:r>
              <a:rPr lang="en-US" sz="1000" dirty="0" smtClean="0"/>
              <a:t>Important Notices</a:t>
            </a:r>
          </a:p>
          <a:p>
            <a:pPr algn="ctr"/>
            <a:r>
              <a:rPr lang="en-US" sz="1000" dirty="0" smtClean="0"/>
              <a:t>Test Security</a:t>
            </a:r>
          </a:p>
          <a:p>
            <a:pPr algn="ctr"/>
            <a:r>
              <a:rPr lang="en-US" sz="1000" dirty="0" smtClean="0"/>
              <a:t>Testing Policies &amp; Procedures</a:t>
            </a:r>
          </a:p>
          <a:p>
            <a:pPr algn="ctr"/>
            <a:r>
              <a:rPr lang="en-US" sz="1000" dirty="0" smtClean="0"/>
              <a:t>Test Warnings</a:t>
            </a:r>
          </a:p>
        </p:txBody>
      </p:sp>
      <p:sp>
        <p:nvSpPr>
          <p:cNvPr id="17" name="TextBox 16"/>
          <p:cNvSpPr txBox="1"/>
          <p:nvPr/>
        </p:nvSpPr>
        <p:spPr>
          <a:xfrm>
            <a:off x="3752747" y="4648200"/>
            <a:ext cx="1447800" cy="707886"/>
          </a:xfrm>
          <a:prstGeom prst="rect">
            <a:avLst/>
          </a:prstGeom>
          <a:noFill/>
        </p:spPr>
        <p:txBody>
          <a:bodyPr wrap="square" rtlCol="0">
            <a:spAutoFit/>
          </a:bodyPr>
          <a:lstStyle/>
          <a:p>
            <a:pPr algn="ctr"/>
            <a:r>
              <a:rPr lang="en-US" sz="1000" dirty="0" err="1" smtClean="0"/>
              <a:t>TestNav</a:t>
            </a:r>
            <a:endParaRPr lang="en-US" sz="1000" dirty="0"/>
          </a:p>
          <a:p>
            <a:pPr algn="ctr"/>
            <a:r>
              <a:rPr lang="en-US" sz="1000" dirty="0" smtClean="0"/>
              <a:t>IT Communications</a:t>
            </a:r>
          </a:p>
          <a:p>
            <a:pPr algn="ctr"/>
            <a:r>
              <a:rPr lang="en-US" sz="1000" dirty="0" smtClean="0"/>
              <a:t>Testing Policies &amp; Procedures</a:t>
            </a:r>
            <a:endParaRPr lang="en-US" sz="1000" dirty="0"/>
          </a:p>
        </p:txBody>
      </p:sp>
      <p:sp>
        <p:nvSpPr>
          <p:cNvPr id="18" name="TextBox 17"/>
          <p:cNvSpPr txBox="1"/>
          <p:nvPr/>
        </p:nvSpPr>
        <p:spPr>
          <a:xfrm>
            <a:off x="2476397" y="3193114"/>
            <a:ext cx="1371600" cy="1015663"/>
          </a:xfrm>
          <a:prstGeom prst="rect">
            <a:avLst/>
          </a:prstGeom>
          <a:noFill/>
        </p:spPr>
        <p:txBody>
          <a:bodyPr wrap="square" rtlCol="0">
            <a:spAutoFit/>
          </a:bodyPr>
          <a:lstStyle/>
          <a:p>
            <a:pPr algn="ctr"/>
            <a:r>
              <a:rPr lang="en-US" sz="1000" dirty="0"/>
              <a:t>Special Alerts</a:t>
            </a:r>
          </a:p>
          <a:p>
            <a:pPr algn="ctr"/>
            <a:r>
              <a:rPr lang="en-US" sz="1000" dirty="0" smtClean="0"/>
              <a:t>New </a:t>
            </a:r>
            <a:r>
              <a:rPr lang="en-US" sz="1000" dirty="0"/>
              <a:t>Tools</a:t>
            </a:r>
          </a:p>
          <a:p>
            <a:pPr algn="ctr"/>
            <a:r>
              <a:rPr lang="en-US" sz="1000" dirty="0"/>
              <a:t>New Processes</a:t>
            </a:r>
          </a:p>
          <a:p>
            <a:pPr algn="ctr"/>
            <a:r>
              <a:rPr lang="en-US" sz="1000" dirty="0" smtClean="0"/>
              <a:t>Guidance</a:t>
            </a:r>
          </a:p>
          <a:p>
            <a:pPr algn="ctr"/>
            <a:r>
              <a:rPr lang="en-US" sz="1000" dirty="0" smtClean="0"/>
              <a:t>Training</a:t>
            </a:r>
            <a:endParaRPr lang="en-US" sz="1000" dirty="0"/>
          </a:p>
          <a:p>
            <a:pPr algn="ctr"/>
            <a:r>
              <a:rPr lang="en-US" sz="1000" dirty="0"/>
              <a:t>Important Notices</a:t>
            </a: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lstStyle/>
          <a:p>
            <a:pPr marL="0" indent="0">
              <a:buNone/>
            </a:pPr>
            <a:r>
              <a:rPr lang="en-US" b="1" dirty="0" smtClean="0">
                <a:solidFill>
                  <a:srgbClr val="0091B2"/>
                </a:solidFill>
              </a:rPr>
              <a:t>Devising a Plan</a:t>
            </a:r>
          </a:p>
          <a:p>
            <a:r>
              <a:rPr lang="en-US" sz="2200" dirty="0" smtClean="0"/>
              <a:t>LEAs must first determine how detailed and which components of an Infrastructure Trial is required for their school(s) and district. Not all schools or districts need to perform every component.</a:t>
            </a:r>
          </a:p>
          <a:p>
            <a:r>
              <a:rPr lang="en-US" sz="2200" dirty="0" smtClean="0"/>
              <a:t>Questions to ask:</a:t>
            </a:r>
          </a:p>
          <a:p>
            <a:pPr lvl="1"/>
            <a:r>
              <a:rPr lang="en-US" dirty="0" smtClean="0"/>
              <a:t>Have I tested and confirmed all devices can run the test, </a:t>
            </a:r>
            <a:r>
              <a:rPr lang="en-US" dirty="0" err="1" smtClean="0"/>
              <a:t>TestNav</a:t>
            </a:r>
            <a:r>
              <a:rPr lang="en-US" dirty="0" smtClean="0"/>
              <a:t> is configured properly and the district and school infrastructures can handle the full testing capacity needed?</a:t>
            </a:r>
          </a:p>
          <a:p>
            <a:pPr lvl="1"/>
            <a:r>
              <a:rPr lang="en-US" dirty="0" smtClean="0"/>
              <a:t>Do all staff know their roles, responsibilities and tasks?</a:t>
            </a:r>
          </a:p>
          <a:p>
            <a:pPr lvl="1"/>
            <a:r>
              <a:rPr lang="en-US" dirty="0" smtClean="0"/>
              <a:t>Have we tested and communicated our support plans to test administration staff?</a:t>
            </a:r>
          </a:p>
          <a:p>
            <a:pPr lvl="1"/>
            <a:r>
              <a:rPr lang="en-US" dirty="0" smtClean="0"/>
              <a:t>Are all staff trained and prepared to address all aspects of the tests to ensure a successful test administration?</a:t>
            </a:r>
          </a:p>
        </p:txBody>
      </p:sp>
      <p:sp>
        <p:nvSpPr>
          <p:cNvPr id="17410" name="Rectangle 2"/>
          <p:cNvSpPr>
            <a:spLocks noGrp="1" noChangeArrowheads="1"/>
          </p:cNvSpPr>
          <p:nvPr>
            <p:ph type="title"/>
          </p:nvPr>
        </p:nvSpPr>
        <p:spPr/>
        <p:txBody>
          <a:bodyPr/>
          <a:lstStyle/>
          <a:p>
            <a:r>
              <a:rPr lang="en-US" sz="2600" dirty="0" smtClean="0"/>
              <a:t>Getting Started: Devising a Plan</a:t>
            </a:r>
            <a:endParaRPr lang="en-US" sz="2600" b="0" dirty="0" smtClean="0"/>
          </a:p>
        </p:txBody>
      </p:sp>
      <p:sp>
        <p:nvSpPr>
          <p:cNvPr id="5" name="Slide Number Placeholder 4"/>
          <p:cNvSpPr>
            <a:spLocks noGrp="1"/>
          </p:cNvSpPr>
          <p:nvPr>
            <p:ph type="sldNum" sz="quarter" idx="10"/>
          </p:nvPr>
        </p:nvSpPr>
        <p:spPr/>
        <p:txBody>
          <a:bodyPr>
            <a:normAutofit/>
          </a:bodyPr>
          <a:lstStyle/>
          <a:p>
            <a:pPr>
              <a:defRPr/>
            </a:pPr>
            <a:fld id="{8B1FB4F6-53D1-4649-B6D3-57C1A85B2B3E}" type="slidenum">
              <a:rPr lang="en-US" sz="1200" smtClean="0"/>
              <a:pPr>
                <a:defRPr/>
              </a:pPr>
              <a:t>17</a:t>
            </a:fld>
            <a:endParaRPr lang="en-US" sz="1200" dirty="0"/>
          </a:p>
        </p:txBody>
      </p:sp>
      <p:sp>
        <p:nvSpPr>
          <p:cNvPr id="3" name="Rectangle 2"/>
          <p:cNvSpPr/>
          <p:nvPr/>
        </p:nvSpPr>
        <p:spPr>
          <a:xfrm>
            <a:off x="381000" y="2743201"/>
            <a:ext cx="8534400" cy="707886"/>
          </a:xfrm>
          <a:prstGeom prst="rect">
            <a:avLst/>
          </a:prstGeom>
        </p:spPr>
        <p:txBody>
          <a:bodyPr wrap="square">
            <a:spAutoFit/>
          </a:bodyPr>
          <a:lstStyle/>
          <a:p>
            <a:pPr marL="342900" indent="-342900"/>
            <a:r>
              <a:rPr lang="en-US" sz="2000" dirty="0" smtClean="0"/>
              <a:t> </a:t>
            </a:r>
          </a:p>
          <a:p>
            <a:pPr marL="342900" indent="-342900">
              <a:buFont typeface="Arial" pitchFamily="34" charset="0"/>
              <a:buChar char="•"/>
            </a:pP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5"/>
          <p:cNvGraphicFramePr>
            <a:graphicFrameLocks/>
          </p:cNvGraphicFramePr>
          <p:nvPr>
            <p:extLst>
              <p:ext uri="{D42A27DB-BD31-4B8C-83A1-F6EECF244321}">
                <p14:modId xmlns:p14="http://schemas.microsoft.com/office/powerpoint/2010/main" val="562818977"/>
              </p:ext>
            </p:extLst>
          </p:nvPr>
        </p:nvGraphicFramePr>
        <p:xfrm>
          <a:off x="4343400" y="1600200"/>
          <a:ext cx="426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2"/>
          <p:cNvSpPr txBox="1">
            <a:spLocks noChangeArrowheads="1"/>
          </p:cNvSpPr>
          <p:nvPr/>
        </p:nvSpPr>
        <p:spPr>
          <a:xfrm>
            <a:off x="0" y="-239713"/>
            <a:ext cx="9067800" cy="1535113"/>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150" normalizeH="0" baseline="0" noProof="0" dirty="0" smtClean="0">
                <a:ln>
                  <a:noFill/>
                </a:ln>
                <a:solidFill>
                  <a:schemeClr val="bg1"/>
                </a:solidFill>
                <a:effectLst/>
                <a:uLnTx/>
                <a:uFillTx/>
                <a:latin typeface="Chalkduster"/>
                <a:ea typeface="+mj-ea"/>
                <a:cs typeface="Chalkduster"/>
              </a:rPr>
              <a:t>Phases and Steps of an Infrastructure Trial</a:t>
            </a:r>
          </a:p>
        </p:txBody>
      </p:sp>
      <p:sp>
        <p:nvSpPr>
          <p:cNvPr id="6" name="Slide Number Placeholder 5"/>
          <p:cNvSpPr>
            <a:spLocks noGrp="1"/>
          </p:cNvSpPr>
          <p:nvPr>
            <p:ph type="sldNum" sz="quarter" idx="11"/>
          </p:nvPr>
        </p:nvSpPr>
        <p:spPr/>
        <p:txBody>
          <a:bodyPr>
            <a:normAutofit/>
          </a:bodyPr>
          <a:lstStyle/>
          <a:p>
            <a:fld id="{DC19C90B-3B12-4396-B64D-EF284E537978}" type="slidenum">
              <a:rPr lang="en-US" sz="1200" smtClean="0"/>
              <a:pPr/>
              <a:t>18</a:t>
            </a:fld>
            <a:endParaRPr lang="en-US" sz="1200" dirty="0"/>
          </a:p>
        </p:txBody>
      </p:sp>
      <p:graphicFrame>
        <p:nvGraphicFramePr>
          <p:cNvPr id="7" name="Content Placeholder 5"/>
          <p:cNvGraphicFramePr>
            <a:graphicFrameLocks/>
          </p:cNvGraphicFramePr>
          <p:nvPr>
            <p:extLst>
              <p:ext uri="{D42A27DB-BD31-4B8C-83A1-F6EECF244321}">
                <p14:modId xmlns:p14="http://schemas.microsoft.com/office/powerpoint/2010/main" val="3194739028"/>
              </p:ext>
            </p:extLst>
          </p:nvPr>
        </p:nvGraphicFramePr>
        <p:xfrm>
          <a:off x="0" y="1676400"/>
          <a:ext cx="4267200" cy="3124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609600" y="1143000"/>
            <a:ext cx="2209800" cy="400110"/>
          </a:xfrm>
          <a:prstGeom prst="rect">
            <a:avLst/>
          </a:prstGeom>
          <a:noFill/>
        </p:spPr>
        <p:txBody>
          <a:bodyPr wrap="square" rtlCol="0">
            <a:spAutoFit/>
          </a:bodyPr>
          <a:lstStyle/>
          <a:p>
            <a:r>
              <a:rPr lang="en-US" sz="2000" b="1" dirty="0" smtClean="0">
                <a:solidFill>
                  <a:srgbClr val="008080"/>
                </a:solidFill>
                <a:latin typeface="Calibri"/>
                <a:cs typeface="Calibri"/>
              </a:rPr>
              <a:t>Phase 1</a:t>
            </a:r>
            <a:endParaRPr lang="en-US" sz="2000" b="1" dirty="0">
              <a:solidFill>
                <a:srgbClr val="008080"/>
              </a:solidFill>
              <a:latin typeface="Calibri"/>
              <a:cs typeface="Calibri"/>
            </a:endParaRPr>
          </a:p>
        </p:txBody>
      </p:sp>
      <p:sp>
        <p:nvSpPr>
          <p:cNvPr id="8" name="TextBox 7"/>
          <p:cNvSpPr txBox="1"/>
          <p:nvPr/>
        </p:nvSpPr>
        <p:spPr>
          <a:xfrm>
            <a:off x="4572000" y="1143000"/>
            <a:ext cx="2209800" cy="400110"/>
          </a:xfrm>
          <a:prstGeom prst="rect">
            <a:avLst/>
          </a:prstGeom>
          <a:noFill/>
        </p:spPr>
        <p:txBody>
          <a:bodyPr wrap="square" rtlCol="0">
            <a:spAutoFit/>
          </a:bodyPr>
          <a:lstStyle/>
          <a:p>
            <a:r>
              <a:rPr lang="en-US" sz="2000" b="1" dirty="0" smtClean="0">
                <a:solidFill>
                  <a:srgbClr val="008080"/>
                </a:solidFill>
                <a:latin typeface="Calibri"/>
                <a:cs typeface="Calibri"/>
              </a:rPr>
              <a:t>Phase 2</a:t>
            </a:r>
            <a:endParaRPr lang="en-US" sz="2000" b="1" dirty="0">
              <a:solidFill>
                <a:srgbClr val="008080"/>
              </a:solidFill>
              <a:latin typeface="Calibri"/>
              <a:cs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147109914"/>
              </p:ext>
            </p:extLst>
          </p:nvPr>
        </p:nvGraphicFramePr>
        <p:xfrm>
          <a:off x="457200" y="1447801"/>
          <a:ext cx="8229600" cy="4082085"/>
        </p:xfrm>
        <a:graphic>
          <a:graphicData uri="http://schemas.openxmlformats.org/drawingml/2006/table">
            <a:tbl>
              <a:tblPr firstRow="1" bandRow="1">
                <a:tableStyleId>{7DF18680-E054-41AD-8BC1-D1AEF772440D}</a:tableStyleId>
              </a:tblPr>
              <a:tblGrid>
                <a:gridCol w="6324600"/>
                <a:gridCol w="685800"/>
                <a:gridCol w="685800"/>
                <a:gridCol w="533400"/>
              </a:tblGrid>
              <a:tr h="599751">
                <a:tc>
                  <a:txBody>
                    <a:bodyPr/>
                    <a:lstStyle/>
                    <a:p>
                      <a:pPr algn="ctr"/>
                      <a:r>
                        <a:rPr lang="en-US" dirty="0" smtClean="0"/>
                        <a:t>Steps</a:t>
                      </a:r>
                      <a:endParaRPr lang="en-US" dirty="0"/>
                    </a:p>
                  </a:txBody>
                  <a:tcPr/>
                </a:tc>
                <a:tc gridSpan="3">
                  <a:txBody>
                    <a:bodyPr/>
                    <a:lstStyle/>
                    <a:p>
                      <a:pPr algn="ctr"/>
                      <a:r>
                        <a:rPr lang="en-US" dirty="0" smtClean="0"/>
                        <a:t>Personnel</a:t>
                      </a:r>
                      <a:r>
                        <a:rPr lang="en-US" baseline="0" dirty="0" smtClean="0"/>
                        <a:t> Responsible</a:t>
                      </a:r>
                      <a:endParaRPr lang="en-US" dirty="0"/>
                    </a:p>
                  </a:txBody>
                  <a:tcPr/>
                </a:tc>
                <a:tc hMerge="1">
                  <a:txBody>
                    <a:bodyPr/>
                    <a:lstStyle/>
                    <a:p>
                      <a:pPr algn="ctr"/>
                      <a:endParaRPr lang="en-US" dirty="0"/>
                    </a:p>
                  </a:txBody>
                  <a:tcPr/>
                </a:tc>
                <a:tc hMerge="1">
                  <a:txBody>
                    <a:bodyPr/>
                    <a:lstStyle/>
                    <a:p>
                      <a:pPr algn="ctr"/>
                      <a:endParaRPr lang="en-US" dirty="0"/>
                    </a:p>
                  </a:txBody>
                  <a:tcPr/>
                </a:tc>
              </a:tr>
              <a:tr h="342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Phase 1, Step</a:t>
                      </a:r>
                      <a:r>
                        <a:rPr lang="en-US" baseline="0" dirty="0" smtClean="0"/>
                        <a:t> 1: </a:t>
                      </a:r>
                      <a:r>
                        <a:rPr lang="en-US" dirty="0" smtClean="0"/>
                        <a:t>Bandwidth &amp; Hardware  Configuration</a:t>
                      </a:r>
                    </a:p>
                  </a:txBody>
                  <a:tcPr/>
                </a:tc>
                <a:tc>
                  <a:txBody>
                    <a:bodyPr/>
                    <a:lstStyle/>
                    <a:p>
                      <a:pPr algn="ctr"/>
                      <a:r>
                        <a:rPr lang="en-US" dirty="0" smtClean="0">
                          <a:solidFill>
                            <a:srgbClr val="0091B2"/>
                          </a:solidFill>
                          <a:sym typeface="Wingdings"/>
                        </a:rPr>
                        <a:t></a:t>
                      </a:r>
                      <a:endParaRPr lang="en-US" dirty="0">
                        <a:solidFill>
                          <a:srgbClr val="0091B2"/>
                        </a:solidFill>
                      </a:endParaRPr>
                    </a:p>
                  </a:txBody>
                  <a:tcPr/>
                </a:tc>
                <a:tc>
                  <a:txBody>
                    <a:bodyPr/>
                    <a:lstStyle/>
                    <a:p>
                      <a:pPr algn="ctr"/>
                      <a:endParaRPr lang="en-US" dirty="0"/>
                    </a:p>
                  </a:txBody>
                  <a:tcPr/>
                </a:tc>
                <a:tc>
                  <a:txBody>
                    <a:bodyPr/>
                    <a:lstStyle/>
                    <a:p>
                      <a:pPr algn="ctr"/>
                      <a:endParaRPr lang="en-US" dirty="0"/>
                    </a:p>
                  </a:txBody>
                  <a:tcPr/>
                </a:tc>
              </a:tr>
              <a:tr h="342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Phase</a:t>
                      </a:r>
                      <a:r>
                        <a:rPr lang="en-US" baseline="0" dirty="0" smtClean="0"/>
                        <a:t> 1, Step 2: </a:t>
                      </a:r>
                      <a:r>
                        <a:rPr lang="en-US" dirty="0" smtClean="0"/>
                        <a:t>Assessment Environment Configuration</a:t>
                      </a:r>
                    </a:p>
                  </a:txBody>
                  <a:tcPr/>
                </a:tc>
                <a:tc>
                  <a:txBody>
                    <a:bodyPr/>
                    <a:lstStyle/>
                    <a:p>
                      <a:pPr algn="ctr"/>
                      <a:r>
                        <a:rPr lang="en-US" dirty="0" smtClean="0">
                          <a:solidFill>
                            <a:srgbClr val="0091B2"/>
                          </a:solidFill>
                          <a:sym typeface="Wingdings"/>
                        </a:rPr>
                        <a:t></a:t>
                      </a:r>
                      <a:endParaRPr lang="en-US" dirty="0">
                        <a:solidFill>
                          <a:srgbClr val="0091B2"/>
                        </a:solidFill>
                      </a:endParaRPr>
                    </a:p>
                  </a:txBody>
                  <a:tcPr/>
                </a:tc>
                <a:tc>
                  <a:txBody>
                    <a:bodyPr/>
                    <a:lstStyle/>
                    <a:p>
                      <a:pPr algn="ctr"/>
                      <a:endParaRPr lang="en-US" dirty="0"/>
                    </a:p>
                  </a:txBody>
                  <a:tcPr/>
                </a:tc>
                <a:tc>
                  <a:txBody>
                    <a:bodyPr/>
                    <a:lstStyle/>
                    <a:p>
                      <a:pPr algn="ctr"/>
                      <a:endParaRPr lang="en-US" dirty="0"/>
                    </a:p>
                  </a:txBody>
                  <a:tcPr/>
                </a:tc>
              </a:tr>
              <a:tr h="342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Phase</a:t>
                      </a:r>
                      <a:r>
                        <a:rPr lang="en-US" baseline="0" dirty="0" smtClean="0"/>
                        <a:t> 1, Step 3: </a:t>
                      </a:r>
                      <a:r>
                        <a:rPr lang="en-US" dirty="0" err="1" smtClean="0"/>
                        <a:t>TestNav</a:t>
                      </a:r>
                      <a:r>
                        <a:rPr lang="en-US" dirty="0" smtClean="0"/>
                        <a:t> Configuration in </a:t>
                      </a:r>
                      <a:r>
                        <a:rPr lang="en-US" dirty="0" err="1" smtClean="0"/>
                        <a:t>PearsonAccess</a:t>
                      </a:r>
                      <a:endParaRPr lang="en-US" dirty="0" smtClean="0"/>
                    </a:p>
                  </a:txBody>
                  <a:tcPr/>
                </a:tc>
                <a:tc>
                  <a:txBody>
                    <a:bodyPr/>
                    <a:lstStyle/>
                    <a:p>
                      <a:pPr algn="ctr"/>
                      <a:r>
                        <a:rPr lang="en-US" dirty="0" smtClean="0">
                          <a:solidFill>
                            <a:srgbClr val="0091B2"/>
                          </a:solidFill>
                          <a:sym typeface="Wingdings"/>
                        </a:rPr>
                        <a:t></a:t>
                      </a:r>
                      <a:endParaRPr lang="en-US" dirty="0">
                        <a:solidFill>
                          <a:srgbClr val="0091B2"/>
                        </a:solidFill>
                      </a:endParaRPr>
                    </a:p>
                  </a:txBody>
                  <a:tcPr/>
                </a:tc>
                <a:tc>
                  <a:txBody>
                    <a:bodyPr/>
                    <a:lstStyle/>
                    <a:p>
                      <a:pPr algn="ctr"/>
                      <a:endParaRPr lang="en-US" dirty="0"/>
                    </a:p>
                  </a:txBody>
                  <a:tcPr/>
                </a:tc>
                <a:tc>
                  <a:txBody>
                    <a:bodyPr/>
                    <a:lstStyle/>
                    <a:p>
                      <a:pPr algn="ctr"/>
                      <a:endParaRPr lang="en-US" dirty="0"/>
                    </a:p>
                  </a:txBody>
                  <a:tcPr/>
                </a:tc>
              </a:tr>
              <a:tr h="342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Phase 1, Step 4: Infrastructure Verification</a:t>
                      </a:r>
                    </a:p>
                  </a:txBody>
                  <a:tcPr/>
                </a:tc>
                <a:tc>
                  <a:txBody>
                    <a:bodyPr/>
                    <a:lstStyle/>
                    <a:p>
                      <a:pPr algn="ctr"/>
                      <a:r>
                        <a:rPr lang="en-US" dirty="0" smtClean="0">
                          <a:solidFill>
                            <a:srgbClr val="0091B2"/>
                          </a:solidFill>
                          <a:sym typeface="Wingdings"/>
                        </a:rPr>
                        <a:t></a:t>
                      </a:r>
                      <a:endParaRPr lang="en-US" dirty="0">
                        <a:solidFill>
                          <a:srgbClr val="0091B2"/>
                        </a:solidFill>
                      </a:endParaRPr>
                    </a:p>
                  </a:txBody>
                  <a:tcPr/>
                </a:tc>
                <a:tc>
                  <a:txBody>
                    <a:bodyPr/>
                    <a:lstStyle/>
                    <a:p>
                      <a:pPr algn="ctr"/>
                      <a:endParaRPr lang="en-US" dirty="0"/>
                    </a:p>
                  </a:txBody>
                  <a:tcPr/>
                </a:tc>
                <a:tc>
                  <a:txBody>
                    <a:bodyPr/>
                    <a:lstStyle/>
                    <a:p>
                      <a:pPr algn="ctr"/>
                      <a:endParaRPr lang="en-US" dirty="0"/>
                    </a:p>
                  </a:txBody>
                  <a:tcPr/>
                </a:tc>
              </a:tr>
              <a:tr h="342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Phase 2, Step 1: Test Setup, Training and Verification</a:t>
                      </a:r>
                    </a:p>
                  </a:txBody>
                  <a:tcPr/>
                </a:tc>
                <a:tc>
                  <a:txBody>
                    <a:bodyPr/>
                    <a:lstStyle/>
                    <a:p>
                      <a:pPr algn="ctr"/>
                      <a:r>
                        <a:rPr lang="en-US" dirty="0" smtClean="0">
                          <a:solidFill>
                            <a:srgbClr val="0091B2"/>
                          </a:solidFill>
                          <a:sym typeface="Wingdings"/>
                        </a:rPr>
                        <a:t></a:t>
                      </a:r>
                      <a:endParaRPr lang="en-US" dirty="0">
                        <a:solidFill>
                          <a:srgbClr val="0091B2"/>
                        </a:solidFill>
                      </a:endParaRPr>
                    </a:p>
                  </a:txBody>
                  <a:tcPr/>
                </a:tc>
                <a:tc>
                  <a:txBody>
                    <a:bodyPr/>
                    <a:lstStyle/>
                    <a:p>
                      <a:pPr algn="ctr"/>
                      <a:endParaRPr lang="en-US" dirty="0"/>
                    </a:p>
                  </a:txBody>
                  <a:tcPr/>
                </a:tc>
                <a:tc>
                  <a:txBody>
                    <a:bodyPr/>
                    <a:lstStyle/>
                    <a:p>
                      <a:pPr algn="ctr"/>
                      <a:r>
                        <a:rPr lang="en-US" dirty="0" smtClean="0">
                          <a:solidFill>
                            <a:schemeClr val="accent4">
                              <a:lumMod val="75000"/>
                            </a:schemeClr>
                          </a:solidFill>
                          <a:sym typeface="Wingdings"/>
                        </a:rPr>
                        <a:t></a:t>
                      </a:r>
                      <a:endParaRPr lang="en-US" dirty="0">
                        <a:solidFill>
                          <a:schemeClr val="accent4">
                            <a:lumMod val="75000"/>
                          </a:schemeClr>
                        </a:solidFill>
                      </a:endParaRPr>
                    </a:p>
                  </a:txBody>
                  <a:tcPr/>
                </a:tc>
              </a:tr>
              <a:tr h="399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Phase 2, Step 2: Test Administration, Training and Verification</a:t>
                      </a:r>
                    </a:p>
                  </a:txBody>
                  <a:tcPr/>
                </a:tc>
                <a:tc>
                  <a:txBody>
                    <a:bodyPr/>
                    <a:lstStyle/>
                    <a:p>
                      <a:pPr algn="ctr"/>
                      <a:r>
                        <a:rPr lang="en-US" dirty="0" smtClean="0">
                          <a:solidFill>
                            <a:srgbClr val="0091B2"/>
                          </a:solidFill>
                          <a:sym typeface="Wingdings"/>
                        </a:rPr>
                        <a:t></a:t>
                      </a:r>
                      <a:endParaRPr lang="en-US" dirty="0">
                        <a:solidFill>
                          <a:srgbClr val="0091B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lumMod val="75000"/>
                            </a:schemeClr>
                          </a:solidFill>
                          <a:sym typeface="Zapf Dingbats"/>
                        </a:rPr>
                        <a:t>✪</a:t>
                      </a:r>
                      <a:endParaRPr lang="en-US" dirty="0" smtClean="0">
                        <a:solidFill>
                          <a:schemeClr val="accent6">
                            <a:lumMod val="75000"/>
                          </a:schemeClr>
                        </a:solidFill>
                      </a:endParaRPr>
                    </a:p>
                  </a:txBody>
                  <a:tcPr/>
                </a:tc>
                <a:tc>
                  <a:txBody>
                    <a:bodyPr/>
                    <a:lstStyle/>
                    <a:p>
                      <a:pPr algn="ctr"/>
                      <a:r>
                        <a:rPr lang="en-US" dirty="0" smtClean="0">
                          <a:solidFill>
                            <a:schemeClr val="accent4">
                              <a:lumMod val="75000"/>
                            </a:schemeClr>
                          </a:solidFill>
                          <a:sym typeface="Wingdings"/>
                        </a:rPr>
                        <a:t></a:t>
                      </a:r>
                      <a:endParaRPr lang="en-US" dirty="0">
                        <a:solidFill>
                          <a:schemeClr val="accent4">
                            <a:lumMod val="75000"/>
                          </a:schemeClr>
                        </a:solidFill>
                      </a:endParaRPr>
                    </a:p>
                  </a:txBody>
                  <a:tcPr/>
                </a:tc>
              </a:tr>
              <a:tr h="5997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Phase 2, Step 3: Test Policy and Procedures Training and Verification</a:t>
                      </a:r>
                    </a:p>
                  </a:txBody>
                  <a:tcPr/>
                </a:tc>
                <a:tc>
                  <a:txBody>
                    <a:bodyPr/>
                    <a:lstStyle/>
                    <a:p>
                      <a:pPr algn="ctr"/>
                      <a:r>
                        <a:rPr lang="en-US" dirty="0" smtClean="0">
                          <a:solidFill>
                            <a:srgbClr val="0091B2"/>
                          </a:solidFill>
                          <a:sym typeface="Wingdings"/>
                        </a:rPr>
                        <a:t></a:t>
                      </a:r>
                      <a:endParaRPr lang="en-US" dirty="0">
                        <a:solidFill>
                          <a:srgbClr val="0091B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lumMod val="75000"/>
                            </a:schemeClr>
                          </a:solidFill>
                          <a:sym typeface="Zapf Dingbats"/>
                        </a:rPr>
                        <a:t>✪</a:t>
                      </a:r>
                      <a:endParaRPr lang="en-US" dirty="0" smtClean="0">
                        <a:solidFill>
                          <a:schemeClr val="accent6">
                            <a:lumMod val="75000"/>
                          </a:schemeClr>
                        </a:solidFill>
                      </a:endParaRPr>
                    </a:p>
                  </a:txBody>
                  <a:tcPr/>
                </a:tc>
                <a:tc>
                  <a:txBody>
                    <a:bodyPr/>
                    <a:lstStyle/>
                    <a:p>
                      <a:pPr algn="ctr"/>
                      <a:r>
                        <a:rPr lang="en-US" dirty="0" smtClean="0">
                          <a:solidFill>
                            <a:schemeClr val="accent4">
                              <a:lumMod val="75000"/>
                            </a:schemeClr>
                          </a:solidFill>
                          <a:sym typeface="Wingdings"/>
                        </a:rPr>
                        <a:t></a:t>
                      </a:r>
                      <a:endParaRPr lang="en-US" dirty="0">
                        <a:solidFill>
                          <a:schemeClr val="accent4">
                            <a:lumMod val="75000"/>
                          </a:schemeClr>
                        </a:solidFill>
                      </a:endParaRPr>
                    </a:p>
                  </a:txBody>
                  <a:tcPr/>
                </a:tc>
              </a:tr>
              <a:tr h="5732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Phase 2, Step 4: Communications and Support Plan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91B2"/>
                          </a:solidFill>
                          <a:sym typeface="Wingdings"/>
                        </a:rPr>
                        <a:t></a:t>
                      </a:r>
                      <a:endParaRPr lang="en-US" dirty="0" smtClean="0">
                        <a:solidFill>
                          <a:srgbClr val="0091B2"/>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6">
                              <a:lumMod val="75000"/>
                            </a:schemeClr>
                          </a:solidFill>
                          <a:sym typeface="Zapf Dingbats"/>
                        </a:rPr>
                        <a:t>✪</a:t>
                      </a:r>
                      <a:endParaRPr lang="en-US" dirty="0" smtClean="0">
                        <a:solidFill>
                          <a:schemeClr val="accent6">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4">
                              <a:lumMod val="75000"/>
                            </a:schemeClr>
                          </a:solidFill>
                          <a:sym typeface="Wingdings"/>
                        </a:rPr>
                        <a:t></a:t>
                      </a:r>
                      <a:endParaRPr lang="en-US" dirty="0" smtClean="0">
                        <a:solidFill>
                          <a:schemeClr val="accent4">
                            <a:lumMod val="75000"/>
                          </a:schemeClr>
                        </a:solidFill>
                      </a:endParaRPr>
                    </a:p>
                  </a:txBody>
                  <a:tcPr/>
                </a:tc>
              </a:tr>
            </a:tbl>
          </a:graphicData>
        </a:graphic>
      </p:graphicFrame>
      <p:sp>
        <p:nvSpPr>
          <p:cNvPr id="5" name="Title 4"/>
          <p:cNvSpPr>
            <a:spLocks noGrp="1"/>
          </p:cNvSpPr>
          <p:nvPr>
            <p:ph type="title"/>
          </p:nvPr>
        </p:nvSpPr>
        <p:spPr/>
        <p:txBody>
          <a:bodyPr/>
          <a:lstStyle/>
          <a:p>
            <a:r>
              <a:rPr lang="en-US" sz="2600" dirty="0" smtClean="0"/>
              <a:t>Infrastructure Trial Participants</a:t>
            </a:r>
            <a:endParaRPr lang="en-US" sz="2600" dirty="0"/>
          </a:p>
        </p:txBody>
      </p:sp>
      <p:sp>
        <p:nvSpPr>
          <p:cNvPr id="4" name="Slide Number Placeholder 3"/>
          <p:cNvSpPr>
            <a:spLocks noGrp="1"/>
          </p:cNvSpPr>
          <p:nvPr>
            <p:ph type="sldNum" sz="quarter" idx="10"/>
          </p:nvPr>
        </p:nvSpPr>
        <p:spPr/>
        <p:txBody>
          <a:bodyPr>
            <a:normAutofit/>
          </a:bodyPr>
          <a:lstStyle/>
          <a:p>
            <a:pPr>
              <a:defRPr/>
            </a:pPr>
            <a:fld id="{F53EAB4E-B152-44CE-8C23-C6686266861F}" type="slidenum">
              <a:rPr lang="en-US" smtClean="0"/>
              <a:pPr>
                <a:defRPr/>
              </a:pPr>
              <a:t>19</a:t>
            </a:fld>
            <a:endParaRPr lang="en-US" dirty="0"/>
          </a:p>
        </p:txBody>
      </p:sp>
      <p:sp>
        <p:nvSpPr>
          <p:cNvPr id="8" name="TextBox 7"/>
          <p:cNvSpPr txBox="1"/>
          <p:nvPr/>
        </p:nvSpPr>
        <p:spPr>
          <a:xfrm>
            <a:off x="457200" y="5791200"/>
            <a:ext cx="8229600" cy="461665"/>
          </a:xfrm>
          <a:prstGeom prst="rect">
            <a:avLst/>
          </a:prstGeom>
          <a:noFill/>
        </p:spPr>
        <p:txBody>
          <a:bodyPr wrap="square" rtlCol="0">
            <a:spAutoFit/>
          </a:bodyPr>
          <a:lstStyle/>
          <a:p>
            <a:r>
              <a:rPr lang="en-US" dirty="0" smtClean="0">
                <a:solidFill>
                  <a:srgbClr val="0091B2"/>
                </a:solidFill>
                <a:latin typeface="Wingdings"/>
                <a:ea typeface="Wingdings"/>
                <a:cs typeface="Wingdings"/>
                <a:sym typeface="Wingdings"/>
              </a:rPr>
              <a:t></a:t>
            </a:r>
            <a:r>
              <a:rPr lang="en-US" dirty="0" smtClean="0">
                <a:latin typeface="+mn-lt"/>
                <a:ea typeface="Wingdings"/>
                <a:cs typeface="Wingdings"/>
                <a:sym typeface="Wingdings"/>
              </a:rPr>
              <a:t> IT Staff	</a:t>
            </a:r>
            <a:r>
              <a:rPr lang="en-US" dirty="0" smtClean="0">
                <a:solidFill>
                  <a:srgbClr val="604A7B"/>
                </a:solidFill>
                <a:latin typeface="Wingdings"/>
                <a:ea typeface="Wingdings"/>
                <a:cs typeface="Wingdings"/>
                <a:sym typeface="Wingdings"/>
              </a:rPr>
              <a:t></a:t>
            </a:r>
            <a:r>
              <a:rPr lang="en-US" dirty="0" smtClean="0">
                <a:latin typeface="Wingdings"/>
                <a:ea typeface="Wingdings"/>
                <a:cs typeface="Wingdings"/>
                <a:sym typeface="Wingdings"/>
              </a:rPr>
              <a:t> </a:t>
            </a:r>
            <a:r>
              <a:rPr lang="en-US" dirty="0" smtClean="0">
                <a:latin typeface="+mn-lt"/>
                <a:ea typeface="Wingdings"/>
                <a:cs typeface="Wingdings"/>
                <a:sym typeface="Wingdings"/>
              </a:rPr>
              <a:t>DTC	</a:t>
            </a:r>
            <a:r>
              <a:rPr lang="en-US" dirty="0" smtClean="0">
                <a:solidFill>
                  <a:schemeClr val="accent6">
                    <a:lumMod val="75000"/>
                  </a:schemeClr>
                </a:solidFill>
                <a:latin typeface="Zapf Dingbats"/>
                <a:ea typeface="Zapf Dingbats"/>
                <a:cs typeface="Zapf Dingbats"/>
                <a:sym typeface="Zapf Dingbats"/>
              </a:rPr>
              <a:t>✪</a:t>
            </a:r>
            <a:r>
              <a:rPr lang="en-US" dirty="0" smtClean="0">
                <a:sym typeface="Zapf Dingbats"/>
              </a:rPr>
              <a:t> </a:t>
            </a:r>
            <a:r>
              <a:rPr lang="en-US" dirty="0" smtClean="0">
                <a:latin typeface="+mn-lt"/>
                <a:sym typeface="Zapf Dingbats"/>
              </a:rPr>
              <a:t>STC &amp; TA /Proctors</a:t>
            </a:r>
            <a:endParaRPr lang="en-US" dirty="0">
              <a:latin typeface="+mn-lt"/>
            </a:endParaRPr>
          </a:p>
        </p:txBody>
      </p:sp>
    </p:spTree>
    <p:extLst>
      <p:ext uri="{BB962C8B-B14F-4D97-AF65-F5344CB8AC3E}">
        <p14:creationId xmlns:p14="http://schemas.microsoft.com/office/powerpoint/2010/main" val="1513021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28600"/>
            <a:ext cx="8991600" cy="674687"/>
          </a:xfrm>
        </p:spPr>
        <p:txBody>
          <a:bodyPr/>
          <a:lstStyle/>
          <a:p>
            <a:pPr eaLnBrk="1" hangingPunct="1"/>
            <a:r>
              <a:rPr lang="en-US" sz="2800" dirty="0" smtClean="0"/>
              <a:t>Topics to be Covered</a:t>
            </a:r>
          </a:p>
        </p:txBody>
      </p:sp>
      <p:sp>
        <p:nvSpPr>
          <p:cNvPr id="23557" name="Slide Number Placeholder 4"/>
          <p:cNvSpPr>
            <a:spLocks noGrp="1"/>
          </p:cNvSpPr>
          <p:nvPr>
            <p:ph type="sldNum" sz="quarter" idx="11"/>
          </p:nvPr>
        </p:nvSpPr>
        <p:spPr>
          <a:noFill/>
        </p:spPr>
        <p:txBody>
          <a:bodyPr>
            <a:normAutofit lnSpcReduction="10000"/>
          </a:bodyPr>
          <a:lstStyle/>
          <a:p>
            <a:fld id="{6CCA67C6-C2D4-4259-8455-A38873CB7D5D}" type="slidenum">
              <a:rPr lang="en-US" smtClean="0"/>
              <a:pPr/>
              <a:t>2</a:t>
            </a:fld>
            <a:endParaRPr lang="en-US" dirty="0" smtClean="0"/>
          </a:p>
        </p:txBody>
      </p:sp>
      <p:sp>
        <p:nvSpPr>
          <p:cNvPr id="7" name="Content Placeholder 6"/>
          <p:cNvSpPr txBox="1">
            <a:spLocks/>
          </p:cNvSpPr>
          <p:nvPr/>
        </p:nvSpPr>
        <p:spPr>
          <a:xfrm>
            <a:off x="361950" y="1447800"/>
            <a:ext cx="8362950"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spcAft>
                <a:spcPts val="0"/>
              </a:spcAft>
              <a:buClr>
                <a:srgbClr val="0091B2"/>
              </a:buClr>
            </a:pPr>
            <a:r>
              <a:rPr lang="en-US" sz="2000" dirty="0" smtClean="0">
                <a:solidFill>
                  <a:prstClr val="black"/>
                </a:solidFill>
              </a:rPr>
              <a:t>Infrastructure Trial Introduction</a:t>
            </a:r>
            <a:endParaRPr lang="en-US" sz="2000" dirty="0">
              <a:solidFill>
                <a:prstClr val="black"/>
              </a:solidFill>
            </a:endParaRPr>
          </a:p>
          <a:p>
            <a:pPr lvl="1" fontAlgn="auto">
              <a:spcAft>
                <a:spcPts val="0"/>
              </a:spcAft>
              <a:buClr>
                <a:srgbClr val="0091B2"/>
              </a:buClr>
            </a:pPr>
            <a:r>
              <a:rPr lang="en-US" sz="1600" dirty="0" smtClean="0">
                <a:solidFill>
                  <a:prstClr val="black"/>
                </a:solidFill>
              </a:rPr>
              <a:t>What , How, When, Where, Why, How: Questions about Infrastructure Trial</a:t>
            </a:r>
          </a:p>
          <a:p>
            <a:pPr lvl="0" fontAlgn="auto">
              <a:spcAft>
                <a:spcPts val="0"/>
              </a:spcAft>
              <a:buClr>
                <a:srgbClr val="0091B2"/>
              </a:buClr>
            </a:pPr>
            <a:r>
              <a:rPr lang="en-US" sz="2000" dirty="0" smtClean="0">
                <a:solidFill>
                  <a:prstClr val="black"/>
                </a:solidFill>
              </a:rPr>
              <a:t>Getting Started</a:t>
            </a:r>
          </a:p>
          <a:p>
            <a:pPr lvl="0" fontAlgn="auto">
              <a:spcAft>
                <a:spcPts val="0"/>
              </a:spcAft>
              <a:buClr>
                <a:srgbClr val="0091B2"/>
              </a:buClr>
            </a:pPr>
            <a:r>
              <a:rPr lang="en-US" sz="2000" dirty="0" smtClean="0">
                <a:solidFill>
                  <a:prstClr val="black"/>
                </a:solidFill>
              </a:rPr>
              <a:t>Infrastructure Trial Implementation Models</a:t>
            </a:r>
          </a:p>
          <a:p>
            <a:pPr lvl="0" fontAlgn="auto">
              <a:spcAft>
                <a:spcPts val="0"/>
              </a:spcAft>
              <a:buClr>
                <a:srgbClr val="0091B2"/>
              </a:buClr>
            </a:pPr>
            <a:r>
              <a:rPr lang="en-US" sz="2000" dirty="0" smtClean="0">
                <a:solidFill>
                  <a:prstClr val="black"/>
                </a:solidFill>
              </a:rPr>
              <a:t>Phases and Steps of an Infrastructure Trial</a:t>
            </a:r>
            <a:endParaRPr lang="en-US" sz="1600" dirty="0" smtClean="0">
              <a:solidFill>
                <a:prstClr val="black"/>
              </a:solidFill>
            </a:endParaRPr>
          </a:p>
          <a:p>
            <a:pPr lvl="0" fontAlgn="auto">
              <a:spcAft>
                <a:spcPts val="0"/>
              </a:spcAft>
              <a:buClr>
                <a:srgbClr val="0091B2"/>
              </a:buClr>
            </a:pPr>
            <a:r>
              <a:rPr lang="en-US" sz="2000" dirty="0" smtClean="0">
                <a:solidFill>
                  <a:prstClr val="black"/>
                </a:solidFill>
              </a:rPr>
              <a:t>Resources</a:t>
            </a:r>
            <a:endParaRPr lang="en-US" sz="2000" dirty="0">
              <a:solidFill>
                <a:prstClr val="black"/>
              </a:solidFill>
            </a:endParaRPr>
          </a:p>
          <a:p>
            <a:pPr marL="0" indent="0">
              <a:buClr>
                <a:srgbClr val="0091B2"/>
              </a:buClr>
              <a:buFont typeface="Arial" pitchFamily="34" charset="0"/>
              <a:buNone/>
            </a:pPr>
            <a:endParaRPr lang="en-US" sz="1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z="2600" dirty="0" smtClean="0"/>
              <a:t>Bandwidth &amp; Hardware Configuration</a:t>
            </a:r>
          </a:p>
        </p:txBody>
      </p:sp>
      <p:sp>
        <p:nvSpPr>
          <p:cNvPr id="35844" name="Slide Number Placeholder 4"/>
          <p:cNvSpPr>
            <a:spLocks noGrp="1"/>
          </p:cNvSpPr>
          <p:nvPr>
            <p:ph type="sldNum" sz="quarter" idx="4294967295"/>
          </p:nvPr>
        </p:nvSpPr>
        <p:spPr>
          <a:xfrm>
            <a:off x="8655050" y="6172200"/>
            <a:ext cx="488950" cy="228600"/>
          </a:xfrm>
          <a:prstGeom prst="rect">
            <a:avLst/>
          </a:prstGeom>
          <a:noFill/>
        </p:spPr>
        <p:txBody>
          <a:bodyPr>
            <a:normAutofit fontScale="77500" lnSpcReduction="20000"/>
          </a:bodyPr>
          <a:lstStyle/>
          <a:p>
            <a:fld id="{9A6E69D8-F5BC-4061-B670-039AF0C1BDF0}" type="slidenum">
              <a:rPr lang="en-US" smtClean="0"/>
              <a:pPr/>
              <a:t>20</a:t>
            </a:fld>
            <a:endParaRPr lang="en-US" dirty="0" smtClean="0"/>
          </a:p>
        </p:txBody>
      </p:sp>
      <p:pic>
        <p:nvPicPr>
          <p:cNvPr id="6" name="Picture 4" descr="pcflowchart.png"/>
          <p:cNvPicPr>
            <a:picLocks noChangeAspect="1"/>
          </p:cNvPicPr>
          <p:nvPr/>
        </p:nvPicPr>
        <p:blipFill>
          <a:blip r:embed="rId3" cstate="print"/>
          <a:srcRect/>
          <a:stretch>
            <a:fillRect/>
          </a:stretch>
        </p:blipFill>
        <p:spPr bwMode="auto">
          <a:xfrm>
            <a:off x="3810000" y="1295400"/>
            <a:ext cx="4648200" cy="5057775"/>
          </a:xfrm>
          <a:prstGeom prst="rect">
            <a:avLst/>
          </a:prstGeom>
          <a:noFill/>
          <a:ln w="12700">
            <a:solidFill>
              <a:schemeClr val="tx1"/>
            </a:solidFill>
            <a:miter lim="800000"/>
            <a:headEnd/>
            <a:tailEnd/>
          </a:ln>
        </p:spPr>
      </p:pic>
      <p:sp>
        <p:nvSpPr>
          <p:cNvPr id="7" name="Rectangle 6"/>
          <p:cNvSpPr/>
          <p:nvPr/>
        </p:nvSpPr>
        <p:spPr>
          <a:xfrm>
            <a:off x="381000" y="2895600"/>
            <a:ext cx="3124200" cy="2982355"/>
          </a:xfrm>
          <a:prstGeom prst="rect">
            <a:avLst/>
          </a:prstGeom>
        </p:spPr>
        <p:txBody>
          <a:bodyPr wrap="square">
            <a:spAutoFit/>
          </a:bodyPr>
          <a:lstStyle/>
          <a:p>
            <a:pPr marL="457200" indent="-274320" eaLnBrk="1" hangingPunct="1">
              <a:lnSpc>
                <a:spcPct val="90000"/>
              </a:lnSpc>
              <a:spcBef>
                <a:spcPts val="600"/>
              </a:spcBef>
              <a:buClr>
                <a:srgbClr val="80258F"/>
              </a:buClr>
              <a:buSzPct val="110000"/>
              <a:buFont typeface="Arial" pitchFamily="34" charset="0"/>
              <a:buChar char="•"/>
            </a:pPr>
            <a:r>
              <a:rPr lang="en-US" sz="1600" dirty="0" smtClean="0">
                <a:latin typeface="+mj-lt"/>
              </a:rPr>
              <a:t>Pearson strongly recommends installing and using proctor </a:t>
            </a:r>
            <a:r>
              <a:rPr lang="en-US" sz="1600" dirty="0">
                <a:latin typeface="+mj-lt"/>
              </a:rPr>
              <a:t>c</a:t>
            </a:r>
            <a:r>
              <a:rPr lang="en-US" sz="1600" dirty="0" smtClean="0">
                <a:latin typeface="+mj-lt"/>
              </a:rPr>
              <a:t>aching to locally deliver test content for computer-based assessments</a:t>
            </a:r>
          </a:p>
          <a:p>
            <a:pPr marL="457200" indent="-274320" eaLnBrk="1" hangingPunct="1">
              <a:lnSpc>
                <a:spcPct val="90000"/>
              </a:lnSpc>
              <a:spcBef>
                <a:spcPts val="600"/>
              </a:spcBef>
              <a:buClr>
                <a:srgbClr val="80258F"/>
              </a:buClr>
              <a:buSzPct val="110000"/>
              <a:buFont typeface="Arial" pitchFamily="34" charset="0"/>
              <a:buChar char="•"/>
            </a:pPr>
            <a:r>
              <a:rPr lang="en-US" sz="1600" dirty="0">
                <a:latin typeface="+mn-lt"/>
              </a:rPr>
              <a:t>Set firewall and content filter permissions to allow all Pearson domains</a:t>
            </a:r>
          </a:p>
          <a:p>
            <a:pPr marL="457200" indent="-274320" eaLnBrk="1" hangingPunct="1">
              <a:lnSpc>
                <a:spcPct val="90000"/>
              </a:lnSpc>
              <a:spcBef>
                <a:spcPts val="600"/>
              </a:spcBef>
              <a:buClr>
                <a:srgbClr val="80258F"/>
              </a:buClr>
              <a:buSzPct val="110000"/>
              <a:buFont typeface="Arial" pitchFamily="34" charset="0"/>
              <a:buChar char="•"/>
            </a:pPr>
            <a:r>
              <a:rPr lang="en-US" sz="1600" dirty="0" smtClean="0">
                <a:latin typeface="+mn-lt"/>
              </a:rPr>
              <a:t>Complete </a:t>
            </a:r>
            <a:r>
              <a:rPr lang="en-US" sz="1600" dirty="0" err="1" smtClean="0">
                <a:latin typeface="+mn-lt"/>
              </a:rPr>
              <a:t>SystemCheck</a:t>
            </a:r>
            <a:r>
              <a:rPr lang="en-US" sz="1600" dirty="0" smtClean="0">
                <a:latin typeface="+mn-lt"/>
              </a:rPr>
              <a:t> verification on all assessment environments</a:t>
            </a:r>
          </a:p>
          <a:p>
            <a:pPr marL="457200" indent="-274320" eaLnBrk="1" hangingPunct="1">
              <a:lnSpc>
                <a:spcPct val="90000"/>
              </a:lnSpc>
              <a:spcBef>
                <a:spcPts val="600"/>
              </a:spcBef>
              <a:buClr>
                <a:schemeClr val="accent1"/>
              </a:buClr>
              <a:buSzPct val="110000"/>
              <a:buFont typeface="Wingdings" pitchFamily="-1" charset="2"/>
              <a:buChar char="§"/>
            </a:pPr>
            <a:endParaRPr lang="en-US" sz="1600" dirty="0" smtClean="0">
              <a:solidFill>
                <a:srgbClr val="45454C"/>
              </a:solidFill>
              <a:latin typeface="+mj-lt"/>
            </a:endParaRPr>
          </a:p>
        </p:txBody>
      </p:sp>
      <p:sp>
        <p:nvSpPr>
          <p:cNvPr id="8" name="Rectangular Callout 7"/>
          <p:cNvSpPr/>
          <p:nvPr/>
        </p:nvSpPr>
        <p:spPr>
          <a:xfrm>
            <a:off x="304800" y="1371600"/>
            <a:ext cx="1600200" cy="457200"/>
          </a:xfrm>
          <a:prstGeom prst="wedgeRectCallout">
            <a:avLst/>
          </a:prstGeom>
          <a:solidFill>
            <a:srgbClr val="0091B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Phase 1: Step 1</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Slide Number Placeholder 5"/>
          <p:cNvSpPr>
            <a:spLocks noGrp="1"/>
          </p:cNvSpPr>
          <p:nvPr>
            <p:ph type="sldNum" sz="quarter" idx="11"/>
          </p:nvPr>
        </p:nvSpPr>
        <p:spPr>
          <a:noFill/>
        </p:spPr>
        <p:txBody>
          <a:bodyPr>
            <a:normAutofit/>
          </a:bodyPr>
          <a:lstStyle/>
          <a:p>
            <a:fld id="{524E9173-28AB-4C79-8B1C-C30C0C281C7B}" type="slidenum">
              <a:rPr lang="en-US" sz="1200" smtClean="0"/>
              <a:pPr/>
              <a:t>21</a:t>
            </a:fld>
            <a:endParaRPr lang="en-US" sz="1200" dirty="0" smtClean="0"/>
          </a:p>
        </p:txBody>
      </p:sp>
      <p:sp>
        <p:nvSpPr>
          <p:cNvPr id="8" name="TextBox 7"/>
          <p:cNvSpPr txBox="1"/>
          <p:nvPr/>
        </p:nvSpPr>
        <p:spPr>
          <a:xfrm>
            <a:off x="533400" y="4584174"/>
            <a:ext cx="8153400" cy="1646605"/>
          </a:xfrm>
          <a:prstGeom prst="rect">
            <a:avLst/>
          </a:prstGeom>
          <a:noFill/>
        </p:spPr>
        <p:txBody>
          <a:bodyPr wrap="square">
            <a:spAutoFit/>
          </a:bodyPr>
          <a:lstStyle/>
          <a:p>
            <a:pPr marL="285750" indent="-285750" eaLnBrk="1" hangingPunct="1">
              <a:spcAft>
                <a:spcPts val="200"/>
              </a:spcAft>
              <a:buClr>
                <a:srgbClr val="8F23B3"/>
              </a:buClr>
              <a:buFont typeface="Arial"/>
              <a:buChar char="•"/>
            </a:pPr>
            <a:r>
              <a:rPr lang="en-US" sz="1600" dirty="0" err="1" smtClean="0">
                <a:latin typeface="+mn-lt"/>
              </a:rPr>
              <a:t>SystemCheck</a:t>
            </a:r>
            <a:r>
              <a:rPr lang="en-US" sz="1600" dirty="0" smtClean="0">
                <a:latin typeface="+mn-lt"/>
              </a:rPr>
              <a:t> validates testing </a:t>
            </a:r>
            <a:r>
              <a:rPr lang="en-US" sz="1600" dirty="0">
                <a:latin typeface="+mn-lt"/>
              </a:rPr>
              <a:t>workstations meet the minimum requirements </a:t>
            </a:r>
            <a:r>
              <a:rPr lang="en-US" sz="1600" dirty="0" smtClean="0">
                <a:latin typeface="+mn-lt"/>
              </a:rPr>
              <a:t>to </a:t>
            </a:r>
            <a:r>
              <a:rPr lang="en-US" sz="1600" dirty="0">
                <a:latin typeface="+mn-lt"/>
              </a:rPr>
              <a:t>run </a:t>
            </a:r>
            <a:r>
              <a:rPr lang="en-US" sz="1600" dirty="0" err="1" smtClean="0">
                <a:latin typeface="+mn-lt"/>
              </a:rPr>
              <a:t>TestNav</a:t>
            </a:r>
            <a:r>
              <a:rPr lang="en-US" sz="1600" dirty="0" smtClean="0">
                <a:latin typeface="+mn-lt"/>
              </a:rPr>
              <a:t> 8.</a:t>
            </a:r>
            <a:endParaRPr lang="en-US" sz="1600" dirty="0">
              <a:latin typeface="+mn-lt"/>
            </a:endParaRPr>
          </a:p>
          <a:p>
            <a:pPr marL="285750" indent="-285750" eaLnBrk="1" hangingPunct="1">
              <a:spcAft>
                <a:spcPts val="200"/>
              </a:spcAft>
              <a:buClr>
                <a:srgbClr val="8F23B3"/>
              </a:buClr>
              <a:buFont typeface="Arial"/>
              <a:buChar char="•"/>
            </a:pPr>
            <a:r>
              <a:rPr lang="en-US" sz="1600" dirty="0">
                <a:latin typeface="+mn-lt"/>
              </a:rPr>
              <a:t>To gather realistic results, </a:t>
            </a:r>
            <a:r>
              <a:rPr lang="en-US" sz="1600" dirty="0" err="1" smtClean="0">
                <a:latin typeface="+mn-lt"/>
              </a:rPr>
              <a:t>SystemCheck</a:t>
            </a:r>
            <a:r>
              <a:rPr lang="en-US" sz="1600" dirty="0" smtClean="0">
                <a:latin typeface="+mn-lt"/>
              </a:rPr>
              <a:t> </a:t>
            </a:r>
            <a:r>
              <a:rPr lang="en-US" sz="1600" dirty="0">
                <a:latin typeface="+mn-lt"/>
              </a:rPr>
              <a:t>should be run from a student testing machine on the same day of week/time of day as when you anticipate performing online testing.</a:t>
            </a:r>
          </a:p>
          <a:p>
            <a:pPr marL="285750" indent="-285750" eaLnBrk="1" hangingPunct="1">
              <a:spcAft>
                <a:spcPts val="200"/>
              </a:spcAft>
              <a:buClr>
                <a:srgbClr val="8F23B3"/>
              </a:buClr>
              <a:buFont typeface="Arial"/>
              <a:buChar char="•"/>
            </a:pPr>
            <a:r>
              <a:rPr lang="en-US" sz="1600" dirty="0" smtClean="0">
                <a:latin typeface="+mn-lt"/>
              </a:rPr>
              <a:t>Launch </a:t>
            </a:r>
            <a:r>
              <a:rPr lang="en-US" sz="1600" dirty="0" err="1" smtClean="0">
                <a:latin typeface="+mn-lt"/>
              </a:rPr>
              <a:t>SystemCheck</a:t>
            </a:r>
            <a:r>
              <a:rPr lang="en-US" sz="1600" dirty="0" smtClean="0">
                <a:latin typeface="+mn-lt"/>
              </a:rPr>
              <a:t> from </a:t>
            </a:r>
            <a:r>
              <a:rPr lang="en-US" sz="1600" dirty="0" smtClean="0">
                <a:latin typeface="+mn-lt"/>
                <a:hlinkClick r:id="rId3"/>
              </a:rPr>
              <a:t>http://PARCC.Pearson.com/SystemCheck</a:t>
            </a:r>
            <a:r>
              <a:rPr lang="en-US" sz="1600" dirty="0" smtClean="0">
                <a:latin typeface="+mn-lt"/>
              </a:rPr>
              <a:t>.</a:t>
            </a:r>
          </a:p>
          <a:p>
            <a:pPr marL="285750" indent="-285750" eaLnBrk="1" hangingPunct="1">
              <a:spcAft>
                <a:spcPts val="200"/>
              </a:spcAft>
              <a:buClr>
                <a:srgbClr val="8F23B3"/>
              </a:buClr>
              <a:buFont typeface="Arial"/>
              <a:buChar char="•"/>
            </a:pPr>
            <a:r>
              <a:rPr lang="en-US" sz="1600" dirty="0" smtClean="0">
                <a:latin typeface="+mn-lt"/>
              </a:rPr>
              <a:t>Learn more about </a:t>
            </a:r>
            <a:r>
              <a:rPr lang="en-US" sz="1600" dirty="0" err="1" smtClean="0">
                <a:latin typeface="+mn-lt"/>
              </a:rPr>
              <a:t>SystemCheck</a:t>
            </a:r>
            <a:r>
              <a:rPr lang="en-US" sz="1600" dirty="0" smtClean="0">
                <a:latin typeface="+mn-lt"/>
              </a:rPr>
              <a:t> by visiting </a:t>
            </a:r>
            <a:r>
              <a:rPr lang="en-US" sz="1600" dirty="0" smtClean="0">
                <a:latin typeface="+mn-lt"/>
                <a:hlinkClick r:id="rId4"/>
              </a:rPr>
              <a:t>http://PARCC.Pearson.com/TechInformation</a:t>
            </a:r>
            <a:r>
              <a:rPr lang="en-US" sz="1600" dirty="0" smtClean="0">
                <a:latin typeface="+mn-lt"/>
              </a:rPr>
              <a:t>.</a:t>
            </a:r>
            <a:endParaRPr lang="en-US" sz="1600" dirty="0">
              <a:latin typeface="+mn-lt"/>
            </a:endParaRPr>
          </a:p>
        </p:txBody>
      </p:sp>
      <p:sp>
        <p:nvSpPr>
          <p:cNvPr id="10" name="Title 1"/>
          <p:cNvSpPr>
            <a:spLocks noGrp="1"/>
          </p:cNvSpPr>
          <p:nvPr>
            <p:ph type="title"/>
          </p:nvPr>
        </p:nvSpPr>
        <p:spPr>
          <a:xfrm>
            <a:off x="228600" y="228600"/>
            <a:ext cx="8763000" cy="674687"/>
          </a:xfrm>
        </p:spPr>
        <p:txBody>
          <a:bodyPr/>
          <a:lstStyle/>
          <a:p>
            <a:r>
              <a:rPr lang="en-US" sz="2600" dirty="0" smtClean="0"/>
              <a:t>Bandwidth &amp; Hardware Configuration</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1695675"/>
            <a:ext cx="7848600" cy="2723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smtClean="0"/>
              <a:t>Assessment Environment Configuration</a:t>
            </a:r>
            <a:endParaRPr lang="en-US" sz="2600" dirty="0"/>
          </a:p>
        </p:txBody>
      </p:sp>
      <p:sp>
        <p:nvSpPr>
          <p:cNvPr id="4" name="Slide Number Placeholder 3"/>
          <p:cNvSpPr>
            <a:spLocks noGrp="1"/>
          </p:cNvSpPr>
          <p:nvPr>
            <p:ph type="sldNum" sz="quarter" idx="10"/>
          </p:nvPr>
        </p:nvSpPr>
        <p:spPr/>
        <p:txBody>
          <a:bodyPr/>
          <a:lstStyle/>
          <a:p>
            <a:pPr>
              <a:defRPr/>
            </a:pPr>
            <a:fld id="{8A85A12D-F284-471C-8250-D25B013F6AB1}" type="slidenum">
              <a:rPr lang="en-US" smtClean="0"/>
              <a:pPr>
                <a:defRPr/>
              </a:pPr>
              <a:t>22</a:t>
            </a:fld>
            <a:endParaRPr lang="en-US" dirty="0"/>
          </a:p>
        </p:txBody>
      </p:sp>
      <p:sp>
        <p:nvSpPr>
          <p:cNvPr id="8" name="TextBox 7"/>
          <p:cNvSpPr txBox="1"/>
          <p:nvPr/>
        </p:nvSpPr>
        <p:spPr>
          <a:xfrm>
            <a:off x="457200" y="1981200"/>
            <a:ext cx="8456867" cy="2754600"/>
          </a:xfrm>
          <a:prstGeom prst="rect">
            <a:avLst/>
          </a:prstGeom>
          <a:noFill/>
        </p:spPr>
        <p:txBody>
          <a:bodyPr wrap="square" rtlCol="0">
            <a:spAutoFit/>
          </a:bodyPr>
          <a:lstStyle/>
          <a:p>
            <a:pPr marL="44450" eaLnBrk="1" hangingPunct="1">
              <a:lnSpc>
                <a:spcPct val="90000"/>
              </a:lnSpc>
              <a:spcBef>
                <a:spcPct val="20000"/>
              </a:spcBef>
              <a:buClr>
                <a:schemeClr val="accent1"/>
              </a:buClr>
              <a:buSzPct val="110000"/>
              <a:buFont typeface="Wingdings" pitchFamily="-1" charset="2"/>
              <a:buNone/>
            </a:pPr>
            <a:r>
              <a:rPr lang="en-US" b="1" dirty="0" smtClean="0">
                <a:solidFill>
                  <a:srgbClr val="0091B2"/>
                </a:solidFill>
                <a:latin typeface="+mn-lt"/>
              </a:rPr>
              <a:t>Assessment Environment Configuration </a:t>
            </a:r>
          </a:p>
          <a:p>
            <a:pPr marL="457200" indent="-274320" eaLnBrk="1" hangingPunct="1">
              <a:lnSpc>
                <a:spcPct val="90000"/>
              </a:lnSpc>
              <a:spcBef>
                <a:spcPts val="600"/>
              </a:spcBef>
              <a:buClr>
                <a:srgbClr val="80258F"/>
              </a:buClr>
              <a:buSzPct val="110000"/>
              <a:buFont typeface="Arial" pitchFamily="34" charset="0"/>
              <a:buChar char="•"/>
            </a:pPr>
            <a:r>
              <a:rPr lang="en-US" sz="2000" dirty="0" smtClean="0">
                <a:latin typeface="+mn-lt"/>
              </a:rPr>
              <a:t>Disable applications that could launch automatically </a:t>
            </a:r>
          </a:p>
          <a:p>
            <a:pPr marL="457200" indent="-274320" eaLnBrk="1" hangingPunct="1">
              <a:lnSpc>
                <a:spcPct val="90000"/>
              </a:lnSpc>
              <a:spcBef>
                <a:spcPts val="600"/>
              </a:spcBef>
              <a:buClr>
                <a:srgbClr val="80258F"/>
              </a:buClr>
              <a:buSzPct val="110000"/>
              <a:buFont typeface="Arial" pitchFamily="34" charset="0"/>
              <a:buChar char="•"/>
            </a:pPr>
            <a:r>
              <a:rPr lang="en-US" sz="2000" dirty="0" smtClean="0">
                <a:latin typeface="+mn-lt"/>
              </a:rPr>
              <a:t>Verify that testing workstations meet minimum requirements</a:t>
            </a:r>
          </a:p>
          <a:p>
            <a:pPr marL="457200" indent="-274320" eaLnBrk="1" hangingPunct="1">
              <a:lnSpc>
                <a:spcPct val="90000"/>
              </a:lnSpc>
              <a:spcBef>
                <a:spcPts val="600"/>
              </a:spcBef>
              <a:buClr>
                <a:srgbClr val="80258F"/>
              </a:buClr>
              <a:buSzPct val="110000"/>
              <a:buFont typeface="Arial" pitchFamily="34" charset="0"/>
              <a:buChar char="•"/>
            </a:pPr>
            <a:r>
              <a:rPr lang="en-US" sz="2000" dirty="0" smtClean="0">
                <a:latin typeface="+mn-lt"/>
              </a:rPr>
              <a:t>Verify that the TestNav content and certificates are trusted on testing workstations</a:t>
            </a:r>
            <a:r>
              <a:rPr lang="en-US" sz="1800" dirty="0" smtClean="0">
                <a:latin typeface="+mn-lt"/>
              </a:rPr>
              <a:t>.</a:t>
            </a:r>
          </a:p>
          <a:p>
            <a:pPr marL="457200" indent="-274320" eaLnBrk="1" hangingPunct="1">
              <a:lnSpc>
                <a:spcPct val="90000"/>
              </a:lnSpc>
              <a:spcBef>
                <a:spcPts val="600"/>
              </a:spcBef>
              <a:buClr>
                <a:srgbClr val="80258F"/>
              </a:buClr>
              <a:buSzPct val="110000"/>
              <a:buFont typeface="Arial" pitchFamily="34" charset="0"/>
              <a:buChar char="•"/>
            </a:pPr>
            <a:r>
              <a:rPr lang="en-US" sz="2000" dirty="0" smtClean="0">
                <a:latin typeface="+mn-lt"/>
              </a:rPr>
              <a:t>Verify that the latest version of Java is installed and that the Java applet associated with the test is authorized to run.</a:t>
            </a:r>
          </a:p>
          <a:p>
            <a:endParaRPr lang="en-US" dirty="0"/>
          </a:p>
        </p:txBody>
      </p:sp>
      <p:sp>
        <p:nvSpPr>
          <p:cNvPr id="12" name="Rectangular Callout 11"/>
          <p:cNvSpPr/>
          <p:nvPr/>
        </p:nvSpPr>
        <p:spPr>
          <a:xfrm>
            <a:off x="304800" y="1371600"/>
            <a:ext cx="1600200" cy="457200"/>
          </a:xfrm>
          <a:prstGeom prst="wedgeRectCallout">
            <a:avLst/>
          </a:prstGeom>
          <a:solidFill>
            <a:srgbClr val="0091B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Phase 1: Step 2</a:t>
            </a:r>
          </a:p>
        </p:txBody>
      </p:sp>
    </p:spTree>
    <p:extLst>
      <p:ext uri="{BB962C8B-B14F-4D97-AF65-F5344CB8AC3E}">
        <p14:creationId xmlns:p14="http://schemas.microsoft.com/office/powerpoint/2010/main" val="90151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err="1" smtClean="0"/>
              <a:t>TestNav</a:t>
            </a:r>
            <a:r>
              <a:rPr lang="en-US" sz="2600" dirty="0" smtClean="0"/>
              <a:t> Configuration in PearsonAccess</a:t>
            </a:r>
            <a:endParaRPr lang="en-US" sz="2600" dirty="0"/>
          </a:p>
        </p:txBody>
      </p:sp>
      <p:sp>
        <p:nvSpPr>
          <p:cNvPr id="4" name="Slide Number Placeholder 3"/>
          <p:cNvSpPr>
            <a:spLocks noGrp="1"/>
          </p:cNvSpPr>
          <p:nvPr>
            <p:ph type="sldNum" sz="quarter" idx="10"/>
          </p:nvPr>
        </p:nvSpPr>
        <p:spPr/>
        <p:txBody>
          <a:bodyPr/>
          <a:lstStyle/>
          <a:p>
            <a:pPr>
              <a:defRPr/>
            </a:pPr>
            <a:fld id="{8A85A12D-F284-471C-8250-D25B013F6AB1}" type="slidenum">
              <a:rPr lang="en-US" smtClean="0"/>
              <a:pPr>
                <a:defRPr/>
              </a:pPr>
              <a:t>23</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667000" y="2286000"/>
            <a:ext cx="6019800" cy="4332261"/>
          </a:xfrm>
          <a:prstGeom prst="rect">
            <a:avLst/>
          </a:prstGeom>
          <a:noFill/>
          <a:ln w="9525">
            <a:solidFill>
              <a:schemeClr val="accent1"/>
            </a:solidFill>
            <a:miter lim="800000"/>
            <a:headEnd/>
            <a:tailEnd/>
          </a:ln>
        </p:spPr>
      </p:pic>
      <p:sp>
        <p:nvSpPr>
          <p:cNvPr id="11" name="TextBox 10"/>
          <p:cNvSpPr txBox="1"/>
          <p:nvPr/>
        </p:nvSpPr>
        <p:spPr>
          <a:xfrm>
            <a:off x="304800" y="3276600"/>
            <a:ext cx="2286000" cy="3046988"/>
          </a:xfrm>
          <a:prstGeom prst="rect">
            <a:avLst/>
          </a:prstGeom>
          <a:noFill/>
        </p:spPr>
        <p:txBody>
          <a:bodyPr wrap="square" rtlCol="0">
            <a:spAutoFit/>
          </a:bodyPr>
          <a:lstStyle/>
          <a:p>
            <a:r>
              <a:rPr lang="en-US" sz="1600" dirty="0" smtClean="0">
                <a:latin typeface="+mj-lt"/>
              </a:rPr>
              <a:t>To create and maintain TestNav configurations, log into PearsonAccess and select </a:t>
            </a:r>
            <a:r>
              <a:rPr lang="en-US" sz="1600" i="1" dirty="0" smtClean="0">
                <a:latin typeface="+mj-lt"/>
              </a:rPr>
              <a:t>Configure TestNav</a:t>
            </a:r>
            <a:r>
              <a:rPr lang="en-US" sz="1600" dirty="0" smtClean="0">
                <a:latin typeface="+mj-lt"/>
              </a:rPr>
              <a:t> from the Test Setup menu</a:t>
            </a:r>
          </a:p>
          <a:p>
            <a:endParaRPr lang="en-US" sz="1600" dirty="0" smtClean="0">
              <a:latin typeface="+mj-lt"/>
            </a:endParaRPr>
          </a:p>
          <a:p>
            <a:r>
              <a:rPr lang="en-US" sz="1600" b="1" dirty="0" smtClean="0">
                <a:latin typeface="+mj-lt"/>
              </a:rPr>
              <a:t>NOTE: </a:t>
            </a:r>
            <a:r>
              <a:rPr lang="en-US" sz="1600" dirty="0" smtClean="0">
                <a:latin typeface="+mj-lt"/>
              </a:rPr>
              <a:t>A user must have the Technology Staff role assigned to their login id to create TestNav configurations.</a:t>
            </a:r>
            <a:endParaRPr lang="en-US" sz="1600" dirty="0">
              <a:latin typeface="+mj-lt"/>
            </a:endParaRPr>
          </a:p>
        </p:txBody>
      </p:sp>
      <p:sp>
        <p:nvSpPr>
          <p:cNvPr id="12" name="Rectangular Callout 11"/>
          <p:cNvSpPr/>
          <p:nvPr/>
        </p:nvSpPr>
        <p:spPr>
          <a:xfrm>
            <a:off x="304800" y="1371600"/>
            <a:ext cx="1600200" cy="457200"/>
          </a:xfrm>
          <a:prstGeom prst="wedgeRectCallout">
            <a:avLst/>
          </a:prstGeom>
          <a:solidFill>
            <a:srgbClr val="0091B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Phase 1: Step 3</a:t>
            </a:r>
          </a:p>
        </p:txBody>
      </p:sp>
    </p:spTree>
    <p:extLst>
      <p:ext uri="{BB962C8B-B14F-4D97-AF65-F5344CB8AC3E}">
        <p14:creationId xmlns:p14="http://schemas.microsoft.com/office/powerpoint/2010/main" val="90151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smtClean="0"/>
              <a:t>IT Infrastructure Verification</a:t>
            </a:r>
            <a:endParaRPr lang="en-US" sz="2600" dirty="0"/>
          </a:p>
        </p:txBody>
      </p:sp>
      <p:sp>
        <p:nvSpPr>
          <p:cNvPr id="4" name="Slide Number Placeholder 3"/>
          <p:cNvSpPr>
            <a:spLocks noGrp="1"/>
          </p:cNvSpPr>
          <p:nvPr>
            <p:ph type="sldNum" sz="quarter" idx="10"/>
          </p:nvPr>
        </p:nvSpPr>
        <p:spPr/>
        <p:txBody>
          <a:bodyPr/>
          <a:lstStyle/>
          <a:p>
            <a:pPr>
              <a:defRPr/>
            </a:pPr>
            <a:fld id="{8A85A12D-F284-471C-8250-D25B013F6AB1}" type="slidenum">
              <a:rPr lang="en-US" smtClean="0"/>
              <a:pPr>
                <a:defRPr/>
              </a:pPr>
              <a:t>24</a:t>
            </a:fld>
            <a:endParaRPr lang="en-US" dirty="0"/>
          </a:p>
        </p:txBody>
      </p:sp>
      <p:sp>
        <p:nvSpPr>
          <p:cNvPr id="8" name="TextBox 7"/>
          <p:cNvSpPr txBox="1"/>
          <p:nvPr/>
        </p:nvSpPr>
        <p:spPr>
          <a:xfrm>
            <a:off x="533400" y="2134359"/>
            <a:ext cx="8382000" cy="2285241"/>
          </a:xfrm>
          <a:prstGeom prst="rect">
            <a:avLst/>
          </a:prstGeom>
          <a:noFill/>
        </p:spPr>
        <p:txBody>
          <a:bodyPr wrap="square" rtlCol="0">
            <a:spAutoFit/>
          </a:bodyPr>
          <a:lstStyle/>
          <a:p>
            <a:pPr marL="44450" eaLnBrk="1" hangingPunct="1">
              <a:lnSpc>
                <a:spcPct val="90000"/>
              </a:lnSpc>
              <a:spcBef>
                <a:spcPct val="20000"/>
              </a:spcBef>
              <a:buClr>
                <a:schemeClr val="accent1"/>
              </a:buClr>
              <a:buSzPct val="110000"/>
              <a:buFont typeface="Wingdings" pitchFamily="-1" charset="2"/>
              <a:buNone/>
            </a:pPr>
            <a:r>
              <a:rPr lang="en-US" b="1" dirty="0" smtClean="0">
                <a:solidFill>
                  <a:srgbClr val="0091B2"/>
                </a:solidFill>
                <a:latin typeface="+mn-lt"/>
              </a:rPr>
              <a:t>Infrastructure Verification</a:t>
            </a:r>
          </a:p>
          <a:p>
            <a:pPr marL="44450" eaLnBrk="1" hangingPunct="1">
              <a:lnSpc>
                <a:spcPct val="90000"/>
              </a:lnSpc>
              <a:spcBef>
                <a:spcPct val="20000"/>
              </a:spcBef>
              <a:buClr>
                <a:schemeClr val="accent1"/>
              </a:buClr>
              <a:buSzPct val="110000"/>
              <a:buFont typeface="Wingdings" pitchFamily="-1" charset="2"/>
              <a:buNone/>
            </a:pPr>
            <a:r>
              <a:rPr lang="en-US" sz="1800" dirty="0">
                <a:latin typeface="+mn-lt"/>
              </a:rPr>
              <a:t>Once you have completed the first three </a:t>
            </a:r>
            <a:r>
              <a:rPr lang="en-US" sz="1800" dirty="0" smtClean="0">
                <a:latin typeface="+mn-lt"/>
              </a:rPr>
              <a:t>steps, conduct a trial to verify your device, infrastructure, and assessment configurations for </a:t>
            </a:r>
            <a:r>
              <a:rPr lang="en-US" sz="1800" dirty="0">
                <a:latin typeface="+mn-lt"/>
              </a:rPr>
              <a:t>each school in your district and evaluate the </a:t>
            </a:r>
            <a:r>
              <a:rPr lang="en-US" sz="1800" dirty="0" smtClean="0">
                <a:latin typeface="+mn-lt"/>
              </a:rPr>
              <a:t>outcome. </a:t>
            </a:r>
            <a:br>
              <a:rPr lang="en-US" sz="1800" dirty="0" smtClean="0">
                <a:latin typeface="+mn-lt"/>
              </a:rPr>
            </a:br>
            <a:endParaRPr lang="en-US" sz="1800" dirty="0" smtClean="0">
              <a:latin typeface="+mn-lt"/>
            </a:endParaRPr>
          </a:p>
          <a:p>
            <a:pPr marL="44450" eaLnBrk="1" hangingPunct="1">
              <a:lnSpc>
                <a:spcPct val="90000"/>
              </a:lnSpc>
              <a:spcBef>
                <a:spcPct val="20000"/>
              </a:spcBef>
              <a:buClr>
                <a:schemeClr val="accent1"/>
              </a:buClr>
              <a:buSzPct val="110000"/>
              <a:buFont typeface="Wingdings" pitchFamily="-1" charset="2"/>
              <a:buNone/>
            </a:pPr>
            <a:r>
              <a:rPr lang="en-US" sz="1800" dirty="0" smtClean="0">
                <a:latin typeface="+mn-lt"/>
              </a:rPr>
              <a:t>Make adjustments to devices, networks, and re-train staff if necessary. Make sure that everyone with a role in the computer-based assessment understands what to do and who to contact for assistance.</a:t>
            </a:r>
          </a:p>
        </p:txBody>
      </p:sp>
      <p:sp>
        <p:nvSpPr>
          <p:cNvPr id="12" name="Rectangular Callout 11"/>
          <p:cNvSpPr/>
          <p:nvPr/>
        </p:nvSpPr>
        <p:spPr>
          <a:xfrm>
            <a:off x="304800" y="1371600"/>
            <a:ext cx="1600200" cy="457200"/>
          </a:xfrm>
          <a:prstGeom prst="wedgeRectCallout">
            <a:avLst/>
          </a:prstGeom>
          <a:solidFill>
            <a:srgbClr val="0091B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Phase 1: Step 4</a:t>
            </a:r>
          </a:p>
        </p:txBody>
      </p:sp>
    </p:spTree>
    <p:extLst>
      <p:ext uri="{BB962C8B-B14F-4D97-AF65-F5344CB8AC3E}">
        <p14:creationId xmlns:p14="http://schemas.microsoft.com/office/powerpoint/2010/main" val="90151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25</a:t>
            </a:fld>
            <a:endParaRPr lang="en-US" sz="1200" dirty="0"/>
          </a:p>
        </p:txBody>
      </p:sp>
      <p:sp>
        <p:nvSpPr>
          <p:cNvPr id="4" name="TextBox 3"/>
          <p:cNvSpPr txBox="1"/>
          <p:nvPr/>
        </p:nvSpPr>
        <p:spPr>
          <a:xfrm>
            <a:off x="914400" y="2590800"/>
            <a:ext cx="7620000" cy="1923604"/>
          </a:xfrm>
          <a:prstGeom prst="rect">
            <a:avLst/>
          </a:prstGeom>
          <a:noFill/>
        </p:spPr>
        <p:txBody>
          <a:bodyPr wrap="square" rtlCol="0">
            <a:spAutoFit/>
          </a:bodyPr>
          <a:lstStyle/>
          <a:p>
            <a:pPr algn="ctr">
              <a:spcAft>
                <a:spcPts val="600"/>
              </a:spcAft>
            </a:pPr>
            <a:r>
              <a:rPr lang="en-US" sz="3200" b="1" dirty="0" smtClean="0">
                <a:solidFill>
                  <a:srgbClr val="0091B2"/>
                </a:solidFill>
                <a:latin typeface="+mj-lt"/>
              </a:rPr>
              <a:t>Infrastructure Trial: Phase 2</a:t>
            </a:r>
          </a:p>
          <a:p>
            <a:pPr algn="ctr">
              <a:spcAft>
                <a:spcPts val="600"/>
              </a:spcAft>
            </a:pPr>
            <a:r>
              <a:rPr lang="en-US" dirty="0" smtClean="0">
                <a:latin typeface="+mj-lt"/>
              </a:rPr>
              <a:t>Using the PARCC Training Center</a:t>
            </a:r>
          </a:p>
          <a:p>
            <a:pPr algn="ctr">
              <a:spcAft>
                <a:spcPts val="600"/>
              </a:spcAft>
            </a:pPr>
            <a:endParaRPr lang="en-US" dirty="0" smtClean="0">
              <a:latin typeface="+mj-lt"/>
            </a:endParaRPr>
          </a:p>
          <a:p>
            <a:pPr algn="ctr">
              <a:spcAft>
                <a:spcPts val="600"/>
              </a:spcAft>
            </a:pPr>
            <a:r>
              <a:rPr lang="en-US" dirty="0" smtClean="0">
                <a:latin typeface="+mj-lt"/>
                <a:hlinkClick r:id="rId3"/>
              </a:rPr>
              <a:t>http://PARCC.Pearson.com/TrainingCenter</a:t>
            </a:r>
            <a:endParaRPr lang="en-US" dirty="0">
              <a:latin typeface="+mj-lt"/>
            </a:endParaRPr>
          </a:p>
        </p:txBody>
      </p:sp>
      <p:sp>
        <p:nvSpPr>
          <p:cNvPr id="2" name="Title 1"/>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57400"/>
            <a:ext cx="8229600" cy="4419600"/>
          </a:xfrm>
        </p:spPr>
        <p:txBody>
          <a:bodyPr>
            <a:normAutofit fontScale="85000" lnSpcReduction="20000"/>
          </a:bodyPr>
          <a:lstStyle/>
          <a:p>
            <a:r>
              <a:rPr lang="en-US" dirty="0" smtClean="0"/>
              <a:t>IT “run through” and verifications should be completed and verified before scheduling other testing, training and verification sessions with other staff members.</a:t>
            </a:r>
          </a:p>
          <a:p>
            <a:r>
              <a:rPr lang="en-US" dirty="0" smtClean="0"/>
              <a:t>Infrastructure test will use “dummy” student accounts.  Actual test will use real student data, which will be loaded into the system by the Department of Education.</a:t>
            </a:r>
          </a:p>
          <a:p>
            <a:r>
              <a:rPr lang="en-US" dirty="0" smtClean="0"/>
              <a:t>The infrastructure trial should mimic the same number of test session to be given as well as the same capacity of simulated students.</a:t>
            </a:r>
          </a:p>
          <a:p>
            <a:r>
              <a:rPr lang="en-US" dirty="0" smtClean="0"/>
              <a:t>There is no limit to the number of students or test sessions that can be created in the Training Center.</a:t>
            </a:r>
          </a:p>
          <a:p>
            <a:r>
              <a:rPr lang="en-US" dirty="0" smtClean="0"/>
              <a:t>Changes in Training Center </a:t>
            </a:r>
            <a:r>
              <a:rPr lang="en-US" b="1" u="sng" dirty="0" smtClean="0"/>
              <a:t>do not </a:t>
            </a:r>
            <a:r>
              <a:rPr lang="en-US" dirty="0" smtClean="0"/>
              <a:t>carry over to live site.</a:t>
            </a:r>
          </a:p>
          <a:p>
            <a:r>
              <a:rPr lang="en-US" dirty="0" smtClean="0"/>
              <a:t>All district and school level administrators should be trained in creating “dummy” student accounts and test sessions.</a:t>
            </a:r>
          </a:p>
          <a:p>
            <a:r>
              <a:rPr lang="en-US" dirty="0" smtClean="0"/>
              <a:t>If you are using proctor caching, remember to download the test cache for each proctor server and document who will be performing this task during actual testing.</a:t>
            </a:r>
          </a:p>
          <a:p>
            <a:endParaRPr lang="en-US" dirty="0" smtClean="0"/>
          </a:p>
          <a:p>
            <a:endParaRPr lang="en-US" dirty="0" smtClean="0"/>
          </a:p>
          <a:p>
            <a:endParaRPr lang="en-US" dirty="0" smtClean="0"/>
          </a:p>
        </p:txBody>
      </p:sp>
      <p:sp>
        <p:nvSpPr>
          <p:cNvPr id="3" name="Title 2"/>
          <p:cNvSpPr>
            <a:spLocks noGrp="1"/>
          </p:cNvSpPr>
          <p:nvPr>
            <p:ph type="title"/>
          </p:nvPr>
        </p:nvSpPr>
        <p:spPr/>
        <p:txBody>
          <a:bodyPr/>
          <a:lstStyle/>
          <a:p>
            <a:r>
              <a:rPr lang="en-US" sz="2600" dirty="0" smtClean="0"/>
              <a:t>Test Setup, Training, and Verification</a:t>
            </a:r>
            <a:endParaRPr lang="en-US" sz="2600" dirty="0"/>
          </a:p>
        </p:txBody>
      </p:sp>
      <p:sp>
        <p:nvSpPr>
          <p:cNvPr id="4" name="Slide Number Placeholder 3"/>
          <p:cNvSpPr>
            <a:spLocks noGrp="1"/>
          </p:cNvSpPr>
          <p:nvPr>
            <p:ph type="sldNum" sz="quarter" idx="10"/>
          </p:nvPr>
        </p:nvSpPr>
        <p:spPr/>
        <p:txBody>
          <a:bodyPr>
            <a:normAutofit/>
          </a:bodyPr>
          <a:lstStyle/>
          <a:p>
            <a:pPr>
              <a:defRPr/>
            </a:pPr>
            <a:fld id="{F53EAB4E-B152-44CE-8C23-C6686266861F}" type="slidenum">
              <a:rPr lang="en-US" smtClean="0"/>
              <a:pPr>
                <a:defRPr/>
              </a:pPr>
              <a:t>26</a:t>
            </a:fld>
            <a:endParaRPr lang="en-US" dirty="0"/>
          </a:p>
        </p:txBody>
      </p:sp>
      <p:sp>
        <p:nvSpPr>
          <p:cNvPr id="9" name="Rectangular Callout 8"/>
          <p:cNvSpPr/>
          <p:nvPr/>
        </p:nvSpPr>
        <p:spPr>
          <a:xfrm>
            <a:off x="304800" y="1371600"/>
            <a:ext cx="1600200" cy="457200"/>
          </a:xfrm>
          <a:prstGeom prst="wedgeRectCallout">
            <a:avLst/>
          </a:prstGeom>
          <a:solidFill>
            <a:srgbClr val="0091B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Phase 2: Step 1</a:t>
            </a:r>
          </a:p>
        </p:txBody>
      </p:sp>
    </p:spTree>
    <p:extLst>
      <p:ext uri="{BB962C8B-B14F-4D97-AF65-F5344CB8AC3E}">
        <p14:creationId xmlns:p14="http://schemas.microsoft.com/office/powerpoint/2010/main" val="2463334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PARCC Training Center Log In</a:t>
            </a:r>
            <a:endParaRPr lang="en-US" dirty="0"/>
          </a:p>
        </p:txBody>
      </p:sp>
      <p:sp>
        <p:nvSpPr>
          <p:cNvPr id="4" name="Slide Number Placeholder 3"/>
          <p:cNvSpPr>
            <a:spLocks noGrp="1"/>
          </p:cNvSpPr>
          <p:nvPr>
            <p:ph type="sldNum" sz="quarter" idx="4"/>
          </p:nvPr>
        </p:nvSpPr>
        <p:spPr/>
        <p:txBody>
          <a:bodyPr>
            <a:normAutofit/>
          </a:bodyPr>
          <a:lstStyle/>
          <a:p>
            <a:pPr>
              <a:defRPr/>
            </a:pPr>
            <a:fld id="{F53EAB4E-B152-44CE-8C23-C6686266861F}" type="slidenum">
              <a:rPr lang="en-US" sz="1200" smtClean="0"/>
              <a:pPr>
                <a:defRPr/>
              </a:pPr>
              <a:t>27</a:t>
            </a:fld>
            <a:endParaRPr lang="en-US" sz="1200" dirty="0"/>
          </a:p>
        </p:txBody>
      </p:sp>
      <p:pic>
        <p:nvPicPr>
          <p:cNvPr id="1037" name="Picture 13" descr="C:\Users\weddle\AppData\Local\Temp\SNAGHTML19f8fd8.PNG"/>
          <p:cNvPicPr>
            <a:picLocks noGrp="1" noChangeAspect="1" noChangeArrowheads="1"/>
          </p:cNvPicPr>
          <p:nvPr>
            <p:ph type="pic" idx="1"/>
          </p:nvPr>
        </p:nvPicPr>
        <p:blipFill>
          <a:blip r:embed="rId3" cstate="print"/>
          <a:srcRect t="9374" b="9374"/>
          <a:stretch>
            <a:fillRect/>
          </a:stretch>
        </p:blipFill>
        <p:spPr bwMode="auto">
          <a:xfrm>
            <a:off x="1066800" y="1828800"/>
            <a:ext cx="6629400" cy="3657600"/>
          </a:xfrm>
          <a:prstGeom prst="rect">
            <a:avLst/>
          </a:prstGeom>
          <a:noFill/>
          <a:ln>
            <a:solidFill>
              <a:schemeClr val="accent1"/>
            </a:solidFill>
          </a:ln>
        </p:spPr>
      </p:pic>
      <p:sp>
        <p:nvSpPr>
          <p:cNvPr id="5" name="TextBox 4"/>
          <p:cNvSpPr txBox="1"/>
          <p:nvPr/>
        </p:nvSpPr>
        <p:spPr>
          <a:xfrm>
            <a:off x="457200" y="1295400"/>
            <a:ext cx="8153400" cy="400110"/>
          </a:xfrm>
          <a:prstGeom prst="rect">
            <a:avLst/>
          </a:prstGeom>
          <a:noFill/>
        </p:spPr>
        <p:txBody>
          <a:bodyPr wrap="square" rtlCol="0">
            <a:spAutoFit/>
          </a:bodyPr>
          <a:lstStyle/>
          <a:p>
            <a:r>
              <a:rPr lang="en-US" sz="2000" b="1" dirty="0" smtClean="0">
                <a:solidFill>
                  <a:srgbClr val="0091B2"/>
                </a:solidFill>
                <a:latin typeface="+mn-lt"/>
              </a:rPr>
              <a:t>The Infrastructure Trial is conducted in the secure PARCC Training Center.</a:t>
            </a:r>
            <a:endParaRPr lang="en-US" sz="2000" b="1" dirty="0">
              <a:solidFill>
                <a:srgbClr val="0091B2"/>
              </a:solidFill>
              <a:latin typeface="+mn-lt"/>
            </a:endParaRPr>
          </a:p>
        </p:txBody>
      </p:sp>
      <p:cxnSp>
        <p:nvCxnSpPr>
          <p:cNvPr id="6" name="Straight Arrow Connector 5"/>
          <p:cNvCxnSpPr/>
          <p:nvPr/>
        </p:nvCxnSpPr>
        <p:spPr>
          <a:xfrm flipV="1">
            <a:off x="4953000" y="3581400"/>
            <a:ext cx="609600" cy="838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1"/>
            <a:ext cx="7315200" cy="1219200"/>
          </a:xfrm>
        </p:spPr>
        <p:txBody>
          <a:bodyPr/>
          <a:lstStyle/>
          <a:p>
            <a:r>
              <a:rPr lang="en-US" sz="2600" dirty="0" smtClean="0"/>
              <a:t>Creating “Dummy” Students</a:t>
            </a:r>
            <a:endParaRPr lang="en-US" sz="2600" b="0" dirty="0" smtClean="0"/>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28</a:t>
            </a:fld>
            <a:endParaRPr lang="en-US" sz="1200" dirty="0"/>
          </a:p>
        </p:txBody>
      </p:sp>
      <p:sp>
        <p:nvSpPr>
          <p:cNvPr id="6" name="TextBox 5"/>
          <p:cNvSpPr txBox="1"/>
          <p:nvPr/>
        </p:nvSpPr>
        <p:spPr>
          <a:xfrm>
            <a:off x="381000" y="1295400"/>
            <a:ext cx="8153400" cy="461665"/>
          </a:xfrm>
          <a:prstGeom prst="rect">
            <a:avLst/>
          </a:prstGeom>
          <a:noFill/>
        </p:spPr>
        <p:txBody>
          <a:bodyPr wrap="square" rtlCol="0">
            <a:spAutoFit/>
          </a:bodyPr>
          <a:lstStyle/>
          <a:p>
            <a:r>
              <a:rPr lang="en-US" b="1" dirty="0" smtClean="0">
                <a:solidFill>
                  <a:srgbClr val="0091B2"/>
                </a:solidFill>
                <a:latin typeface="+mn-lt"/>
              </a:rPr>
              <a:t>Create “Dummy” Student Data for Practice</a:t>
            </a:r>
            <a:endParaRPr lang="en-US" b="1" dirty="0">
              <a:solidFill>
                <a:srgbClr val="0091B2"/>
              </a:solidFill>
              <a:latin typeface="+mn-lt"/>
            </a:endParaRPr>
          </a:p>
        </p:txBody>
      </p:sp>
      <p:sp>
        <p:nvSpPr>
          <p:cNvPr id="7" name="TextBox 6"/>
          <p:cNvSpPr txBox="1"/>
          <p:nvPr/>
        </p:nvSpPr>
        <p:spPr>
          <a:xfrm>
            <a:off x="533400" y="1828800"/>
            <a:ext cx="8305800" cy="830997"/>
          </a:xfrm>
          <a:prstGeom prst="rect">
            <a:avLst/>
          </a:prstGeom>
          <a:noFill/>
        </p:spPr>
        <p:txBody>
          <a:bodyPr wrap="square" rtlCol="0">
            <a:spAutoFit/>
          </a:bodyPr>
          <a:lstStyle/>
          <a:p>
            <a:pPr marL="0" lvl="1">
              <a:spcAft>
                <a:spcPts val="0"/>
              </a:spcAft>
            </a:pPr>
            <a:r>
              <a:rPr lang="en-US" sz="1600" dirty="0" smtClean="0">
                <a:latin typeface="+mn-lt"/>
              </a:rPr>
              <a:t>Create mock students using the </a:t>
            </a:r>
            <a:r>
              <a:rPr lang="en-US" sz="1600" i="1" dirty="0" smtClean="0">
                <a:latin typeface="+mn-lt"/>
              </a:rPr>
              <a:t>Create Students </a:t>
            </a:r>
            <a:r>
              <a:rPr lang="en-US" sz="1600" dirty="0" smtClean="0">
                <a:latin typeface="+mn-lt"/>
              </a:rPr>
              <a:t>option from the Student Data menu. Create as many students as needed to represent the number of simultaneous test takers that would be tested on a typical day during the live test window.</a:t>
            </a:r>
          </a:p>
        </p:txBody>
      </p:sp>
      <p:sp>
        <p:nvSpPr>
          <p:cNvPr id="11" name="TextBox 10"/>
          <p:cNvSpPr txBox="1"/>
          <p:nvPr/>
        </p:nvSpPr>
        <p:spPr>
          <a:xfrm>
            <a:off x="2133600" y="5410200"/>
            <a:ext cx="6019800" cy="830997"/>
          </a:xfrm>
          <a:prstGeom prst="rect">
            <a:avLst/>
          </a:prstGeom>
          <a:noFill/>
        </p:spPr>
        <p:txBody>
          <a:bodyPr wrap="square" rtlCol="0">
            <a:spAutoFit/>
          </a:bodyPr>
          <a:lstStyle/>
          <a:p>
            <a:r>
              <a:rPr lang="en-US" sz="1600" dirty="0" smtClean="0">
                <a:latin typeface="+mn-lt"/>
              </a:rPr>
              <a:t>Choose the organization (school), create a class (group) name, select the grade, test name, and choose the number of students you would like to create for practice in the organization you have selected.</a:t>
            </a:r>
            <a:endParaRPr lang="en-US" sz="1600" dirty="0">
              <a:latin typeface="+mn-lt"/>
            </a:endParaRPr>
          </a:p>
        </p:txBody>
      </p:sp>
      <p:pic>
        <p:nvPicPr>
          <p:cNvPr id="2" name="Picture 3"/>
          <p:cNvPicPr>
            <a:picLocks noChangeAspect="1" noChangeArrowheads="1"/>
          </p:cNvPicPr>
          <p:nvPr/>
        </p:nvPicPr>
        <p:blipFill>
          <a:blip r:embed="rId3" cstate="print"/>
          <a:srcRect/>
          <a:stretch>
            <a:fillRect/>
          </a:stretch>
        </p:blipFill>
        <p:spPr bwMode="auto">
          <a:xfrm>
            <a:off x="533400" y="2819400"/>
            <a:ext cx="1447800" cy="3054505"/>
          </a:xfrm>
          <a:prstGeom prst="rect">
            <a:avLst/>
          </a:prstGeom>
          <a:noFill/>
          <a:ln w="9525">
            <a:solidFill>
              <a:srgbClr val="0091B2"/>
            </a:solidFill>
            <a:miter lim="800000"/>
            <a:headEnd/>
            <a:tailEnd/>
          </a:ln>
        </p:spPr>
      </p:pic>
      <p:pic>
        <p:nvPicPr>
          <p:cNvPr id="3" name="Picture 4"/>
          <p:cNvPicPr>
            <a:picLocks noChangeAspect="1" noChangeArrowheads="1"/>
          </p:cNvPicPr>
          <p:nvPr/>
        </p:nvPicPr>
        <p:blipFill>
          <a:blip r:embed="rId4" cstate="print"/>
          <a:srcRect/>
          <a:stretch>
            <a:fillRect/>
          </a:stretch>
        </p:blipFill>
        <p:spPr bwMode="auto">
          <a:xfrm>
            <a:off x="2133600" y="2819400"/>
            <a:ext cx="5810134" cy="2438400"/>
          </a:xfrm>
          <a:prstGeom prst="rect">
            <a:avLst/>
          </a:prstGeom>
          <a:noFill/>
          <a:ln w="9525">
            <a:solidFill>
              <a:srgbClr val="0091B2"/>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9144000" cy="1219200"/>
          </a:xfrm>
        </p:spPr>
        <p:txBody>
          <a:bodyPr/>
          <a:lstStyle/>
          <a:p>
            <a:r>
              <a:rPr lang="en-US" sz="2600" dirty="0" smtClean="0"/>
              <a:t>Creating “Dummy” Students Continued</a:t>
            </a:r>
            <a:endParaRPr lang="en-US" sz="2600" b="0" dirty="0" smtClean="0"/>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29</a:t>
            </a:fld>
            <a:endParaRPr lang="en-US" sz="1200" dirty="0"/>
          </a:p>
        </p:txBody>
      </p:sp>
      <p:sp>
        <p:nvSpPr>
          <p:cNvPr id="7" name="TextBox 6"/>
          <p:cNvSpPr txBox="1"/>
          <p:nvPr/>
        </p:nvSpPr>
        <p:spPr>
          <a:xfrm>
            <a:off x="1066800" y="1295400"/>
            <a:ext cx="7239000" cy="923330"/>
          </a:xfrm>
          <a:prstGeom prst="rect">
            <a:avLst/>
          </a:prstGeom>
          <a:noFill/>
        </p:spPr>
        <p:txBody>
          <a:bodyPr wrap="square" rtlCol="0">
            <a:spAutoFit/>
          </a:bodyPr>
          <a:lstStyle/>
          <a:p>
            <a:pPr marL="0" lvl="1">
              <a:spcAft>
                <a:spcPts val="0"/>
              </a:spcAft>
            </a:pPr>
            <a:r>
              <a:rPr lang="en-US" sz="1800" dirty="0" smtClean="0">
                <a:latin typeface="+mn-lt"/>
              </a:rPr>
              <a:t>In the PARCC Training Center,  new students created using the wizard will automatically be registered for the computer-based test mode of the test selected in the Create </a:t>
            </a:r>
            <a:r>
              <a:rPr lang="en-US" sz="1800" dirty="0">
                <a:latin typeface="+mn-lt"/>
              </a:rPr>
              <a:t>S</a:t>
            </a:r>
            <a:r>
              <a:rPr lang="en-US" sz="1800" dirty="0" smtClean="0">
                <a:latin typeface="+mn-lt"/>
              </a:rPr>
              <a:t>tudents step.</a:t>
            </a:r>
          </a:p>
        </p:txBody>
      </p:sp>
      <p:pic>
        <p:nvPicPr>
          <p:cNvPr id="1026" name="Picture 2"/>
          <p:cNvPicPr>
            <a:picLocks noChangeAspect="1" noChangeArrowheads="1"/>
          </p:cNvPicPr>
          <p:nvPr/>
        </p:nvPicPr>
        <p:blipFill>
          <a:blip r:embed="rId3" cstate="print"/>
          <a:srcRect/>
          <a:stretch>
            <a:fillRect/>
          </a:stretch>
        </p:blipFill>
        <p:spPr bwMode="auto">
          <a:xfrm>
            <a:off x="838200" y="2286000"/>
            <a:ext cx="7899400" cy="3668530"/>
          </a:xfrm>
          <a:prstGeom prst="rect">
            <a:avLst/>
          </a:prstGeom>
          <a:noFill/>
          <a:ln w="9525">
            <a:solidFill>
              <a:srgbClr val="0091B2"/>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9144000" cy="1219200"/>
          </a:xfrm>
        </p:spPr>
        <p:txBody>
          <a:bodyPr/>
          <a:lstStyle/>
          <a:p>
            <a:r>
              <a:rPr lang="en-US" dirty="0" smtClean="0"/>
              <a:t>Infrastructure Trial Introduction</a:t>
            </a:r>
            <a:endParaRPr lang="en-US" sz="2400" b="0" dirty="0" smtClean="0"/>
          </a:p>
        </p:txBody>
      </p:sp>
      <p:sp>
        <p:nvSpPr>
          <p:cNvPr id="3" name="Rectangle 2"/>
          <p:cNvSpPr/>
          <p:nvPr/>
        </p:nvSpPr>
        <p:spPr>
          <a:xfrm>
            <a:off x="685800" y="1676400"/>
            <a:ext cx="8382000" cy="5168593"/>
          </a:xfrm>
          <a:prstGeom prst="rect">
            <a:avLst/>
          </a:prstGeom>
        </p:spPr>
        <p:txBody>
          <a:bodyPr wrap="square">
            <a:spAutoFit/>
          </a:bodyPr>
          <a:lstStyle/>
          <a:p>
            <a:pPr marL="0" lvl="1" indent="-274320" eaLnBrk="1" hangingPunct="1">
              <a:lnSpc>
                <a:spcPct val="90000"/>
              </a:lnSpc>
              <a:spcBef>
                <a:spcPts val="600"/>
              </a:spcBef>
              <a:spcAft>
                <a:spcPts val="600"/>
              </a:spcAft>
              <a:buClr>
                <a:srgbClr val="0091B2"/>
              </a:buClr>
              <a:defRPr/>
            </a:pPr>
            <a:r>
              <a:rPr lang="en-US" b="1" dirty="0" smtClean="0">
                <a:solidFill>
                  <a:srgbClr val="0091B2"/>
                </a:solidFill>
                <a:latin typeface="+mn-lt"/>
              </a:rPr>
              <a:t>Answer</a:t>
            </a:r>
            <a:r>
              <a:rPr lang="en-US" dirty="0" smtClean="0">
                <a:solidFill>
                  <a:srgbClr val="0091B2"/>
                </a:solidFill>
                <a:latin typeface="+mn-lt"/>
              </a:rPr>
              <a:t>: </a:t>
            </a:r>
          </a:p>
          <a:p>
            <a:pPr marL="0" lvl="1" eaLnBrk="1" hangingPunct="1">
              <a:lnSpc>
                <a:spcPct val="90000"/>
              </a:lnSpc>
              <a:spcBef>
                <a:spcPts val="300"/>
              </a:spcBef>
              <a:spcAft>
                <a:spcPts val="600"/>
              </a:spcAft>
              <a:buClr>
                <a:srgbClr val="0091B2"/>
              </a:buClr>
              <a:defRPr/>
            </a:pPr>
            <a:r>
              <a:rPr lang="en-US" sz="2200" dirty="0" smtClean="0">
                <a:latin typeface="+mn-lt"/>
              </a:rPr>
              <a:t>The Infrastructure </a:t>
            </a:r>
            <a:r>
              <a:rPr lang="en-US" sz="2200" dirty="0">
                <a:latin typeface="+mn-lt"/>
              </a:rPr>
              <a:t>Trial </a:t>
            </a:r>
            <a:r>
              <a:rPr lang="en-US" sz="2200" dirty="0" smtClean="0">
                <a:latin typeface="+mn-lt"/>
              </a:rPr>
              <a:t>serves as a low-stakes “dress rehearsal” of our PARCC assessment system. LEAs will </a:t>
            </a:r>
            <a:r>
              <a:rPr lang="en-US" sz="2200" dirty="0" smtClean="0">
                <a:latin typeface="Calibri"/>
                <a:cs typeface="Calibri"/>
              </a:rPr>
              <a:t>review their device</a:t>
            </a:r>
            <a:r>
              <a:rPr lang="en-US" sz="2200" dirty="0">
                <a:latin typeface="Calibri"/>
                <a:cs typeface="Calibri"/>
              </a:rPr>
              <a:t>, network, and staff readiness to ensure </a:t>
            </a:r>
            <a:r>
              <a:rPr lang="en-US" sz="2200" dirty="0" smtClean="0">
                <a:latin typeface="Calibri"/>
                <a:cs typeface="Calibri"/>
              </a:rPr>
              <a:t>they are prepared </a:t>
            </a:r>
            <a:r>
              <a:rPr lang="en-US" sz="2200" dirty="0">
                <a:latin typeface="Calibri"/>
                <a:cs typeface="Calibri"/>
              </a:rPr>
              <a:t>for online </a:t>
            </a:r>
            <a:r>
              <a:rPr lang="en-US" sz="2200" dirty="0" smtClean="0">
                <a:latin typeface="Calibri"/>
                <a:cs typeface="Calibri"/>
              </a:rPr>
              <a:t>testing.  The trail will utilize the </a:t>
            </a:r>
            <a:r>
              <a:rPr lang="en-US" sz="2200" dirty="0" err="1" smtClean="0">
                <a:latin typeface="Calibri"/>
                <a:cs typeface="Calibri"/>
              </a:rPr>
              <a:t>PearsonAccess</a:t>
            </a:r>
            <a:r>
              <a:rPr lang="en-US" sz="2200" dirty="0" smtClean="0">
                <a:latin typeface="Calibri"/>
                <a:cs typeface="Calibri"/>
              </a:rPr>
              <a:t> training platform and </a:t>
            </a:r>
            <a:r>
              <a:rPr lang="en-US" sz="2200" dirty="0" smtClean="0">
                <a:latin typeface="+mn-lt"/>
              </a:rPr>
              <a:t>does not use real student information.</a:t>
            </a:r>
          </a:p>
          <a:p>
            <a:pPr marL="0" lvl="1" eaLnBrk="1" hangingPunct="1">
              <a:lnSpc>
                <a:spcPct val="90000"/>
              </a:lnSpc>
              <a:spcBef>
                <a:spcPts val="600"/>
              </a:spcBef>
              <a:spcAft>
                <a:spcPts val="500"/>
              </a:spcAft>
              <a:buClr>
                <a:srgbClr val="0091B2"/>
              </a:buClr>
              <a:defRPr/>
            </a:pPr>
            <a:r>
              <a:rPr lang="en-US" sz="2200" dirty="0" smtClean="0">
                <a:latin typeface="+mn-lt"/>
              </a:rPr>
              <a:t>An infrastructure will allow your LEA to confirm:</a:t>
            </a:r>
          </a:p>
          <a:p>
            <a:pPr marL="457200" lvl="2" indent="-274320" eaLnBrk="1" hangingPunct="1">
              <a:lnSpc>
                <a:spcPct val="90000"/>
              </a:lnSpc>
              <a:spcBef>
                <a:spcPts val="600"/>
              </a:spcBef>
              <a:buClr>
                <a:srgbClr val="0091B2"/>
              </a:buClr>
              <a:buFont typeface="Wingdings" pitchFamily="2" charset="2"/>
              <a:buChar char="ü"/>
              <a:defRPr/>
            </a:pPr>
            <a:r>
              <a:rPr lang="en-US" sz="2200" dirty="0" err="1" smtClean="0">
                <a:latin typeface="+mn-lt"/>
              </a:rPr>
              <a:t>TestNav</a:t>
            </a:r>
            <a:r>
              <a:rPr lang="en-US" sz="2200" dirty="0" smtClean="0">
                <a:latin typeface="+mn-lt"/>
              </a:rPr>
              <a:t> </a:t>
            </a:r>
            <a:r>
              <a:rPr lang="en-US" sz="2200" dirty="0">
                <a:latin typeface="+mn-lt"/>
              </a:rPr>
              <a:t>is configured correctly</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Devices can successfully run TestNav</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Network will bear the full load</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Participating staff are trained and know their roles and responsibilities during testing</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Students are able to log in and navigate the “actual” test system. </a:t>
            </a:r>
          </a:p>
          <a:p>
            <a:pPr marL="342900" indent="-342900">
              <a:buClr>
                <a:srgbClr val="0091B2"/>
              </a:buClr>
              <a:buFont typeface="Arial" pitchFamily="34" charset="0"/>
              <a:buChar char="•"/>
            </a:pPr>
            <a:endParaRPr lang="en-US" dirty="0">
              <a:latin typeface="+mn-lt"/>
            </a:endParaRPr>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3</a:t>
            </a:fld>
            <a:endParaRPr lang="en-US" sz="1200" dirty="0"/>
          </a:p>
        </p:txBody>
      </p:sp>
      <p:sp>
        <p:nvSpPr>
          <p:cNvPr id="6" name="TextBox 5"/>
          <p:cNvSpPr txBox="1"/>
          <p:nvPr/>
        </p:nvSpPr>
        <p:spPr>
          <a:xfrm>
            <a:off x="685800" y="1217663"/>
            <a:ext cx="7315200" cy="461665"/>
          </a:xfrm>
          <a:prstGeom prst="rect">
            <a:avLst/>
          </a:prstGeom>
          <a:noFill/>
        </p:spPr>
        <p:txBody>
          <a:bodyPr wrap="square" rtlCol="0">
            <a:spAutoFit/>
          </a:bodyPr>
          <a:lstStyle/>
          <a:p>
            <a:r>
              <a:rPr lang="en-US" b="1" dirty="0" smtClean="0">
                <a:solidFill>
                  <a:srgbClr val="0091B2"/>
                </a:solidFill>
                <a:latin typeface="+mn-lt"/>
              </a:rPr>
              <a:t>What</a:t>
            </a:r>
            <a:r>
              <a:rPr lang="en-US" b="1" dirty="0" smtClean="0">
                <a:latin typeface="+mn-lt"/>
              </a:rPr>
              <a:t> is the purpose of an Infrastructure Trial?</a:t>
            </a:r>
            <a:endParaRPr lang="en-US" b="1" dirty="0">
              <a:latin typeface="+mn-lt"/>
            </a:endParaRPr>
          </a:p>
        </p:txBody>
      </p:sp>
    </p:spTree>
    <p:extLst>
      <p:ext uri="{BB962C8B-B14F-4D97-AF65-F5344CB8AC3E}">
        <p14:creationId xmlns:p14="http://schemas.microsoft.com/office/powerpoint/2010/main" val="4011274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600" dirty="0" smtClean="0"/>
              <a:t>Test Setup: Create and Manage Test Sessions</a:t>
            </a:r>
            <a:endParaRPr lang="en-US" sz="2600" dirty="0"/>
          </a:p>
        </p:txBody>
      </p:sp>
      <p:sp>
        <p:nvSpPr>
          <p:cNvPr id="4" name="Slide Number Placeholder 3"/>
          <p:cNvSpPr>
            <a:spLocks noGrp="1"/>
          </p:cNvSpPr>
          <p:nvPr>
            <p:ph type="sldNum" sz="quarter" idx="10"/>
          </p:nvPr>
        </p:nvSpPr>
        <p:spPr/>
        <p:txBody>
          <a:bodyPr/>
          <a:lstStyle/>
          <a:p>
            <a:pPr>
              <a:defRPr/>
            </a:pPr>
            <a:fld id="{8A85A12D-F284-471C-8250-D25B013F6AB1}" type="slidenum">
              <a:rPr lang="en-US" smtClean="0"/>
              <a:pPr>
                <a:defRPr/>
              </a:pPr>
              <a:t>30</a:t>
            </a:fld>
            <a:endParaRPr lang="en-US" dirty="0"/>
          </a:p>
        </p:txBody>
      </p:sp>
      <p:pic>
        <p:nvPicPr>
          <p:cNvPr id="2" name="Picture 2"/>
          <p:cNvPicPr>
            <a:picLocks noChangeAspect="1" noChangeArrowheads="1"/>
          </p:cNvPicPr>
          <p:nvPr/>
        </p:nvPicPr>
        <p:blipFill>
          <a:blip r:embed="rId3" cstate="print"/>
          <a:srcRect/>
          <a:stretch>
            <a:fillRect/>
          </a:stretch>
        </p:blipFill>
        <p:spPr bwMode="auto">
          <a:xfrm>
            <a:off x="1219200" y="1371600"/>
            <a:ext cx="6992336" cy="4845708"/>
          </a:xfrm>
          <a:prstGeom prst="rect">
            <a:avLst/>
          </a:prstGeom>
          <a:noFill/>
          <a:ln w="9525">
            <a:solidFill>
              <a:srgbClr val="0091B2"/>
            </a:solidFill>
            <a:miter lim="800000"/>
            <a:headEnd/>
            <a:tailEnd/>
          </a:ln>
        </p:spPr>
      </p:pic>
    </p:spTree>
    <p:extLst>
      <p:ext uri="{BB962C8B-B14F-4D97-AF65-F5344CB8AC3E}">
        <p14:creationId xmlns:p14="http://schemas.microsoft.com/office/powerpoint/2010/main" val="34425045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 Setup Continued</a:t>
            </a:r>
            <a:endParaRPr lang="en-US" dirty="0"/>
          </a:p>
        </p:txBody>
      </p:sp>
      <p:sp>
        <p:nvSpPr>
          <p:cNvPr id="4" name="Slide Number Placeholder 3"/>
          <p:cNvSpPr>
            <a:spLocks noGrp="1"/>
          </p:cNvSpPr>
          <p:nvPr>
            <p:ph type="sldNum" sz="quarter" idx="10"/>
          </p:nvPr>
        </p:nvSpPr>
        <p:spPr/>
        <p:txBody>
          <a:bodyPr/>
          <a:lstStyle/>
          <a:p>
            <a:pPr>
              <a:defRPr/>
            </a:pPr>
            <a:fld id="{8A85A12D-F284-471C-8250-D25B013F6AB1}" type="slidenum">
              <a:rPr lang="en-US" smtClean="0"/>
              <a:pPr>
                <a:defRPr/>
              </a:pPr>
              <a:t>31</a:t>
            </a:fld>
            <a:endParaRPr lang="en-US" dirty="0"/>
          </a:p>
        </p:txBody>
      </p:sp>
      <p:sp>
        <p:nvSpPr>
          <p:cNvPr id="6" name="TextBox 5"/>
          <p:cNvSpPr txBox="1"/>
          <p:nvPr/>
        </p:nvSpPr>
        <p:spPr>
          <a:xfrm>
            <a:off x="533400" y="1295400"/>
            <a:ext cx="8153400" cy="461665"/>
          </a:xfrm>
          <a:prstGeom prst="rect">
            <a:avLst/>
          </a:prstGeom>
          <a:noFill/>
        </p:spPr>
        <p:txBody>
          <a:bodyPr wrap="square" rtlCol="0">
            <a:spAutoFit/>
          </a:bodyPr>
          <a:lstStyle/>
          <a:p>
            <a:r>
              <a:rPr lang="en-US" b="1" dirty="0" smtClean="0">
                <a:solidFill>
                  <a:srgbClr val="0091B2"/>
                </a:solidFill>
                <a:latin typeface="+mn-lt"/>
              </a:rPr>
              <a:t>Create Test Sessions for Practice</a:t>
            </a:r>
            <a:endParaRPr lang="en-US" b="1" dirty="0">
              <a:solidFill>
                <a:srgbClr val="0091B2"/>
              </a:solidFill>
              <a:latin typeface="+mn-lt"/>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762000" y="1828800"/>
            <a:ext cx="7239000" cy="3926910"/>
          </a:xfrm>
          <a:prstGeom prst="rect">
            <a:avLst/>
          </a:prstGeom>
          <a:noFill/>
          <a:ln w="9525">
            <a:solidFill>
              <a:srgbClr val="0091B2"/>
            </a:solidFill>
            <a:miter lim="800000"/>
            <a:headEnd/>
            <a:tailEnd/>
          </a:ln>
        </p:spPr>
      </p:pic>
      <p:cxnSp>
        <p:nvCxnSpPr>
          <p:cNvPr id="8" name="Straight Arrow Connector 7"/>
          <p:cNvCxnSpPr/>
          <p:nvPr/>
        </p:nvCxnSpPr>
        <p:spPr>
          <a:xfrm flipH="1">
            <a:off x="7848600" y="2514600"/>
            <a:ext cx="685800" cy="838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887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981200"/>
            <a:ext cx="8229600" cy="3429000"/>
          </a:xfrm>
        </p:spPr>
        <p:txBody>
          <a:bodyPr>
            <a:normAutofit fontScale="92500"/>
          </a:bodyPr>
          <a:lstStyle/>
          <a:p>
            <a:r>
              <a:rPr lang="en-US" dirty="0" smtClean="0"/>
              <a:t>Be sure someone starts the test sessions on or prior to the first day of testing.</a:t>
            </a:r>
          </a:p>
          <a:p>
            <a:r>
              <a:rPr lang="en-US" dirty="0" smtClean="0"/>
              <a:t>The system can generate error codes due to lost connectivity, incomplete technology setup, or other factors.  Be sure to provide all proctors, school test administrators, and district test administrators with a copy of the codes and instructions on how to handle each one (contact tech staff vs. contact Pearson directly).</a:t>
            </a:r>
          </a:p>
          <a:p>
            <a:r>
              <a:rPr lang="en-US" dirty="0" smtClean="0"/>
              <a:t>Conduct one or more training sessions with all testing staff prior to testing period.</a:t>
            </a:r>
          </a:p>
          <a:p>
            <a:endParaRPr lang="en-US" dirty="0"/>
          </a:p>
        </p:txBody>
      </p:sp>
      <p:sp>
        <p:nvSpPr>
          <p:cNvPr id="3" name="Title 2"/>
          <p:cNvSpPr>
            <a:spLocks noGrp="1"/>
          </p:cNvSpPr>
          <p:nvPr>
            <p:ph type="title"/>
          </p:nvPr>
        </p:nvSpPr>
        <p:spPr/>
        <p:txBody>
          <a:bodyPr/>
          <a:lstStyle/>
          <a:p>
            <a:r>
              <a:rPr lang="en-US" sz="2600" dirty="0" smtClean="0"/>
              <a:t>Test Administration, Training, and Verification</a:t>
            </a:r>
            <a:endParaRPr lang="en-US" sz="2600" dirty="0"/>
          </a:p>
        </p:txBody>
      </p:sp>
      <p:sp>
        <p:nvSpPr>
          <p:cNvPr id="4" name="Slide Number Placeholder 3"/>
          <p:cNvSpPr>
            <a:spLocks noGrp="1"/>
          </p:cNvSpPr>
          <p:nvPr>
            <p:ph type="sldNum" sz="quarter" idx="10"/>
          </p:nvPr>
        </p:nvSpPr>
        <p:spPr/>
        <p:txBody>
          <a:bodyPr>
            <a:normAutofit/>
          </a:bodyPr>
          <a:lstStyle/>
          <a:p>
            <a:pPr>
              <a:defRPr/>
            </a:pPr>
            <a:fld id="{F53EAB4E-B152-44CE-8C23-C6686266861F}" type="slidenum">
              <a:rPr lang="en-US" smtClean="0"/>
              <a:pPr>
                <a:defRPr/>
              </a:pPr>
              <a:t>32</a:t>
            </a:fld>
            <a:endParaRPr lang="en-US" dirty="0"/>
          </a:p>
        </p:txBody>
      </p:sp>
      <p:sp>
        <p:nvSpPr>
          <p:cNvPr id="9" name="Rectangular Callout 8"/>
          <p:cNvSpPr/>
          <p:nvPr/>
        </p:nvSpPr>
        <p:spPr>
          <a:xfrm>
            <a:off x="304800" y="1371600"/>
            <a:ext cx="1600200" cy="457200"/>
          </a:xfrm>
          <a:prstGeom prst="wedgeRectCallout">
            <a:avLst/>
          </a:prstGeom>
          <a:solidFill>
            <a:srgbClr val="0091B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Phase 2: Step 2</a:t>
            </a:r>
          </a:p>
        </p:txBody>
      </p:sp>
    </p:spTree>
    <p:extLst>
      <p:ext uri="{BB962C8B-B14F-4D97-AF65-F5344CB8AC3E}">
        <p14:creationId xmlns:p14="http://schemas.microsoft.com/office/powerpoint/2010/main" val="775819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152400"/>
            <a:ext cx="9144000" cy="915987"/>
          </a:xfrm>
        </p:spPr>
        <p:txBody>
          <a:bodyPr/>
          <a:lstStyle/>
          <a:p>
            <a:r>
              <a:rPr lang="en-US" sz="2600" dirty="0"/>
              <a:t>Test Policy, Procedures Training &amp; Verification</a:t>
            </a:r>
            <a:endParaRPr lang="en-US" sz="2600" dirty="0" smtClean="0"/>
          </a:p>
        </p:txBody>
      </p:sp>
      <p:sp>
        <p:nvSpPr>
          <p:cNvPr id="4" name="TextBox 3"/>
          <p:cNvSpPr txBox="1"/>
          <p:nvPr/>
        </p:nvSpPr>
        <p:spPr>
          <a:xfrm>
            <a:off x="609600" y="1371600"/>
            <a:ext cx="8153400" cy="461665"/>
          </a:xfrm>
          <a:prstGeom prst="rect">
            <a:avLst/>
          </a:prstGeom>
          <a:noFill/>
        </p:spPr>
        <p:txBody>
          <a:bodyPr wrap="square" rtlCol="0">
            <a:spAutoFit/>
          </a:bodyPr>
          <a:lstStyle/>
          <a:p>
            <a:r>
              <a:rPr lang="en-US" b="1" dirty="0" smtClean="0">
                <a:solidFill>
                  <a:srgbClr val="0091B2"/>
                </a:solidFill>
                <a:latin typeface="+mn-lt"/>
              </a:rPr>
              <a:t>Manage Test Sessions</a:t>
            </a:r>
            <a:endParaRPr lang="en-US" b="1" dirty="0">
              <a:solidFill>
                <a:srgbClr val="0091B2"/>
              </a:solidFill>
              <a:latin typeface="+mn-lt"/>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457200" y="1905000"/>
            <a:ext cx="8229600" cy="2393379"/>
          </a:xfrm>
          <a:prstGeom prst="rect">
            <a:avLst/>
          </a:prstGeom>
          <a:noFill/>
          <a:ln w="9525">
            <a:solidFill>
              <a:srgbClr val="0091B2"/>
            </a:solidFill>
            <a:miter lim="800000"/>
            <a:headEnd/>
            <a:tailEnd/>
          </a:ln>
        </p:spPr>
      </p:pic>
      <p:sp>
        <p:nvSpPr>
          <p:cNvPr id="7" name="Rectangle 6"/>
          <p:cNvSpPr/>
          <p:nvPr/>
        </p:nvSpPr>
        <p:spPr>
          <a:xfrm>
            <a:off x="2590800" y="3429000"/>
            <a:ext cx="457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0"/>
          </p:nvPr>
        </p:nvSpPr>
        <p:spPr/>
        <p:txBody>
          <a:bodyPr/>
          <a:lstStyle/>
          <a:p>
            <a:pPr>
              <a:defRPr/>
            </a:pPr>
            <a:fld id="{8A85A12D-F284-471C-8250-D25B013F6AB1}" type="slidenum">
              <a:rPr lang="en-US" smtClean="0"/>
              <a:pPr>
                <a:defRPr/>
              </a:pPr>
              <a:t>33</a:t>
            </a:fld>
            <a:endParaRPr lang="en-US" dirty="0"/>
          </a:p>
        </p:txBody>
      </p:sp>
    </p:spTree>
    <p:extLst>
      <p:ext uri="{BB962C8B-B14F-4D97-AF65-F5344CB8AC3E}">
        <p14:creationId xmlns:p14="http://schemas.microsoft.com/office/powerpoint/2010/main" val="376128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600200" y="152400"/>
            <a:ext cx="5867400" cy="944562"/>
          </a:xfrm>
        </p:spPr>
        <p:txBody>
          <a:bodyPr/>
          <a:lstStyle/>
          <a:p>
            <a:r>
              <a:rPr lang="en-US" dirty="0" smtClean="0"/>
              <a:t>Session Details</a:t>
            </a:r>
          </a:p>
        </p:txBody>
      </p:sp>
      <p:pic>
        <p:nvPicPr>
          <p:cNvPr id="5123" name="Picture 3"/>
          <p:cNvPicPr>
            <a:picLocks noGrp="1" noChangeAspect="1" noChangeArrowheads="1"/>
          </p:cNvPicPr>
          <p:nvPr>
            <p:ph idx="1"/>
          </p:nvPr>
        </p:nvPicPr>
        <p:blipFill>
          <a:blip r:embed="rId3" cstate="print"/>
          <a:srcRect/>
          <a:stretch>
            <a:fillRect/>
          </a:stretch>
        </p:blipFill>
        <p:spPr bwMode="auto">
          <a:xfrm>
            <a:off x="839247" y="1752600"/>
            <a:ext cx="7465506" cy="4525963"/>
          </a:xfrm>
          <a:prstGeom prst="rect">
            <a:avLst/>
          </a:prstGeom>
          <a:noFill/>
          <a:ln w="9525">
            <a:solidFill>
              <a:srgbClr val="0091B2"/>
            </a:solidFill>
            <a:miter lim="800000"/>
            <a:headEnd/>
            <a:tailEnd/>
          </a:ln>
        </p:spPr>
      </p:pic>
      <p:sp>
        <p:nvSpPr>
          <p:cNvPr id="4" name="Slide Number Placeholder 3"/>
          <p:cNvSpPr>
            <a:spLocks noGrp="1"/>
          </p:cNvSpPr>
          <p:nvPr>
            <p:ph type="sldNum" sz="quarter" idx="10"/>
          </p:nvPr>
        </p:nvSpPr>
        <p:spPr/>
        <p:txBody>
          <a:bodyPr/>
          <a:lstStyle/>
          <a:p>
            <a:pPr>
              <a:defRPr/>
            </a:pPr>
            <a:fld id="{8A85A12D-F284-471C-8250-D25B013F6AB1}" type="slidenum">
              <a:rPr lang="en-US" smtClean="0"/>
              <a:pPr>
                <a:defRPr/>
              </a:pPr>
              <a:t>34</a:t>
            </a:fld>
            <a:endParaRPr lang="en-US" dirty="0"/>
          </a:p>
        </p:txBody>
      </p:sp>
    </p:spTree>
    <p:extLst>
      <p:ext uri="{BB962C8B-B14F-4D97-AF65-F5344CB8AC3E}">
        <p14:creationId xmlns:p14="http://schemas.microsoft.com/office/powerpoint/2010/main" val="1390740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2057400"/>
            <a:ext cx="8229600" cy="3230563"/>
          </a:xfrm>
        </p:spPr>
        <p:txBody>
          <a:bodyPr>
            <a:normAutofit fontScale="85000" lnSpcReduction="20000"/>
          </a:bodyPr>
          <a:lstStyle/>
          <a:p>
            <a:r>
              <a:rPr lang="en-US" dirty="0"/>
              <a:t>Determine, in advance, district rules </a:t>
            </a:r>
            <a:r>
              <a:rPr lang="en-US" dirty="0" smtClean="0"/>
              <a:t>and responsibilities relating to all aspects of test: </a:t>
            </a:r>
          </a:p>
          <a:p>
            <a:pPr lvl="1"/>
            <a:r>
              <a:rPr lang="en-US" dirty="0"/>
              <a:t>M</a:t>
            </a:r>
            <a:r>
              <a:rPr lang="en-US" dirty="0" smtClean="0"/>
              <a:t>onitoring of students during testing</a:t>
            </a:r>
          </a:p>
          <a:p>
            <a:pPr lvl="1"/>
            <a:r>
              <a:rPr lang="en-US" dirty="0" smtClean="0"/>
              <a:t>Creating test sessions and “dummy” students, </a:t>
            </a:r>
          </a:p>
          <a:p>
            <a:pPr lvl="1"/>
            <a:r>
              <a:rPr lang="en-US" dirty="0" smtClean="0"/>
              <a:t>Starting, resuming,  and closing tests</a:t>
            </a:r>
          </a:p>
          <a:p>
            <a:pPr lvl="1"/>
            <a:r>
              <a:rPr lang="en-US" dirty="0" smtClean="0"/>
              <a:t>Downloading tests when proctor caching</a:t>
            </a:r>
          </a:p>
          <a:p>
            <a:r>
              <a:rPr lang="en-US" dirty="0" smtClean="0"/>
              <a:t>Provide all necessary documentation to all involved parties</a:t>
            </a:r>
          </a:p>
          <a:p>
            <a:pPr lvl="1"/>
            <a:r>
              <a:rPr lang="en-US" dirty="0" smtClean="0"/>
              <a:t>Manuals</a:t>
            </a:r>
          </a:p>
          <a:p>
            <a:pPr lvl="1"/>
            <a:r>
              <a:rPr lang="en-US" dirty="0" smtClean="0"/>
              <a:t>Error response guidelines</a:t>
            </a:r>
          </a:p>
          <a:p>
            <a:pPr lvl="1"/>
            <a:r>
              <a:rPr lang="en-US" dirty="0" smtClean="0"/>
              <a:t>Timelines</a:t>
            </a:r>
          </a:p>
          <a:p>
            <a:pPr lvl="1"/>
            <a:r>
              <a:rPr lang="en-US" dirty="0" smtClean="0"/>
              <a:t>Checklists</a:t>
            </a:r>
          </a:p>
          <a:p>
            <a:pPr lvl="1"/>
            <a:endParaRPr lang="en-US" dirty="0"/>
          </a:p>
          <a:p>
            <a:endParaRPr lang="en-US" dirty="0"/>
          </a:p>
        </p:txBody>
      </p:sp>
      <p:sp>
        <p:nvSpPr>
          <p:cNvPr id="3" name="Title 2"/>
          <p:cNvSpPr>
            <a:spLocks noGrp="1"/>
          </p:cNvSpPr>
          <p:nvPr>
            <p:ph type="title"/>
          </p:nvPr>
        </p:nvSpPr>
        <p:spPr/>
        <p:txBody>
          <a:bodyPr/>
          <a:lstStyle/>
          <a:p>
            <a:pPr lvl="0"/>
            <a:r>
              <a:rPr lang="en-US" sz="2600" dirty="0"/>
              <a:t>Test </a:t>
            </a:r>
            <a:r>
              <a:rPr lang="en-US" sz="2600" dirty="0" smtClean="0"/>
              <a:t>Policy, Procedures </a:t>
            </a:r>
            <a:r>
              <a:rPr lang="en-US" sz="2600" dirty="0"/>
              <a:t>Training </a:t>
            </a:r>
            <a:r>
              <a:rPr lang="en-US" sz="2600" dirty="0" smtClean="0"/>
              <a:t>&amp; Verification</a:t>
            </a:r>
            <a:endParaRPr lang="en-US" sz="2600" dirty="0"/>
          </a:p>
        </p:txBody>
      </p:sp>
      <p:sp>
        <p:nvSpPr>
          <p:cNvPr id="4" name="Slide Number Placeholder 3"/>
          <p:cNvSpPr>
            <a:spLocks noGrp="1"/>
          </p:cNvSpPr>
          <p:nvPr>
            <p:ph type="sldNum" sz="quarter" idx="10"/>
          </p:nvPr>
        </p:nvSpPr>
        <p:spPr/>
        <p:txBody>
          <a:bodyPr>
            <a:normAutofit/>
          </a:bodyPr>
          <a:lstStyle/>
          <a:p>
            <a:pPr>
              <a:defRPr/>
            </a:pPr>
            <a:fld id="{F53EAB4E-B152-44CE-8C23-C6686266861F}" type="slidenum">
              <a:rPr lang="en-US" smtClean="0"/>
              <a:pPr>
                <a:defRPr/>
              </a:pPr>
              <a:t>35</a:t>
            </a:fld>
            <a:endParaRPr lang="en-US" dirty="0"/>
          </a:p>
        </p:txBody>
      </p:sp>
      <p:sp>
        <p:nvSpPr>
          <p:cNvPr id="9" name="Rectangular Callout 8"/>
          <p:cNvSpPr/>
          <p:nvPr/>
        </p:nvSpPr>
        <p:spPr>
          <a:xfrm>
            <a:off x="304800" y="1371600"/>
            <a:ext cx="1600200" cy="457200"/>
          </a:xfrm>
          <a:prstGeom prst="wedgeRectCallout">
            <a:avLst/>
          </a:prstGeom>
          <a:solidFill>
            <a:srgbClr val="0091B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Phase 2: Step 3</a:t>
            </a:r>
          </a:p>
        </p:txBody>
      </p:sp>
    </p:spTree>
    <p:extLst>
      <p:ext uri="{BB962C8B-B14F-4D97-AF65-F5344CB8AC3E}">
        <p14:creationId xmlns:p14="http://schemas.microsoft.com/office/powerpoint/2010/main" val="3259001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221163"/>
          </a:xfrm>
        </p:spPr>
        <p:txBody>
          <a:bodyPr/>
          <a:lstStyle/>
          <a:p>
            <a:r>
              <a:rPr lang="en-US" dirty="0" smtClean="0"/>
              <a:t>The Communication and Support plan should contain:</a:t>
            </a:r>
          </a:p>
          <a:p>
            <a:pPr lvl="1"/>
            <a:r>
              <a:rPr lang="en-US" dirty="0" smtClean="0"/>
              <a:t>Roles and responsibilities of every staff member in the testing process</a:t>
            </a:r>
          </a:p>
          <a:p>
            <a:pPr lvl="1"/>
            <a:r>
              <a:rPr lang="en-US" dirty="0" smtClean="0"/>
              <a:t>Standard communications </a:t>
            </a:r>
          </a:p>
          <a:p>
            <a:pPr lvl="1"/>
            <a:r>
              <a:rPr lang="en-US" dirty="0" smtClean="0"/>
              <a:t>Routing protocols for issues or anomalies</a:t>
            </a:r>
          </a:p>
          <a:p>
            <a:pPr lvl="1"/>
            <a:r>
              <a:rPr lang="en-US" dirty="0" smtClean="0"/>
              <a:t>Checklists and tasks to ensure all steps and phases have been completed</a:t>
            </a:r>
          </a:p>
          <a:p>
            <a:pPr lvl="1"/>
            <a:r>
              <a:rPr lang="en-US" dirty="0" smtClean="0"/>
              <a:t>Follow-up and revision plans</a:t>
            </a:r>
            <a:endParaRPr lang="en-US" dirty="0"/>
          </a:p>
        </p:txBody>
      </p:sp>
      <p:sp>
        <p:nvSpPr>
          <p:cNvPr id="3" name="Title 2"/>
          <p:cNvSpPr>
            <a:spLocks noGrp="1"/>
          </p:cNvSpPr>
          <p:nvPr>
            <p:ph type="title"/>
          </p:nvPr>
        </p:nvSpPr>
        <p:spPr>
          <a:xfrm>
            <a:off x="0" y="457200"/>
            <a:ext cx="9144000" cy="762000"/>
          </a:xfrm>
        </p:spPr>
        <p:txBody>
          <a:bodyPr/>
          <a:lstStyle/>
          <a:p>
            <a:pPr lvl="0"/>
            <a:r>
              <a:rPr lang="en-US" dirty="0"/>
              <a:t>Communications and Support Plan</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pPr>
              <a:defRPr/>
            </a:pPr>
            <a:fld id="{8A85A12D-F284-471C-8250-D25B013F6AB1}" type="slidenum">
              <a:rPr lang="en-US" smtClean="0"/>
              <a:pPr>
                <a:defRPr/>
              </a:pPr>
              <a:t>36</a:t>
            </a:fld>
            <a:endParaRPr lang="en-US" dirty="0"/>
          </a:p>
        </p:txBody>
      </p:sp>
      <p:sp>
        <p:nvSpPr>
          <p:cNvPr id="8" name="Rectangular Callout 7"/>
          <p:cNvSpPr/>
          <p:nvPr/>
        </p:nvSpPr>
        <p:spPr>
          <a:xfrm>
            <a:off x="304800" y="1371600"/>
            <a:ext cx="1600200" cy="457200"/>
          </a:xfrm>
          <a:prstGeom prst="wedgeRectCallout">
            <a:avLst/>
          </a:prstGeom>
          <a:solidFill>
            <a:srgbClr val="0091B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Phase 2: Step 4</a:t>
            </a:r>
          </a:p>
        </p:txBody>
      </p:sp>
    </p:spTree>
    <p:extLst>
      <p:ext uri="{BB962C8B-B14F-4D97-AF65-F5344CB8AC3E}">
        <p14:creationId xmlns:p14="http://schemas.microsoft.com/office/powerpoint/2010/main" val="527144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Pre-administration Checklist</a:t>
            </a:r>
            <a:endParaRPr lang="en-US" dirty="0"/>
          </a:p>
        </p:txBody>
      </p:sp>
      <p:sp>
        <p:nvSpPr>
          <p:cNvPr id="4" name="Slide Number Placeholder 3"/>
          <p:cNvSpPr>
            <a:spLocks noGrp="1"/>
          </p:cNvSpPr>
          <p:nvPr>
            <p:ph type="sldNum" sz="quarter" idx="10"/>
          </p:nvPr>
        </p:nvSpPr>
        <p:spPr/>
        <p:txBody>
          <a:bodyPr/>
          <a:lstStyle/>
          <a:p>
            <a:pPr>
              <a:defRPr/>
            </a:pPr>
            <a:fld id="{8A85A12D-F284-471C-8250-D25B013F6AB1}" type="slidenum">
              <a:rPr lang="en-US" smtClean="0"/>
              <a:pPr>
                <a:defRPr/>
              </a:pPr>
              <a:t>37</a:t>
            </a:fld>
            <a:endParaRPr lang="en-US" dirty="0"/>
          </a:p>
        </p:txBody>
      </p:sp>
      <p:sp>
        <p:nvSpPr>
          <p:cNvPr id="14" name="Rectangle 13"/>
          <p:cNvSpPr/>
          <p:nvPr/>
        </p:nvSpPr>
        <p:spPr>
          <a:xfrm>
            <a:off x="914400" y="1371600"/>
            <a:ext cx="7467600" cy="2499146"/>
          </a:xfrm>
          <a:prstGeom prst="rect">
            <a:avLst/>
          </a:prstGeom>
        </p:spPr>
        <p:txBody>
          <a:bodyPr wrap="square">
            <a:spAutoFit/>
          </a:bodyPr>
          <a:lstStyle/>
          <a:p>
            <a:pPr marL="44450" eaLnBrk="1" hangingPunct="1">
              <a:lnSpc>
                <a:spcPct val="90000"/>
              </a:lnSpc>
              <a:spcBef>
                <a:spcPts val="600"/>
              </a:spcBef>
              <a:buFont typeface="Wingdings" pitchFamily="-1" charset="2"/>
              <a:buNone/>
            </a:pPr>
            <a:r>
              <a:rPr lang="en-US" sz="2000" b="1" dirty="0" smtClean="0">
                <a:solidFill>
                  <a:srgbClr val="000000"/>
                </a:solidFill>
                <a:latin typeface="+mj-lt"/>
              </a:rPr>
              <a:t>Pre-Administration</a:t>
            </a:r>
            <a:r>
              <a:rPr lang="en-US" sz="1800" b="1" dirty="0" smtClean="0">
                <a:solidFill>
                  <a:srgbClr val="000000"/>
                </a:solidFill>
                <a:latin typeface="+mj-lt"/>
              </a:rPr>
              <a:t> </a:t>
            </a:r>
          </a:p>
          <a:p>
            <a:pPr marL="44450" eaLnBrk="1" hangingPunct="1">
              <a:lnSpc>
                <a:spcPct val="90000"/>
              </a:lnSpc>
              <a:spcBef>
                <a:spcPts val="600"/>
              </a:spcBef>
              <a:buFont typeface="Wingdings" pitchFamily="-1" charset="2"/>
              <a:buNone/>
            </a:pPr>
            <a:endParaRPr lang="en-US" sz="1800" dirty="0" smtClean="0">
              <a:solidFill>
                <a:srgbClr val="45454C"/>
              </a:solidFill>
              <a:latin typeface="+mj-lt"/>
            </a:endParaRPr>
          </a:p>
          <a:p>
            <a:pPr marL="457200" indent="-274320" eaLnBrk="1" hangingPunct="1">
              <a:lnSpc>
                <a:spcPct val="90000"/>
              </a:lnSpc>
              <a:spcBef>
                <a:spcPts val="600"/>
              </a:spcBef>
              <a:buClr>
                <a:srgbClr val="80258F"/>
              </a:buClr>
              <a:buSzPct val="110000"/>
              <a:buFont typeface="Arial" pitchFamily="34" charset="0"/>
              <a:buChar char="•"/>
            </a:pPr>
            <a:r>
              <a:rPr lang="en-US" sz="1800" dirty="0" smtClean="0">
                <a:latin typeface="+mj-lt"/>
              </a:rPr>
              <a:t>Coordinate computer-based testing with your Internet service provider</a:t>
            </a:r>
          </a:p>
          <a:p>
            <a:pPr marL="457200" indent="-274320" eaLnBrk="1" hangingPunct="1">
              <a:lnSpc>
                <a:spcPct val="90000"/>
              </a:lnSpc>
              <a:spcBef>
                <a:spcPts val="600"/>
              </a:spcBef>
              <a:buClr>
                <a:srgbClr val="80258F"/>
              </a:buClr>
              <a:buSzPct val="110000"/>
              <a:buFont typeface="Arial" pitchFamily="34" charset="0"/>
              <a:buChar char="•"/>
            </a:pPr>
            <a:r>
              <a:rPr lang="en-US" sz="1800" dirty="0" smtClean="0">
                <a:latin typeface="+mj-lt"/>
              </a:rPr>
              <a:t>Limit high bandwidth network activity other than computer-based testing during the window and avoid technology changes</a:t>
            </a:r>
          </a:p>
          <a:p>
            <a:pPr marL="457200" indent="-274320" eaLnBrk="1" hangingPunct="1">
              <a:lnSpc>
                <a:spcPct val="90000"/>
              </a:lnSpc>
              <a:spcBef>
                <a:spcPts val="600"/>
              </a:spcBef>
              <a:buClr>
                <a:srgbClr val="80258F"/>
              </a:buClr>
              <a:buSzPct val="110000"/>
              <a:buFont typeface="Arial" pitchFamily="34" charset="0"/>
              <a:buChar char="•"/>
            </a:pPr>
            <a:r>
              <a:rPr lang="en-US" sz="1800" dirty="0" smtClean="0">
                <a:latin typeface="+mj-lt"/>
              </a:rPr>
              <a:t>Validate Phase 1-3 Activities have been completed</a:t>
            </a:r>
          </a:p>
          <a:p>
            <a:pPr marL="457200" indent="-274320" eaLnBrk="1" hangingPunct="1">
              <a:lnSpc>
                <a:spcPct val="90000"/>
              </a:lnSpc>
              <a:spcBef>
                <a:spcPts val="600"/>
              </a:spcBef>
              <a:buClr>
                <a:srgbClr val="80258F"/>
              </a:buClr>
              <a:buSzPct val="110000"/>
              <a:buFont typeface="Arial" pitchFamily="34" charset="0"/>
              <a:buChar char="•"/>
            </a:pPr>
            <a:r>
              <a:rPr lang="en-US" sz="1800" dirty="0" smtClean="0">
                <a:latin typeface="+mj-lt"/>
              </a:rPr>
              <a:t>Pre-cache tests by selecting the </a:t>
            </a:r>
            <a:r>
              <a:rPr lang="en-US" sz="1800" b="1" i="1" dirty="0" smtClean="0">
                <a:latin typeface="+mj-lt"/>
              </a:rPr>
              <a:t>Proctor Caching </a:t>
            </a:r>
            <a:r>
              <a:rPr lang="en-US" sz="1800" dirty="0" smtClean="0">
                <a:latin typeface="+mj-lt"/>
              </a:rPr>
              <a:t>button within the </a:t>
            </a:r>
            <a:r>
              <a:rPr lang="en-US" sz="1800" i="1" dirty="0" smtClean="0">
                <a:latin typeface="+mj-lt"/>
              </a:rPr>
              <a:t>Session Details </a:t>
            </a:r>
            <a:r>
              <a:rPr lang="en-US" sz="1800" dirty="0" smtClean="0">
                <a:latin typeface="+mj-lt"/>
              </a:rPr>
              <a:t>page</a:t>
            </a:r>
            <a:endParaRPr lang="en-US" sz="1800" dirty="0">
              <a:latin typeface="+mj-lt"/>
            </a:endParaRPr>
          </a:p>
        </p:txBody>
      </p:sp>
    </p:spTree>
    <p:extLst>
      <p:ext uri="{BB962C8B-B14F-4D97-AF65-F5344CB8AC3E}">
        <p14:creationId xmlns:p14="http://schemas.microsoft.com/office/powerpoint/2010/main" val="90151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38</a:t>
            </a:fld>
            <a:endParaRPr lang="en-US" sz="1200" dirty="0"/>
          </a:p>
        </p:txBody>
      </p:sp>
      <p:sp>
        <p:nvSpPr>
          <p:cNvPr id="4" name="TextBox 3"/>
          <p:cNvSpPr txBox="1"/>
          <p:nvPr/>
        </p:nvSpPr>
        <p:spPr>
          <a:xfrm>
            <a:off x="914400" y="2590800"/>
            <a:ext cx="7620000" cy="584776"/>
          </a:xfrm>
          <a:prstGeom prst="rect">
            <a:avLst/>
          </a:prstGeom>
          <a:noFill/>
        </p:spPr>
        <p:txBody>
          <a:bodyPr wrap="square" rtlCol="0">
            <a:spAutoFit/>
          </a:bodyPr>
          <a:lstStyle/>
          <a:p>
            <a:pPr algn="ctr">
              <a:spcAft>
                <a:spcPts val="600"/>
              </a:spcAft>
            </a:pPr>
            <a:r>
              <a:rPr lang="en-US" sz="3200" b="1" dirty="0" smtClean="0">
                <a:solidFill>
                  <a:srgbClr val="0091B2"/>
                </a:solidFill>
                <a:latin typeface="+mj-lt"/>
              </a:rPr>
              <a:t>Test Security</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6614682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r>
              <a:rPr lang="en-US" dirty="0" smtClean="0"/>
              <a:t>Testing Security</a:t>
            </a:r>
          </a:p>
        </p:txBody>
      </p:sp>
      <p:sp>
        <p:nvSpPr>
          <p:cNvPr id="79875" name="Slide Number Placeholder 4"/>
          <p:cNvSpPr>
            <a:spLocks noGrp="1"/>
          </p:cNvSpPr>
          <p:nvPr>
            <p:ph type="sldNum" sz="quarter" idx="4294967295"/>
          </p:nvPr>
        </p:nvSpPr>
        <p:spPr>
          <a:xfrm>
            <a:off x="8655050" y="6172200"/>
            <a:ext cx="488950" cy="228600"/>
          </a:xfrm>
          <a:prstGeom prst="rect">
            <a:avLst/>
          </a:prstGeom>
          <a:noFill/>
        </p:spPr>
        <p:txBody>
          <a:bodyPr>
            <a:normAutofit fontScale="77500" lnSpcReduction="20000"/>
          </a:bodyPr>
          <a:lstStyle/>
          <a:p>
            <a:fld id="{F79F42B3-3741-46AA-84B2-3F246F400DC8}" type="slidenum">
              <a:rPr lang="en-US" smtClean="0"/>
              <a:pPr/>
              <a:t>39</a:t>
            </a:fld>
            <a:endParaRPr lang="en-US" dirty="0" smtClean="0"/>
          </a:p>
        </p:txBody>
      </p:sp>
      <p:sp>
        <p:nvSpPr>
          <p:cNvPr id="29699" name="Rectangle 3"/>
          <p:cNvSpPr>
            <a:spLocks noGrp="1" noChangeArrowheads="1"/>
          </p:cNvSpPr>
          <p:nvPr>
            <p:ph sz="quarter" idx="10"/>
          </p:nvPr>
        </p:nvSpPr>
        <p:spPr>
          <a:xfrm>
            <a:off x="457200" y="1600200"/>
            <a:ext cx="8229600" cy="4678363"/>
          </a:xfrm>
        </p:spPr>
        <p:txBody>
          <a:bodyPr>
            <a:normAutofit/>
          </a:bodyPr>
          <a:lstStyle/>
          <a:p>
            <a:pPr algn="l">
              <a:defRPr/>
            </a:pPr>
            <a:r>
              <a:rPr lang="en-US" sz="1800" dirty="0">
                <a:latin typeface="+mn-lt"/>
              </a:rPr>
              <a:t>PARCC guidance </a:t>
            </a:r>
            <a:r>
              <a:rPr lang="en-US" sz="1800" dirty="0" smtClean="0">
                <a:latin typeface="+mn-lt"/>
              </a:rPr>
              <a:t>for testing security policies will </a:t>
            </a:r>
            <a:r>
              <a:rPr lang="en-US" sz="1800" dirty="0">
                <a:latin typeface="+mn-lt"/>
              </a:rPr>
              <a:t>be provided in the Test Coordinator and Test Administration </a:t>
            </a:r>
            <a:r>
              <a:rPr lang="en-US" sz="1800" dirty="0" smtClean="0">
                <a:latin typeface="+mn-lt"/>
              </a:rPr>
              <a:t>manuals</a:t>
            </a:r>
            <a:endParaRPr lang="en-US" sz="1800" dirty="0">
              <a:latin typeface="+mn-lt"/>
            </a:endParaRPr>
          </a:p>
          <a:p>
            <a:pPr algn="l">
              <a:defRPr/>
            </a:pPr>
            <a:endParaRPr lang="en-US" sz="1800" dirty="0" smtClean="0">
              <a:latin typeface="+mn-lt"/>
            </a:endParaRPr>
          </a:p>
          <a:p>
            <a:pPr algn="l">
              <a:defRPr/>
            </a:pPr>
            <a:r>
              <a:rPr lang="en-US" sz="1800" dirty="0" smtClean="0">
                <a:latin typeface="+mn-lt"/>
              </a:rPr>
              <a:t>Many </a:t>
            </a:r>
            <a:r>
              <a:rPr lang="en-US" sz="1800" dirty="0">
                <a:latin typeface="+mn-lt"/>
              </a:rPr>
              <a:t>modern school </a:t>
            </a:r>
            <a:r>
              <a:rPr lang="en-US" sz="1800" dirty="0" smtClean="0">
                <a:latin typeface="+mn-lt"/>
              </a:rPr>
              <a:t>networks </a:t>
            </a:r>
            <a:r>
              <a:rPr lang="en-US" sz="1800" dirty="0">
                <a:latin typeface="+mn-lt"/>
              </a:rPr>
              <a:t>have software installed that allows a teacher’s computer to display in real time what is on a student’s monitor. </a:t>
            </a:r>
            <a:r>
              <a:rPr lang="en-US" sz="1800" dirty="0" smtClean="0">
                <a:latin typeface="+mn-lt"/>
              </a:rPr>
              <a:t>LEAs </a:t>
            </a:r>
            <a:r>
              <a:rPr lang="en-US" sz="1800" dirty="0">
                <a:latin typeface="+mn-lt"/>
              </a:rPr>
              <a:t>may want to consider policies that clearly disallow the use of such technology during the administration of the test, as this technology can allow exposure of test content intended only for viewing by an individual tester</a:t>
            </a:r>
            <a:r>
              <a:rPr lang="en-US" sz="1800" dirty="0" smtClean="0">
                <a:latin typeface="+mn-lt"/>
              </a:rPr>
              <a:t>.</a:t>
            </a:r>
          </a:p>
          <a:p>
            <a:pPr algn="l">
              <a:defRPr/>
            </a:pPr>
            <a:endParaRPr lang="en-US" sz="1800" dirty="0" smtClean="0">
              <a:latin typeface="+mn-lt"/>
            </a:endParaRPr>
          </a:p>
          <a:p>
            <a:pPr algn="l">
              <a:defRPr/>
            </a:pPr>
            <a:r>
              <a:rPr lang="en-US" sz="1800" dirty="0" smtClean="0">
                <a:latin typeface="+mn-lt"/>
              </a:rPr>
              <a:t>Many </a:t>
            </a:r>
            <a:r>
              <a:rPr lang="en-US" sz="1800" dirty="0">
                <a:latin typeface="+mn-lt"/>
              </a:rPr>
              <a:t>portable electronic devices </a:t>
            </a:r>
            <a:r>
              <a:rPr lang="en-US" sz="1800" dirty="0" smtClean="0">
                <a:latin typeface="+mn-lt"/>
              </a:rPr>
              <a:t>feature </a:t>
            </a:r>
            <a:r>
              <a:rPr lang="en-US" sz="1800" dirty="0">
                <a:latin typeface="+mn-lt"/>
              </a:rPr>
              <a:t>additional functionality such as cameras, text notepads, calculators, and other capabilities that can potentially compromise the security of the test environment. </a:t>
            </a:r>
            <a:r>
              <a:rPr lang="en-US" sz="1800" dirty="0" smtClean="0">
                <a:latin typeface="+mn-lt"/>
              </a:rPr>
              <a:t>Policies may be needed </a:t>
            </a:r>
            <a:r>
              <a:rPr lang="en-US" sz="1800" dirty="0">
                <a:latin typeface="+mn-lt"/>
              </a:rPr>
              <a:t>regarding collection or prohibition of these devices during </a:t>
            </a:r>
            <a:r>
              <a:rPr lang="en-US" sz="1800" dirty="0" smtClean="0">
                <a:latin typeface="+mn-lt"/>
              </a:rPr>
              <a:t>testing.</a:t>
            </a:r>
          </a:p>
          <a:p>
            <a:pPr algn="l">
              <a:defRPr/>
            </a:pPr>
            <a:endParaRPr lang="en-US" sz="1800" dirty="0">
              <a:latin typeface="+mn-lt"/>
            </a:endParaRPr>
          </a:p>
        </p:txBody>
      </p:sp>
    </p:spTree>
    <p:extLst>
      <p:ext uri="{BB962C8B-B14F-4D97-AF65-F5344CB8AC3E}">
        <p14:creationId xmlns:p14="http://schemas.microsoft.com/office/powerpoint/2010/main" val="3070264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8991600" cy="1219200"/>
          </a:xfrm>
        </p:spPr>
        <p:txBody>
          <a:bodyPr/>
          <a:lstStyle/>
          <a:p>
            <a:r>
              <a:rPr lang="en-US" dirty="0" smtClean="0"/>
              <a:t>Infrastructure Trial Introduction</a:t>
            </a:r>
            <a:endParaRPr lang="en-US" sz="2400" b="0" dirty="0" smtClean="0"/>
          </a:p>
        </p:txBody>
      </p:sp>
      <p:sp>
        <p:nvSpPr>
          <p:cNvPr id="3" name="Rectangle 2"/>
          <p:cNvSpPr/>
          <p:nvPr/>
        </p:nvSpPr>
        <p:spPr>
          <a:xfrm>
            <a:off x="685800" y="2057400"/>
            <a:ext cx="8229600" cy="3973395"/>
          </a:xfrm>
          <a:prstGeom prst="rect">
            <a:avLst/>
          </a:prstGeom>
        </p:spPr>
        <p:txBody>
          <a:bodyPr wrap="square">
            <a:spAutoFit/>
          </a:bodyPr>
          <a:lstStyle/>
          <a:p>
            <a:pPr marL="0" lvl="1" indent="-274320" eaLnBrk="1" hangingPunct="1">
              <a:lnSpc>
                <a:spcPct val="90000"/>
              </a:lnSpc>
              <a:spcBef>
                <a:spcPts val="600"/>
              </a:spcBef>
              <a:spcAft>
                <a:spcPts val="1200"/>
              </a:spcAft>
              <a:buClr>
                <a:srgbClr val="0091B2"/>
              </a:buClr>
              <a:defRPr/>
            </a:pPr>
            <a:r>
              <a:rPr lang="en-US" b="1" dirty="0" smtClean="0">
                <a:solidFill>
                  <a:srgbClr val="0091B2"/>
                </a:solidFill>
                <a:latin typeface="+mj-lt"/>
              </a:rPr>
              <a:t>Answer</a:t>
            </a:r>
            <a:r>
              <a:rPr lang="en-US" dirty="0" smtClean="0">
                <a:solidFill>
                  <a:srgbClr val="0091B2"/>
                </a:solidFill>
                <a:latin typeface="+mj-lt"/>
              </a:rPr>
              <a:t>: </a:t>
            </a:r>
          </a:p>
          <a:p>
            <a:pPr marL="0" lvl="1" eaLnBrk="1" hangingPunct="1">
              <a:lnSpc>
                <a:spcPct val="90000"/>
              </a:lnSpc>
              <a:spcBef>
                <a:spcPts val="600"/>
              </a:spcBef>
              <a:spcAft>
                <a:spcPts val="1200"/>
              </a:spcAft>
              <a:buClr>
                <a:srgbClr val="0091B2"/>
              </a:buClr>
              <a:defRPr/>
            </a:pPr>
            <a:r>
              <a:rPr lang="en-US" dirty="0" smtClean="0">
                <a:latin typeface="+mj-lt"/>
              </a:rPr>
              <a:t>Everyone within the LEA who will have a role in the computer-based PARCC assessments could be included in the Infrastructure Trial. Each LEA must decide who to include based on their needs.</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j-lt"/>
              </a:rPr>
              <a:t>Test Coordinators</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j-lt"/>
              </a:rPr>
              <a:t>Test Administrators</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j-lt"/>
              </a:rPr>
              <a:t>LEA technology staff</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j-lt"/>
              </a:rPr>
              <a:t>School technology staff</a:t>
            </a:r>
          </a:p>
          <a:p>
            <a:pPr indent="-342900">
              <a:buClr>
                <a:srgbClr val="0091B2"/>
              </a:buClr>
            </a:pPr>
            <a:endParaRPr lang="en-US" sz="2000" dirty="0" smtClean="0"/>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4</a:t>
            </a:fld>
            <a:endParaRPr lang="en-US" sz="1200" dirty="0"/>
          </a:p>
        </p:txBody>
      </p:sp>
      <p:sp>
        <p:nvSpPr>
          <p:cNvPr id="6" name="TextBox 5"/>
          <p:cNvSpPr txBox="1"/>
          <p:nvPr/>
        </p:nvSpPr>
        <p:spPr>
          <a:xfrm>
            <a:off x="685800" y="1524000"/>
            <a:ext cx="8153400" cy="461665"/>
          </a:xfrm>
          <a:prstGeom prst="rect">
            <a:avLst/>
          </a:prstGeom>
          <a:noFill/>
        </p:spPr>
        <p:txBody>
          <a:bodyPr wrap="square" rtlCol="0">
            <a:spAutoFit/>
          </a:bodyPr>
          <a:lstStyle/>
          <a:p>
            <a:r>
              <a:rPr lang="en-US" b="1" dirty="0" smtClean="0">
                <a:solidFill>
                  <a:srgbClr val="0091B2"/>
                </a:solidFill>
                <a:latin typeface="+mn-lt"/>
              </a:rPr>
              <a:t>Who</a:t>
            </a:r>
            <a:r>
              <a:rPr lang="en-US" b="1" dirty="0" smtClean="0">
                <a:latin typeface="+mn-lt"/>
              </a:rPr>
              <a:t> should be involved in an Infrastructure Trial?</a:t>
            </a:r>
            <a:endParaRPr lang="en-US" b="1" dirty="0">
              <a:latin typeface="+mn-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r>
              <a:rPr lang="en-US" dirty="0" smtClean="0"/>
              <a:t>Testing Security</a:t>
            </a:r>
          </a:p>
        </p:txBody>
      </p:sp>
      <p:sp>
        <p:nvSpPr>
          <p:cNvPr id="79875" name="Slide Number Placeholder 4"/>
          <p:cNvSpPr>
            <a:spLocks noGrp="1"/>
          </p:cNvSpPr>
          <p:nvPr>
            <p:ph type="sldNum" sz="quarter" idx="4294967295"/>
          </p:nvPr>
        </p:nvSpPr>
        <p:spPr>
          <a:xfrm>
            <a:off x="8655050" y="6172200"/>
            <a:ext cx="488950" cy="228600"/>
          </a:xfrm>
          <a:prstGeom prst="rect">
            <a:avLst/>
          </a:prstGeom>
          <a:noFill/>
        </p:spPr>
        <p:txBody>
          <a:bodyPr>
            <a:normAutofit fontScale="77500" lnSpcReduction="20000"/>
          </a:bodyPr>
          <a:lstStyle/>
          <a:p>
            <a:fld id="{F79F42B3-3741-46AA-84B2-3F246F400DC8}" type="slidenum">
              <a:rPr lang="en-US" smtClean="0"/>
              <a:pPr/>
              <a:t>40</a:t>
            </a:fld>
            <a:endParaRPr lang="en-US" dirty="0" smtClean="0"/>
          </a:p>
        </p:txBody>
      </p:sp>
      <p:sp>
        <p:nvSpPr>
          <p:cNvPr id="29699" name="Rectangle 3"/>
          <p:cNvSpPr>
            <a:spLocks noGrp="1" noChangeArrowheads="1"/>
          </p:cNvSpPr>
          <p:nvPr>
            <p:ph sz="quarter" idx="10"/>
          </p:nvPr>
        </p:nvSpPr>
        <p:spPr>
          <a:xfrm>
            <a:off x="457200" y="1600200"/>
            <a:ext cx="8229600" cy="4678363"/>
          </a:xfrm>
        </p:spPr>
        <p:txBody>
          <a:bodyPr>
            <a:normAutofit/>
          </a:bodyPr>
          <a:lstStyle/>
          <a:p>
            <a:pPr marL="0" algn="l">
              <a:buNone/>
              <a:defRPr/>
            </a:pPr>
            <a:r>
              <a:rPr lang="en-US" sz="1800" dirty="0">
                <a:latin typeface="+mn-lt"/>
              </a:rPr>
              <a:t>Student access to </a:t>
            </a:r>
            <a:r>
              <a:rPr lang="en-US" sz="1800" dirty="0" smtClean="0">
                <a:latin typeface="+mn-lt"/>
              </a:rPr>
              <a:t>testing workstations </a:t>
            </a:r>
            <a:r>
              <a:rPr lang="en-US" sz="1800" dirty="0">
                <a:latin typeface="+mn-lt"/>
              </a:rPr>
              <a:t>prior to beginning the test should be carefully monitored, in order to ensure that students are not activating software or other resources that could interfere with the security and integrity of the test. </a:t>
            </a:r>
            <a:r>
              <a:rPr lang="en-US" sz="1800" dirty="0" smtClean="0">
                <a:latin typeface="+mn-lt"/>
              </a:rPr>
              <a:t>Best </a:t>
            </a:r>
            <a:r>
              <a:rPr lang="en-US" sz="1800" dirty="0">
                <a:latin typeface="+mn-lt"/>
              </a:rPr>
              <a:t>practices for student testing should ensure that no student is aware of which computer he or she will use for testing until it is time for testing to begin</a:t>
            </a:r>
            <a:r>
              <a:rPr lang="en-US" sz="1800" dirty="0" smtClean="0">
                <a:latin typeface="+mn-lt"/>
              </a:rPr>
              <a:t>.</a:t>
            </a:r>
          </a:p>
          <a:p>
            <a:pPr marL="0" algn="l">
              <a:buNone/>
              <a:defRPr/>
            </a:pPr>
            <a:endParaRPr lang="en-US" sz="1800" dirty="0" smtClean="0">
              <a:latin typeface="+mn-lt"/>
            </a:endParaRPr>
          </a:p>
          <a:p>
            <a:pPr marL="0" algn="l">
              <a:buNone/>
              <a:defRPr/>
            </a:pPr>
            <a:r>
              <a:rPr lang="en-US" sz="1800" dirty="0" smtClean="0">
                <a:latin typeface="+mn-lt"/>
              </a:rPr>
              <a:t>Any </a:t>
            </a:r>
            <a:r>
              <a:rPr lang="en-US" sz="1800" dirty="0">
                <a:latin typeface="+mn-lt"/>
              </a:rPr>
              <a:t>scratch paper or work folders distributed in compliance with the test administration instructions should be collected along with the authorization ticket and stored or disposed of via secure methods, just as would be employed for a paper-based test.</a:t>
            </a:r>
            <a:endParaRPr lang="en-US" sz="1800" dirty="0" smtClean="0">
              <a:latin typeface="+mn-lt"/>
            </a:endParaRPr>
          </a:p>
        </p:txBody>
      </p:sp>
    </p:spTree>
    <p:extLst>
      <p:ext uri="{BB962C8B-B14F-4D97-AF65-F5344CB8AC3E}">
        <p14:creationId xmlns:p14="http://schemas.microsoft.com/office/powerpoint/2010/main" val="39660124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r>
              <a:rPr lang="en-US" dirty="0" smtClean="0"/>
              <a:t>Testing Security</a:t>
            </a:r>
          </a:p>
        </p:txBody>
      </p:sp>
      <p:sp>
        <p:nvSpPr>
          <p:cNvPr id="79875" name="Slide Number Placeholder 4"/>
          <p:cNvSpPr>
            <a:spLocks noGrp="1"/>
          </p:cNvSpPr>
          <p:nvPr>
            <p:ph type="sldNum" sz="quarter" idx="4294967295"/>
          </p:nvPr>
        </p:nvSpPr>
        <p:spPr>
          <a:xfrm>
            <a:off x="8655050" y="6172200"/>
            <a:ext cx="488950" cy="228600"/>
          </a:xfrm>
          <a:prstGeom prst="rect">
            <a:avLst/>
          </a:prstGeom>
          <a:noFill/>
        </p:spPr>
        <p:txBody>
          <a:bodyPr>
            <a:normAutofit fontScale="77500" lnSpcReduction="20000"/>
          </a:bodyPr>
          <a:lstStyle/>
          <a:p>
            <a:fld id="{F79F42B3-3741-46AA-84B2-3F246F400DC8}" type="slidenum">
              <a:rPr lang="en-US" smtClean="0"/>
              <a:pPr/>
              <a:t>41</a:t>
            </a:fld>
            <a:endParaRPr lang="en-US" dirty="0" smtClean="0"/>
          </a:p>
        </p:txBody>
      </p:sp>
      <p:sp>
        <p:nvSpPr>
          <p:cNvPr id="29699" name="Rectangle 3"/>
          <p:cNvSpPr>
            <a:spLocks noGrp="1" noChangeArrowheads="1"/>
          </p:cNvSpPr>
          <p:nvPr>
            <p:ph sz="quarter" idx="10"/>
          </p:nvPr>
        </p:nvSpPr>
        <p:spPr>
          <a:xfrm>
            <a:off x="457200" y="1524000"/>
            <a:ext cx="8229600" cy="4754563"/>
          </a:xfrm>
        </p:spPr>
        <p:txBody>
          <a:bodyPr>
            <a:normAutofit/>
          </a:bodyPr>
          <a:lstStyle/>
          <a:p>
            <a:pPr marL="0" algn="l">
              <a:buNone/>
              <a:defRPr/>
            </a:pPr>
            <a:r>
              <a:rPr lang="en-US" sz="1800" dirty="0" smtClean="0">
                <a:latin typeface="+mj-lt"/>
              </a:rPr>
              <a:t>Testing lab configuration can also help facilitate test security. The following configuration options can help prevent students from viewing another’s computer-bases assessment.</a:t>
            </a:r>
          </a:p>
          <a:p>
            <a:pPr lvl="1">
              <a:buFont typeface="Arial" pitchFamily="34" charset="0"/>
              <a:buChar char="•"/>
              <a:defRPr/>
            </a:pPr>
            <a:r>
              <a:rPr lang="en-US" sz="1800" dirty="0" smtClean="0">
                <a:latin typeface="+mj-lt"/>
              </a:rPr>
              <a:t>Placement and spacing of testing workstations</a:t>
            </a:r>
          </a:p>
          <a:p>
            <a:pPr lvl="1">
              <a:buFont typeface="Arial" pitchFamily="34" charset="0"/>
              <a:buChar char="•"/>
              <a:defRPr/>
            </a:pPr>
            <a:r>
              <a:rPr lang="en-US" sz="1800" dirty="0" smtClean="0">
                <a:latin typeface="+mj-lt"/>
              </a:rPr>
              <a:t>Privacy screen filters </a:t>
            </a:r>
          </a:p>
          <a:p>
            <a:pPr lvl="1">
              <a:buFont typeface="Arial" pitchFamily="34" charset="0"/>
              <a:buChar char="•"/>
              <a:defRPr/>
            </a:pPr>
            <a:r>
              <a:rPr lang="en-US" sz="1800" dirty="0" smtClean="0">
                <a:latin typeface="+mj-lt"/>
              </a:rPr>
              <a:t>Computer hoods/visors</a:t>
            </a:r>
          </a:p>
          <a:p>
            <a:pPr marL="0" algn="l">
              <a:buNone/>
              <a:defRPr/>
            </a:pPr>
            <a:endParaRPr lang="en-US" sz="1800" dirty="0" smtClean="0">
              <a:latin typeface="+mj-lt"/>
            </a:endParaRPr>
          </a:p>
          <a:p>
            <a:pPr marL="0" algn="l">
              <a:buNone/>
              <a:defRPr/>
            </a:pPr>
            <a:r>
              <a:rPr lang="en-US" sz="1800" dirty="0" smtClean="0">
                <a:latin typeface="+mj-lt"/>
              </a:rPr>
              <a:t>Once </a:t>
            </a:r>
            <a:r>
              <a:rPr lang="en-US" sz="1800" dirty="0">
                <a:latin typeface="+mj-lt"/>
              </a:rPr>
              <a:t>testing has begun, </a:t>
            </a:r>
            <a:r>
              <a:rPr lang="en-US" sz="1800" dirty="0" smtClean="0">
                <a:latin typeface="+mj-lt"/>
              </a:rPr>
              <a:t>Test Administrators are </a:t>
            </a:r>
            <a:r>
              <a:rPr lang="en-US" sz="1800" dirty="0">
                <a:latin typeface="+mj-lt"/>
              </a:rPr>
              <a:t>generally expected to be actively monitoring the entire class of </a:t>
            </a:r>
            <a:r>
              <a:rPr lang="en-US" sz="1800" dirty="0" smtClean="0">
                <a:latin typeface="+mj-lt"/>
              </a:rPr>
              <a:t>students. </a:t>
            </a:r>
            <a:r>
              <a:rPr lang="en-US" sz="1800" dirty="0">
                <a:latin typeface="+mj-lt"/>
              </a:rPr>
              <a:t>Test </a:t>
            </a:r>
            <a:r>
              <a:rPr lang="en-US" sz="1800" dirty="0" smtClean="0">
                <a:latin typeface="+mj-lt"/>
              </a:rPr>
              <a:t>Administrators </a:t>
            </a:r>
            <a:r>
              <a:rPr lang="en-US" sz="1800" dirty="0">
                <a:latin typeface="+mj-lt"/>
              </a:rPr>
              <a:t>may need to be advised not to allow individual issues of a lengthy or complicated nature, such as technical problems with a single student’s computer, to distract from their active monitoring role. As a best practice, it is recommended that appropriate IT resources be contacted ahead of time, to be available to assist proctors with such issues</a:t>
            </a:r>
            <a:r>
              <a:rPr lang="en-US" sz="1800" dirty="0" smtClean="0">
                <a:latin typeface="+mj-lt"/>
              </a:rPr>
              <a:t>.</a:t>
            </a:r>
          </a:p>
        </p:txBody>
      </p:sp>
    </p:spTree>
    <p:extLst>
      <p:ext uri="{BB962C8B-B14F-4D97-AF65-F5344CB8AC3E}">
        <p14:creationId xmlns:p14="http://schemas.microsoft.com/office/powerpoint/2010/main" val="34423792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2"/>
          <p:cNvSpPr>
            <a:spLocks noGrp="1" noChangeArrowheads="1"/>
          </p:cNvSpPr>
          <p:nvPr>
            <p:ph type="title"/>
          </p:nvPr>
        </p:nvSpPr>
        <p:spPr/>
        <p:txBody>
          <a:bodyPr/>
          <a:lstStyle/>
          <a:p>
            <a:r>
              <a:rPr lang="en-US" dirty="0" smtClean="0"/>
              <a:t>Testing Security</a:t>
            </a:r>
          </a:p>
        </p:txBody>
      </p:sp>
      <p:sp>
        <p:nvSpPr>
          <p:cNvPr id="79875" name="Slide Number Placeholder 4"/>
          <p:cNvSpPr>
            <a:spLocks noGrp="1"/>
          </p:cNvSpPr>
          <p:nvPr>
            <p:ph type="sldNum" sz="quarter" idx="4294967295"/>
          </p:nvPr>
        </p:nvSpPr>
        <p:spPr>
          <a:xfrm>
            <a:off x="8655050" y="6172200"/>
            <a:ext cx="488950" cy="228600"/>
          </a:xfrm>
          <a:prstGeom prst="rect">
            <a:avLst/>
          </a:prstGeom>
          <a:noFill/>
        </p:spPr>
        <p:txBody>
          <a:bodyPr>
            <a:normAutofit fontScale="77500" lnSpcReduction="20000"/>
          </a:bodyPr>
          <a:lstStyle/>
          <a:p>
            <a:fld id="{F79F42B3-3741-46AA-84B2-3F246F400DC8}" type="slidenum">
              <a:rPr lang="en-US" smtClean="0"/>
              <a:pPr/>
              <a:t>42</a:t>
            </a:fld>
            <a:endParaRPr lang="en-US" dirty="0" smtClean="0"/>
          </a:p>
        </p:txBody>
      </p:sp>
      <p:sp>
        <p:nvSpPr>
          <p:cNvPr id="29699" name="Rectangle 3"/>
          <p:cNvSpPr>
            <a:spLocks noGrp="1" noChangeArrowheads="1"/>
          </p:cNvSpPr>
          <p:nvPr>
            <p:ph sz="quarter" idx="10"/>
          </p:nvPr>
        </p:nvSpPr>
        <p:spPr>
          <a:xfrm>
            <a:off x="457200" y="2057400"/>
            <a:ext cx="8229600" cy="4221163"/>
          </a:xfrm>
        </p:spPr>
        <p:txBody>
          <a:bodyPr>
            <a:normAutofit/>
          </a:bodyPr>
          <a:lstStyle/>
          <a:p>
            <a:pPr marL="0" algn="l">
              <a:buNone/>
              <a:defRPr/>
            </a:pPr>
            <a:r>
              <a:rPr lang="en-US" sz="1800" dirty="0" smtClean="0">
                <a:latin typeface="+mj-lt"/>
              </a:rPr>
              <a:t>LEAs </a:t>
            </a:r>
            <a:r>
              <a:rPr lang="en-US" sz="1800" dirty="0">
                <a:latin typeface="+mj-lt"/>
              </a:rPr>
              <a:t>may want to consider </a:t>
            </a:r>
            <a:r>
              <a:rPr lang="en-US" sz="1800" dirty="0" smtClean="0">
                <a:latin typeface="+mj-lt"/>
              </a:rPr>
              <a:t>a </a:t>
            </a:r>
            <a:r>
              <a:rPr lang="en-US" sz="1800" dirty="0">
                <a:latin typeface="+mj-lt"/>
              </a:rPr>
              <a:t>policy </a:t>
            </a:r>
            <a:r>
              <a:rPr lang="en-US" sz="1800" dirty="0" smtClean="0">
                <a:latin typeface="+mj-lt"/>
              </a:rPr>
              <a:t>for </a:t>
            </a:r>
            <a:r>
              <a:rPr lang="en-US" sz="1800" dirty="0">
                <a:latin typeface="+mj-lt"/>
              </a:rPr>
              <a:t>local IT personnel regarding the importance of not viewing secure content within a student’s test while trouble-shooting and problem-solving.  </a:t>
            </a:r>
            <a:r>
              <a:rPr lang="en-US" sz="1800" dirty="0" smtClean="0">
                <a:latin typeface="+mj-lt"/>
              </a:rPr>
              <a:t> </a:t>
            </a:r>
          </a:p>
          <a:p>
            <a:pPr marL="0" algn="l">
              <a:buNone/>
              <a:defRPr/>
            </a:pPr>
            <a:endParaRPr lang="en-US" sz="1800" b="1" dirty="0">
              <a:solidFill>
                <a:srgbClr val="0091B2"/>
              </a:solidFill>
              <a:latin typeface="+mj-lt"/>
            </a:endParaRPr>
          </a:p>
          <a:p>
            <a:pPr marL="0" algn="l">
              <a:buNone/>
              <a:defRPr/>
            </a:pPr>
            <a:r>
              <a:rPr lang="en-US" sz="2000" b="1" dirty="0" smtClean="0">
                <a:solidFill>
                  <a:srgbClr val="0091B2"/>
                </a:solidFill>
                <a:latin typeface="+mj-lt"/>
              </a:rPr>
              <a:t>IT </a:t>
            </a:r>
            <a:r>
              <a:rPr lang="en-US" sz="2000" b="1" dirty="0">
                <a:solidFill>
                  <a:srgbClr val="0091B2"/>
                </a:solidFill>
                <a:latin typeface="+mj-lt"/>
              </a:rPr>
              <a:t>personnel will be required to sign the security agreement </a:t>
            </a:r>
            <a:r>
              <a:rPr lang="en-US" sz="2000" b="1" dirty="0" smtClean="0">
                <a:solidFill>
                  <a:srgbClr val="0091B2"/>
                </a:solidFill>
                <a:latin typeface="+mj-lt"/>
              </a:rPr>
              <a:t>so they must attend the </a:t>
            </a:r>
            <a:r>
              <a:rPr lang="en-US" sz="2000" b="1" dirty="0">
                <a:solidFill>
                  <a:srgbClr val="0091B2"/>
                </a:solidFill>
                <a:latin typeface="+mj-lt"/>
              </a:rPr>
              <a:t>same security training that </a:t>
            </a:r>
            <a:r>
              <a:rPr lang="en-US" sz="2000" b="1" dirty="0" smtClean="0">
                <a:solidFill>
                  <a:srgbClr val="0091B2"/>
                </a:solidFill>
                <a:latin typeface="+mj-lt"/>
              </a:rPr>
              <a:t>Test Administrators or Test Proctors receive</a:t>
            </a:r>
            <a:r>
              <a:rPr lang="en-US" sz="2000" b="1" dirty="0">
                <a:solidFill>
                  <a:srgbClr val="0091B2"/>
                </a:solidFill>
                <a:latin typeface="+mj-lt"/>
              </a:rPr>
              <a:t>.</a:t>
            </a:r>
            <a:endParaRPr lang="en-US" sz="2000" b="1" dirty="0" smtClean="0">
              <a:solidFill>
                <a:srgbClr val="0091B2"/>
              </a:solidFill>
              <a:latin typeface="+mj-lt"/>
            </a:endParaRPr>
          </a:p>
        </p:txBody>
      </p:sp>
    </p:spTree>
    <p:extLst>
      <p:ext uri="{BB962C8B-B14F-4D97-AF65-F5344CB8AC3E}">
        <p14:creationId xmlns:p14="http://schemas.microsoft.com/office/powerpoint/2010/main" val="16194066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43</a:t>
            </a:fld>
            <a:endParaRPr lang="en-US" sz="1200" dirty="0"/>
          </a:p>
        </p:txBody>
      </p:sp>
      <p:sp>
        <p:nvSpPr>
          <p:cNvPr id="4" name="TextBox 3"/>
          <p:cNvSpPr txBox="1"/>
          <p:nvPr/>
        </p:nvSpPr>
        <p:spPr>
          <a:xfrm>
            <a:off x="914400" y="2590800"/>
            <a:ext cx="7620000" cy="584776"/>
          </a:xfrm>
          <a:prstGeom prst="rect">
            <a:avLst/>
          </a:prstGeom>
          <a:noFill/>
        </p:spPr>
        <p:txBody>
          <a:bodyPr wrap="square" rtlCol="0">
            <a:spAutoFit/>
          </a:bodyPr>
          <a:lstStyle/>
          <a:p>
            <a:pPr algn="ctr">
              <a:spcAft>
                <a:spcPts val="600"/>
              </a:spcAft>
            </a:pPr>
            <a:r>
              <a:rPr lang="en-US" sz="3200" b="1" dirty="0" smtClean="0">
                <a:solidFill>
                  <a:srgbClr val="0091B2"/>
                </a:solidFill>
                <a:latin typeface="+mj-lt"/>
              </a:rPr>
              <a:t>Resources and Modules</a:t>
            </a:r>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7938600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76200"/>
            <a:ext cx="9144000" cy="1219200"/>
          </a:xfrm>
        </p:spPr>
        <p:txBody>
          <a:bodyPr/>
          <a:lstStyle/>
          <a:p>
            <a:r>
              <a:rPr lang="en-US" dirty="0" smtClean="0"/>
              <a:t>Training Resources and Modules</a:t>
            </a:r>
            <a:endParaRPr lang="en-US" sz="2400" b="0" dirty="0" smtClean="0"/>
          </a:p>
        </p:txBody>
      </p:sp>
      <p:sp>
        <p:nvSpPr>
          <p:cNvPr id="3" name="Rectangle 2"/>
          <p:cNvSpPr/>
          <p:nvPr/>
        </p:nvSpPr>
        <p:spPr>
          <a:xfrm>
            <a:off x="381000" y="2743201"/>
            <a:ext cx="8534400" cy="707886"/>
          </a:xfrm>
          <a:prstGeom prst="rect">
            <a:avLst/>
          </a:prstGeom>
        </p:spPr>
        <p:txBody>
          <a:bodyPr wrap="square">
            <a:spAutoFit/>
          </a:bodyPr>
          <a:lstStyle/>
          <a:p>
            <a:pPr marL="342900" indent="-342900"/>
            <a:r>
              <a:rPr lang="en-US" sz="2000" dirty="0" smtClean="0"/>
              <a:t> </a:t>
            </a:r>
          </a:p>
          <a:p>
            <a:pPr marL="342900" indent="-342900">
              <a:buFont typeface="Arial" pitchFamily="34" charset="0"/>
              <a:buChar char="•"/>
            </a:pPr>
            <a:endParaRPr lang="en-US" sz="2000" dirty="0"/>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44</a:t>
            </a:fld>
            <a:endParaRPr lang="en-US" sz="1200" dirty="0"/>
          </a:p>
        </p:txBody>
      </p:sp>
      <p:sp>
        <p:nvSpPr>
          <p:cNvPr id="7" name="TextBox 6"/>
          <p:cNvSpPr txBox="1"/>
          <p:nvPr/>
        </p:nvSpPr>
        <p:spPr>
          <a:xfrm>
            <a:off x="685800" y="2057400"/>
            <a:ext cx="8001000" cy="4031873"/>
          </a:xfrm>
          <a:prstGeom prst="rect">
            <a:avLst/>
          </a:prstGeom>
          <a:noFill/>
        </p:spPr>
        <p:txBody>
          <a:bodyPr wrap="square" rtlCol="0">
            <a:spAutoFit/>
          </a:bodyPr>
          <a:lstStyle/>
          <a:p>
            <a:pPr marL="274320" lvl="1" indent="-274320">
              <a:lnSpc>
                <a:spcPct val="150000"/>
              </a:lnSpc>
              <a:spcAft>
                <a:spcPts val="0"/>
              </a:spcAft>
            </a:pPr>
            <a:r>
              <a:rPr lang="en-US" sz="1800" b="1" dirty="0">
                <a:latin typeface="Calibri"/>
                <a:cs typeface="Calibri"/>
              </a:rPr>
              <a:t>For Technology Coordinators and Technology Staff:</a:t>
            </a:r>
          </a:p>
          <a:p>
            <a:pPr lvl="1" indent="-274320">
              <a:spcAft>
                <a:spcPts val="600"/>
              </a:spcAft>
              <a:buClr>
                <a:srgbClr val="7030A0"/>
              </a:buClr>
              <a:buFont typeface="Arial" pitchFamily="34" charset="0"/>
              <a:buChar char="•"/>
            </a:pPr>
            <a:r>
              <a:rPr lang="en-US" sz="1800" dirty="0" err="1">
                <a:latin typeface="+mn-lt"/>
                <a:cs typeface="Calibri"/>
              </a:rPr>
              <a:t>SystemCheck</a:t>
            </a:r>
            <a:r>
              <a:rPr lang="en-US" sz="1800" dirty="0">
                <a:latin typeface="+mn-lt"/>
                <a:cs typeface="Calibri"/>
              </a:rPr>
              <a:t> for </a:t>
            </a:r>
            <a:r>
              <a:rPr lang="en-US" sz="1800" dirty="0" err="1">
                <a:latin typeface="+mn-lt"/>
                <a:cs typeface="Calibri"/>
              </a:rPr>
              <a:t>TestNav</a:t>
            </a:r>
            <a:endParaRPr lang="en-US" sz="1800" dirty="0">
              <a:latin typeface="+mn-lt"/>
              <a:cs typeface="Calibri"/>
            </a:endParaRPr>
          </a:p>
          <a:p>
            <a:pPr lvl="1" indent="-274320">
              <a:spcAft>
                <a:spcPts val="600"/>
              </a:spcAft>
              <a:buClr>
                <a:srgbClr val="7030A0"/>
              </a:buClr>
              <a:buFont typeface="Arial" pitchFamily="34" charset="0"/>
              <a:buChar char="•"/>
            </a:pPr>
            <a:r>
              <a:rPr lang="en-US" sz="1800" dirty="0">
                <a:latin typeface="+mn-lt"/>
                <a:cs typeface="Calibri"/>
              </a:rPr>
              <a:t>Technical Setup </a:t>
            </a:r>
          </a:p>
          <a:p>
            <a:pPr lvl="1" indent="-274320">
              <a:spcAft>
                <a:spcPts val="600"/>
              </a:spcAft>
              <a:buClr>
                <a:srgbClr val="7030A0"/>
              </a:buClr>
              <a:buFont typeface="Arial" pitchFamily="34" charset="0"/>
              <a:buChar char="•"/>
            </a:pPr>
            <a:r>
              <a:rPr lang="en-US" sz="1800" dirty="0">
                <a:latin typeface="+mn-lt"/>
                <a:cs typeface="Calibri"/>
              </a:rPr>
              <a:t>Emerging Technologies and Security with Computer-Based </a:t>
            </a:r>
            <a:r>
              <a:rPr lang="en-US" sz="1800" dirty="0" smtClean="0">
                <a:latin typeface="+mn-lt"/>
                <a:cs typeface="Calibri"/>
              </a:rPr>
              <a:t>Testing</a:t>
            </a:r>
          </a:p>
          <a:p>
            <a:pPr lvl="1" indent="-274320">
              <a:spcAft>
                <a:spcPts val="600"/>
              </a:spcAft>
              <a:buClr>
                <a:srgbClr val="7030A0"/>
              </a:buClr>
              <a:buFont typeface="Arial" pitchFamily="34" charset="0"/>
              <a:buChar char="•"/>
            </a:pPr>
            <a:r>
              <a:rPr lang="en-US" sz="1800" dirty="0" smtClean="0">
                <a:latin typeface="+mn-lt"/>
                <a:cs typeface="Calibri"/>
                <a:hlinkClick r:id="rId3"/>
              </a:rPr>
              <a:t>http</a:t>
            </a:r>
            <a:r>
              <a:rPr lang="en-US" sz="1800" dirty="0">
                <a:latin typeface="+mn-lt"/>
                <a:cs typeface="Calibri"/>
                <a:hlinkClick r:id="rId3"/>
              </a:rPr>
              <a:t>://PARCC.Pearson.com/Support</a:t>
            </a:r>
            <a:r>
              <a:rPr lang="en-US" sz="1800" dirty="0">
                <a:latin typeface="+mn-lt"/>
                <a:cs typeface="Calibri"/>
              </a:rPr>
              <a:t> </a:t>
            </a:r>
            <a:endParaRPr lang="en-US" sz="1800" dirty="0" smtClean="0">
              <a:latin typeface="+mn-lt"/>
              <a:cs typeface="Calibri"/>
            </a:endParaRPr>
          </a:p>
          <a:p>
            <a:pPr lvl="1" indent="-274320">
              <a:spcAft>
                <a:spcPts val="600"/>
              </a:spcAft>
              <a:buClr>
                <a:srgbClr val="7030A0"/>
              </a:buClr>
              <a:buFont typeface="Arial" pitchFamily="34" charset="0"/>
              <a:buChar char="•"/>
            </a:pPr>
            <a:r>
              <a:rPr lang="en-US" sz="1800" dirty="0">
                <a:latin typeface="+mn-lt"/>
                <a:hlinkClick r:id="rId4"/>
              </a:rPr>
              <a:t>http://PARCC.Pearson.com/</a:t>
            </a:r>
            <a:r>
              <a:rPr lang="en-US" sz="1800" dirty="0" smtClean="0">
                <a:latin typeface="+mn-lt"/>
                <a:hlinkClick r:id="rId4"/>
              </a:rPr>
              <a:t>TechInformation</a:t>
            </a:r>
            <a:endParaRPr lang="en-US" sz="1800" dirty="0">
              <a:latin typeface="+mn-lt"/>
              <a:cs typeface="Calibri"/>
            </a:endParaRPr>
          </a:p>
          <a:p>
            <a:pPr lvl="1" indent="-274320">
              <a:spcAft>
                <a:spcPts val="600"/>
              </a:spcAft>
              <a:buClr>
                <a:srgbClr val="7030A0"/>
              </a:buClr>
              <a:buFont typeface="Arial" pitchFamily="34" charset="0"/>
              <a:buChar char="•"/>
            </a:pPr>
            <a:endParaRPr lang="en-US" sz="1800" dirty="0">
              <a:solidFill>
                <a:srgbClr val="0000FF"/>
              </a:solidFill>
              <a:latin typeface="Calibri"/>
              <a:cs typeface="Calibri"/>
            </a:endParaRPr>
          </a:p>
          <a:p>
            <a:pPr marL="274320" lvl="1" indent="-274320">
              <a:lnSpc>
                <a:spcPct val="150000"/>
              </a:lnSpc>
              <a:spcAft>
                <a:spcPts val="0"/>
              </a:spcAft>
            </a:pPr>
            <a:r>
              <a:rPr lang="en-US" sz="1800" b="1" dirty="0" smtClean="0">
                <a:latin typeface="Calibri"/>
                <a:cs typeface="Calibri"/>
              </a:rPr>
              <a:t>For Testing Coordinators and Test Administrators:</a:t>
            </a:r>
          </a:p>
          <a:p>
            <a:pPr lvl="1" indent="-274320">
              <a:spcAft>
                <a:spcPts val="600"/>
              </a:spcAft>
              <a:buClr>
                <a:srgbClr val="7030A0"/>
              </a:buClr>
              <a:buFont typeface="Arial" pitchFamily="34" charset="0"/>
              <a:buChar char="•"/>
            </a:pPr>
            <a:r>
              <a:rPr lang="en-US" sz="1800" dirty="0" smtClean="0">
                <a:latin typeface="Calibri"/>
                <a:cs typeface="Calibri"/>
              </a:rPr>
              <a:t>Computer-Based Testing: Test Administration Training </a:t>
            </a:r>
          </a:p>
          <a:p>
            <a:pPr lvl="1" indent="-274320">
              <a:spcAft>
                <a:spcPts val="600"/>
              </a:spcAft>
              <a:buClr>
                <a:srgbClr val="7030A0"/>
              </a:buClr>
              <a:buFont typeface="Arial" pitchFamily="34" charset="0"/>
              <a:buChar char="•"/>
            </a:pPr>
            <a:r>
              <a:rPr lang="en-US" sz="1800" dirty="0" smtClean="0">
                <a:latin typeface="Calibri"/>
                <a:cs typeface="Calibri"/>
              </a:rPr>
              <a:t>Accessibility Features and Accommodations with Computer-Based Testing</a:t>
            </a:r>
            <a:endParaRPr lang="en-US" sz="1400" dirty="0" smtClean="0">
              <a:latin typeface="Calibri"/>
              <a:cs typeface="Calibri"/>
            </a:endParaRPr>
          </a:p>
          <a:p>
            <a:pPr lvl="1" indent="-274320">
              <a:spcAft>
                <a:spcPts val="600"/>
              </a:spcAft>
              <a:buClr>
                <a:srgbClr val="7030A0"/>
              </a:buClr>
              <a:buFont typeface="Arial" pitchFamily="34" charset="0"/>
              <a:buChar char="•"/>
            </a:pPr>
            <a:r>
              <a:rPr lang="en-US" sz="1800" dirty="0" smtClean="0">
                <a:latin typeface="Calibri"/>
                <a:cs typeface="Calibri"/>
              </a:rPr>
              <a:t>Paper-Based Testing: Test Administration Training</a:t>
            </a:r>
          </a:p>
        </p:txBody>
      </p:sp>
      <p:sp>
        <p:nvSpPr>
          <p:cNvPr id="9" name="TextBox 8"/>
          <p:cNvSpPr txBox="1"/>
          <p:nvPr/>
        </p:nvSpPr>
        <p:spPr>
          <a:xfrm>
            <a:off x="530352" y="1676400"/>
            <a:ext cx="8153400" cy="461665"/>
          </a:xfrm>
          <a:prstGeom prst="rect">
            <a:avLst/>
          </a:prstGeom>
          <a:noFill/>
        </p:spPr>
        <p:txBody>
          <a:bodyPr wrap="square" rtlCol="0">
            <a:spAutoFit/>
          </a:bodyPr>
          <a:lstStyle/>
          <a:p>
            <a:r>
              <a:rPr lang="en-US" b="1" dirty="0" smtClean="0">
                <a:solidFill>
                  <a:srgbClr val="0091B2"/>
                </a:solidFill>
                <a:latin typeface="+mj-lt"/>
              </a:rPr>
              <a:t>Training Resources and Modules</a:t>
            </a:r>
            <a:endParaRPr lang="en-US" b="1" dirty="0">
              <a:solidFill>
                <a:srgbClr val="0091B2"/>
              </a:solidFill>
              <a:latin typeface="+mj-lt"/>
            </a:endParaRPr>
          </a:p>
        </p:txBody>
      </p:sp>
    </p:spTree>
    <p:extLst>
      <p:ext uri="{BB962C8B-B14F-4D97-AF65-F5344CB8AC3E}">
        <p14:creationId xmlns:p14="http://schemas.microsoft.com/office/powerpoint/2010/main" val="13560093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9144000" cy="1219200"/>
          </a:xfrm>
        </p:spPr>
        <p:txBody>
          <a:bodyPr/>
          <a:lstStyle/>
          <a:p>
            <a:r>
              <a:rPr lang="en-US" sz="2700" dirty="0" smtClean="0"/>
              <a:t>Guides and Manuals</a:t>
            </a:r>
            <a:endParaRPr lang="en-US" sz="2700" b="0" dirty="0" smtClean="0"/>
          </a:p>
        </p:txBody>
      </p:sp>
      <p:sp>
        <p:nvSpPr>
          <p:cNvPr id="3" name="Rectangle 2"/>
          <p:cNvSpPr/>
          <p:nvPr/>
        </p:nvSpPr>
        <p:spPr>
          <a:xfrm>
            <a:off x="381000" y="2743201"/>
            <a:ext cx="8534400" cy="707886"/>
          </a:xfrm>
          <a:prstGeom prst="rect">
            <a:avLst/>
          </a:prstGeom>
        </p:spPr>
        <p:txBody>
          <a:bodyPr wrap="square">
            <a:spAutoFit/>
          </a:bodyPr>
          <a:lstStyle/>
          <a:p>
            <a:pPr marL="342900" indent="-342900"/>
            <a:r>
              <a:rPr lang="en-US" sz="2000" dirty="0" smtClean="0"/>
              <a:t> </a:t>
            </a:r>
          </a:p>
          <a:p>
            <a:pPr marL="342900" indent="-342900">
              <a:buFont typeface="Arial" pitchFamily="34" charset="0"/>
              <a:buChar char="•"/>
            </a:pPr>
            <a:endParaRPr lang="en-US" sz="2000" dirty="0"/>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45</a:t>
            </a:fld>
            <a:endParaRPr lang="en-US" sz="1200" dirty="0"/>
          </a:p>
        </p:txBody>
      </p:sp>
      <p:sp>
        <p:nvSpPr>
          <p:cNvPr id="6" name="TextBox 5"/>
          <p:cNvSpPr txBox="1"/>
          <p:nvPr/>
        </p:nvSpPr>
        <p:spPr>
          <a:xfrm>
            <a:off x="533400" y="1447800"/>
            <a:ext cx="8153400" cy="461665"/>
          </a:xfrm>
          <a:prstGeom prst="rect">
            <a:avLst/>
          </a:prstGeom>
          <a:noFill/>
        </p:spPr>
        <p:txBody>
          <a:bodyPr wrap="square" rtlCol="0">
            <a:spAutoFit/>
          </a:bodyPr>
          <a:lstStyle/>
          <a:p>
            <a:r>
              <a:rPr lang="en-US" b="1" dirty="0" smtClean="0">
                <a:solidFill>
                  <a:srgbClr val="0091B2"/>
                </a:solidFill>
                <a:latin typeface="+mj-lt"/>
              </a:rPr>
              <a:t>Available Guides and Manuals</a:t>
            </a:r>
            <a:endParaRPr lang="en-US" b="1" dirty="0">
              <a:solidFill>
                <a:srgbClr val="0091B2"/>
              </a:solidFill>
              <a:latin typeface="+mj-lt"/>
            </a:endParaRPr>
          </a:p>
        </p:txBody>
      </p:sp>
      <p:sp>
        <p:nvSpPr>
          <p:cNvPr id="7" name="TextBox 6"/>
          <p:cNvSpPr txBox="1"/>
          <p:nvPr/>
        </p:nvSpPr>
        <p:spPr>
          <a:xfrm>
            <a:off x="685800" y="1831848"/>
            <a:ext cx="7543800" cy="4031873"/>
          </a:xfrm>
          <a:prstGeom prst="rect">
            <a:avLst/>
          </a:prstGeom>
          <a:noFill/>
        </p:spPr>
        <p:txBody>
          <a:bodyPr wrap="square" rtlCol="0">
            <a:spAutoFit/>
          </a:bodyPr>
          <a:lstStyle/>
          <a:p>
            <a:pPr marL="274320" lvl="1" indent="-274320">
              <a:lnSpc>
                <a:spcPct val="150000"/>
              </a:lnSpc>
              <a:spcAft>
                <a:spcPts val="0"/>
              </a:spcAft>
            </a:pPr>
            <a:r>
              <a:rPr lang="en-US" sz="1800" b="1" dirty="0" smtClean="0">
                <a:latin typeface="+mn-lt"/>
              </a:rPr>
              <a:t>Materials for School Coordinators and Test Administrators</a:t>
            </a:r>
          </a:p>
          <a:p>
            <a:pPr lvl="1" indent="-274320">
              <a:spcAft>
                <a:spcPts val="600"/>
              </a:spcAft>
              <a:buClr>
                <a:srgbClr val="7030A0"/>
              </a:buClr>
              <a:buFont typeface="Arial" pitchFamily="34" charset="0"/>
              <a:buChar char="•"/>
            </a:pPr>
            <a:r>
              <a:rPr lang="en-US" sz="1800" i="1" dirty="0" smtClean="0">
                <a:latin typeface="+mn-lt"/>
              </a:rPr>
              <a:t>PARCC Test Administrator Manual</a:t>
            </a:r>
          </a:p>
          <a:p>
            <a:pPr lvl="1" indent="-274320">
              <a:spcAft>
                <a:spcPts val="600"/>
              </a:spcAft>
              <a:buClr>
                <a:srgbClr val="7030A0"/>
              </a:buClr>
              <a:buFont typeface="Arial" pitchFamily="34" charset="0"/>
              <a:buChar char="•"/>
            </a:pPr>
            <a:r>
              <a:rPr lang="en-US" sz="1800" i="1" dirty="0" smtClean="0">
                <a:latin typeface="+mn-lt"/>
              </a:rPr>
              <a:t>PARCC Test Coordinator Manual for Computer-Based Testing</a:t>
            </a:r>
          </a:p>
          <a:p>
            <a:pPr lvl="1" indent="-274320">
              <a:spcAft>
                <a:spcPts val="600"/>
              </a:spcAft>
              <a:buClr>
                <a:srgbClr val="7030A0"/>
              </a:buClr>
              <a:buFont typeface="Arial" pitchFamily="34" charset="0"/>
              <a:buChar char="•"/>
            </a:pPr>
            <a:r>
              <a:rPr lang="en-US" sz="1800" i="1" dirty="0" smtClean="0">
                <a:latin typeface="+mn-lt"/>
              </a:rPr>
              <a:t>PARCC PearsonAccess User Guide</a:t>
            </a:r>
          </a:p>
          <a:p>
            <a:pPr lvl="1" indent="-274320">
              <a:spcAft>
                <a:spcPts val="600"/>
              </a:spcAft>
              <a:buClr>
                <a:srgbClr val="7030A0"/>
              </a:buClr>
              <a:buFont typeface="Arial" pitchFamily="34" charset="0"/>
              <a:buChar char="•"/>
            </a:pPr>
            <a:r>
              <a:rPr lang="en-US" sz="1800" i="1" dirty="0" smtClean="0">
                <a:latin typeface="+mn-lt"/>
                <a:ea typeface="MS PGothic" pitchFamily="34" charset="-128"/>
                <a:cs typeface="Calibri" pitchFamily="34" charset="0"/>
              </a:rPr>
              <a:t>Infrastructure Trial Readiness Guide</a:t>
            </a:r>
          </a:p>
          <a:p>
            <a:pPr marL="274320" lvl="1" indent="-274320">
              <a:lnSpc>
                <a:spcPct val="150000"/>
              </a:lnSpc>
              <a:spcAft>
                <a:spcPts val="0"/>
              </a:spcAft>
            </a:pPr>
            <a:r>
              <a:rPr lang="en-US" sz="1800" b="1" dirty="0" smtClean="0">
                <a:latin typeface="+mn-lt"/>
              </a:rPr>
              <a:t>Materials for LEA and School Technology Coordinators</a:t>
            </a:r>
          </a:p>
          <a:p>
            <a:pPr marL="365760" lvl="1" indent="-274320">
              <a:spcAft>
                <a:spcPts val="600"/>
              </a:spcAft>
              <a:buClr>
                <a:srgbClr val="7030A0"/>
              </a:buClr>
              <a:buFont typeface="Arial" charset="0"/>
              <a:buChar char="•"/>
              <a:defRPr/>
            </a:pPr>
            <a:r>
              <a:rPr lang="en-US" sz="1800" i="1" dirty="0" smtClean="0">
                <a:latin typeface="+mn-lt"/>
                <a:ea typeface="MS PGothic" pitchFamily="34" charset="-128"/>
                <a:cs typeface="Calibri" pitchFamily="34" charset="0"/>
              </a:rPr>
              <a:t>TestNav 8 User Guide</a:t>
            </a:r>
          </a:p>
          <a:p>
            <a:pPr marL="365760" lvl="1" indent="-274320">
              <a:spcAft>
                <a:spcPts val="600"/>
              </a:spcAft>
              <a:buClr>
                <a:srgbClr val="7030A0"/>
              </a:buClr>
              <a:buFont typeface="Arial" charset="0"/>
              <a:buChar char="•"/>
              <a:defRPr/>
            </a:pPr>
            <a:r>
              <a:rPr lang="en-US" sz="1800" i="1" dirty="0" err="1" smtClean="0">
                <a:latin typeface="+mn-lt"/>
                <a:ea typeface="MS PGothic" pitchFamily="34" charset="-128"/>
                <a:cs typeface="Calibri" pitchFamily="34" charset="0"/>
              </a:rPr>
              <a:t>TestNav</a:t>
            </a:r>
            <a:r>
              <a:rPr lang="en-US" sz="1800" i="1" dirty="0" smtClean="0">
                <a:latin typeface="+mn-lt"/>
                <a:ea typeface="MS PGothic" pitchFamily="34" charset="-128"/>
                <a:cs typeface="Calibri" pitchFamily="34" charset="0"/>
              </a:rPr>
              <a:t> Proctor Caching Guide</a:t>
            </a:r>
          </a:p>
          <a:p>
            <a:pPr marL="365760" lvl="1" indent="-274320">
              <a:spcAft>
                <a:spcPts val="600"/>
              </a:spcAft>
              <a:buClr>
                <a:srgbClr val="7030A0"/>
              </a:buClr>
              <a:buFont typeface="Arial" charset="0"/>
              <a:buChar char="•"/>
              <a:defRPr/>
            </a:pPr>
            <a:r>
              <a:rPr lang="en-US" sz="1800" i="1" dirty="0" smtClean="0">
                <a:latin typeface="+mn-lt"/>
                <a:ea typeface="MS PGothic" pitchFamily="34" charset="-128"/>
                <a:cs typeface="Calibri" pitchFamily="34" charset="0"/>
              </a:rPr>
              <a:t>Quick Start Guides for TestNav 8 and Proctor Caching</a:t>
            </a:r>
          </a:p>
          <a:p>
            <a:pPr marL="365760" lvl="1" indent="-274320">
              <a:spcAft>
                <a:spcPts val="600"/>
              </a:spcAft>
              <a:buClr>
                <a:srgbClr val="7030A0"/>
              </a:buClr>
              <a:buFont typeface="Arial" charset="0"/>
              <a:buChar char="•"/>
              <a:defRPr/>
            </a:pPr>
            <a:r>
              <a:rPr lang="en-US" sz="1800" i="1" dirty="0" smtClean="0">
                <a:latin typeface="+mn-lt"/>
                <a:ea typeface="MS PGothic" pitchFamily="34" charset="-128"/>
                <a:cs typeface="Calibri" pitchFamily="34" charset="0"/>
              </a:rPr>
              <a:t>Infrastructure Trial Readiness Guide</a:t>
            </a:r>
          </a:p>
          <a:p>
            <a:pPr marL="365760" lvl="1" indent="-274320">
              <a:spcAft>
                <a:spcPts val="600"/>
              </a:spcAft>
              <a:buClr>
                <a:srgbClr val="7030A0"/>
              </a:buClr>
              <a:buFont typeface="Arial" charset="0"/>
              <a:buChar char="•"/>
              <a:defRPr/>
            </a:pPr>
            <a:r>
              <a:rPr lang="en-US" sz="1800" i="1" dirty="0" smtClean="0">
                <a:latin typeface="+mn-lt"/>
              </a:rPr>
              <a:t>PARCC PearsonAccess User Guide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9" name="Rectangle 3"/>
          <p:cNvSpPr>
            <a:spLocks noGrp="1" noChangeArrowheads="1"/>
          </p:cNvSpPr>
          <p:nvPr>
            <p:ph idx="1"/>
          </p:nvPr>
        </p:nvSpPr>
        <p:spPr>
          <a:xfrm>
            <a:off x="457200" y="1447800"/>
            <a:ext cx="8229600" cy="4525963"/>
          </a:xfrm>
        </p:spPr>
        <p:txBody>
          <a:bodyPr/>
          <a:lstStyle/>
          <a:p>
            <a:r>
              <a:rPr lang="en-US" sz="2200" dirty="0" smtClean="0"/>
              <a:t>PARCC Support Center</a:t>
            </a:r>
          </a:p>
          <a:p>
            <a:pPr lvl="1"/>
            <a:r>
              <a:rPr lang="en-US" sz="1800" dirty="0" smtClean="0"/>
              <a:t>888-493-9888</a:t>
            </a:r>
          </a:p>
          <a:p>
            <a:pPr lvl="1"/>
            <a:r>
              <a:rPr lang="en-US" sz="1800" dirty="0" smtClean="0">
                <a:hlinkClick r:id="rId3"/>
              </a:rPr>
              <a:t>PARCC@support.pearson.com</a:t>
            </a:r>
            <a:endParaRPr lang="en-US" sz="1800" dirty="0" smtClean="0"/>
          </a:p>
          <a:p>
            <a:pPr lvl="1"/>
            <a:endParaRPr lang="en-US" sz="1800" dirty="0"/>
          </a:p>
          <a:p>
            <a:r>
              <a:rPr lang="en-US" sz="2000" dirty="0" smtClean="0"/>
              <a:t>LDOE Contacts</a:t>
            </a:r>
          </a:p>
          <a:p>
            <a:pPr lvl="1"/>
            <a:r>
              <a:rPr lang="en-US" sz="1800" dirty="0" smtClean="0"/>
              <a:t>TECHNOLOGY:  </a:t>
            </a:r>
          </a:p>
          <a:p>
            <a:pPr lvl="2"/>
            <a:r>
              <a:rPr lang="en-US" sz="1600" dirty="0">
                <a:hlinkClick r:id="rId4"/>
              </a:rPr>
              <a:t>EdTech@la.gov</a:t>
            </a:r>
            <a:endParaRPr lang="en-US" sz="1600" dirty="0"/>
          </a:p>
          <a:p>
            <a:pPr lvl="2"/>
            <a:r>
              <a:rPr lang="en-US" sz="1600" dirty="0" smtClean="0"/>
              <a:t>Carol Mosley (</a:t>
            </a:r>
            <a:r>
              <a:rPr lang="en-US" sz="1600" dirty="0" smtClean="0">
                <a:hlinkClick r:id="rId5"/>
              </a:rPr>
              <a:t>Carol.Mosley@la.gov</a:t>
            </a:r>
            <a:r>
              <a:rPr lang="en-US" sz="1600" dirty="0" smtClean="0"/>
              <a:t>) </a:t>
            </a:r>
          </a:p>
          <a:p>
            <a:pPr lvl="2"/>
            <a:r>
              <a:rPr lang="en-US" sz="1600" dirty="0" smtClean="0"/>
              <a:t>Caroline </a:t>
            </a:r>
            <a:r>
              <a:rPr lang="en-US" sz="1600" dirty="0" err="1" smtClean="0"/>
              <a:t>Porche</a:t>
            </a:r>
            <a:r>
              <a:rPr lang="en-US" sz="1600" dirty="0" smtClean="0"/>
              <a:t> (</a:t>
            </a:r>
            <a:r>
              <a:rPr lang="en-US" sz="1600" dirty="0" smtClean="0">
                <a:hlinkClick r:id="rId6"/>
              </a:rPr>
              <a:t>Caroline.Porche@la.gov</a:t>
            </a:r>
            <a:r>
              <a:rPr lang="en-US" sz="1600" dirty="0" smtClean="0"/>
              <a:t>)</a:t>
            </a:r>
          </a:p>
          <a:p>
            <a:pPr lvl="2"/>
            <a:r>
              <a:rPr lang="en-US" sz="1600" dirty="0" smtClean="0"/>
              <a:t>Allen Childress (</a:t>
            </a:r>
            <a:r>
              <a:rPr lang="en-US" sz="1600" dirty="0" smtClean="0">
                <a:hlinkClick r:id="rId7"/>
              </a:rPr>
              <a:t>Allen.Childress@la.gov</a:t>
            </a:r>
            <a:r>
              <a:rPr lang="en-US" sz="1600" dirty="0" smtClean="0"/>
              <a:t>)</a:t>
            </a:r>
          </a:p>
          <a:p>
            <a:pPr lvl="1"/>
            <a:r>
              <a:rPr lang="en-US" sz="1800" dirty="0" smtClean="0"/>
              <a:t>ASSESSMENT:  </a:t>
            </a:r>
          </a:p>
          <a:p>
            <a:pPr lvl="2"/>
            <a:r>
              <a:rPr lang="en-US" sz="1600" dirty="0">
                <a:hlinkClick r:id="rId8"/>
              </a:rPr>
              <a:t>Assessment@la.gov</a:t>
            </a:r>
            <a:r>
              <a:rPr lang="en-US" sz="1600" dirty="0"/>
              <a:t> </a:t>
            </a:r>
          </a:p>
          <a:p>
            <a:pPr lvl="2"/>
            <a:r>
              <a:rPr lang="en-US" sz="1600" dirty="0" smtClean="0"/>
              <a:t>Kristina Bradford (</a:t>
            </a:r>
            <a:r>
              <a:rPr lang="en-US" sz="1600" dirty="0" smtClean="0">
                <a:hlinkClick r:id="rId9"/>
              </a:rPr>
              <a:t>Kristina.Bradford@la.gov</a:t>
            </a:r>
            <a:r>
              <a:rPr lang="en-US" sz="1600" dirty="0" smtClean="0"/>
              <a:t>)</a:t>
            </a:r>
          </a:p>
          <a:p>
            <a:pPr lvl="2"/>
            <a:r>
              <a:rPr lang="en-US" sz="1600" dirty="0" smtClean="0"/>
              <a:t>Susan Khan (</a:t>
            </a:r>
            <a:r>
              <a:rPr lang="en-US" sz="1600" dirty="0" smtClean="0">
                <a:hlinkClick r:id="rId10"/>
              </a:rPr>
              <a:t>Susan.Khan@la.gov</a:t>
            </a:r>
            <a:r>
              <a:rPr lang="en-US" sz="1600" dirty="0" smtClean="0"/>
              <a:t>)</a:t>
            </a:r>
          </a:p>
        </p:txBody>
      </p:sp>
      <p:sp>
        <p:nvSpPr>
          <p:cNvPr id="93187" name="Slide Number Placeholder 4"/>
          <p:cNvSpPr>
            <a:spLocks noGrp="1"/>
          </p:cNvSpPr>
          <p:nvPr>
            <p:ph type="sldNum" sz="quarter" idx="10"/>
          </p:nvPr>
        </p:nvSpPr>
        <p:spPr>
          <a:noFill/>
        </p:spPr>
        <p:txBody>
          <a:bodyPr/>
          <a:lstStyle/>
          <a:p>
            <a:fld id="{24CD3B70-8CE4-4DF2-AC86-8FEA409ABCCB}" type="slidenum">
              <a:rPr lang="en-US" smtClean="0"/>
              <a:pPr/>
              <a:t>46</a:t>
            </a:fld>
            <a:endParaRPr lang="en-US" dirty="0" smtClean="0"/>
          </a:p>
        </p:txBody>
      </p:sp>
      <p:sp>
        <p:nvSpPr>
          <p:cNvPr id="7" name="Title 1"/>
          <p:cNvSpPr txBox="1">
            <a:spLocks/>
          </p:cNvSpPr>
          <p:nvPr/>
        </p:nvSpPr>
        <p:spPr>
          <a:xfrm>
            <a:off x="1600200" y="228600"/>
            <a:ext cx="6019800" cy="67468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pc="-150" dirty="0" smtClean="0">
                <a:solidFill>
                  <a:srgbClr val="FFFFFF"/>
                </a:solidFill>
                <a:latin typeface="Chalkduster"/>
                <a:cs typeface="Chalkduster"/>
              </a:rPr>
              <a:t>Support Contacts</a:t>
            </a:r>
          </a:p>
        </p:txBody>
      </p:sp>
    </p:spTree>
    <p:extLst>
      <p:ext uri="{BB962C8B-B14F-4D97-AF65-F5344CB8AC3E}">
        <p14:creationId xmlns:p14="http://schemas.microsoft.com/office/powerpoint/2010/main" val="4182071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8991600" cy="1219200"/>
          </a:xfrm>
        </p:spPr>
        <p:txBody>
          <a:bodyPr/>
          <a:lstStyle/>
          <a:p>
            <a:r>
              <a:rPr lang="en-US" dirty="0" smtClean="0"/>
              <a:t>Infrastructure Trial Introduction</a:t>
            </a:r>
            <a:endParaRPr lang="en-US" sz="2400" b="0" dirty="0" smtClean="0"/>
          </a:p>
        </p:txBody>
      </p:sp>
      <p:sp>
        <p:nvSpPr>
          <p:cNvPr id="3" name="Rectangle 2"/>
          <p:cNvSpPr/>
          <p:nvPr/>
        </p:nvSpPr>
        <p:spPr>
          <a:xfrm>
            <a:off x="685800" y="1957352"/>
            <a:ext cx="8001000" cy="1782026"/>
          </a:xfrm>
          <a:prstGeom prst="rect">
            <a:avLst/>
          </a:prstGeom>
        </p:spPr>
        <p:txBody>
          <a:bodyPr wrap="square">
            <a:spAutoFit/>
          </a:bodyPr>
          <a:lstStyle/>
          <a:p>
            <a:pPr marL="0" lvl="1" indent="-274320" eaLnBrk="1" hangingPunct="1">
              <a:lnSpc>
                <a:spcPct val="90000"/>
              </a:lnSpc>
              <a:spcBef>
                <a:spcPts val="600"/>
              </a:spcBef>
              <a:spcAft>
                <a:spcPts val="1200"/>
              </a:spcAft>
              <a:buClr>
                <a:srgbClr val="0091B2"/>
              </a:buClr>
              <a:defRPr/>
            </a:pPr>
            <a:r>
              <a:rPr lang="en-US" b="1" dirty="0" smtClean="0">
                <a:solidFill>
                  <a:srgbClr val="0091B2"/>
                </a:solidFill>
                <a:latin typeface="+mn-lt"/>
              </a:rPr>
              <a:t>Answer</a:t>
            </a:r>
            <a:r>
              <a:rPr lang="en-US" dirty="0" smtClean="0">
                <a:solidFill>
                  <a:srgbClr val="0091B2"/>
                </a:solidFill>
                <a:latin typeface="+mn-lt"/>
              </a:rPr>
              <a:t>: </a:t>
            </a:r>
          </a:p>
          <a:p>
            <a:pPr marL="0" lvl="1" eaLnBrk="1" hangingPunct="1">
              <a:lnSpc>
                <a:spcPct val="90000"/>
              </a:lnSpc>
              <a:spcBef>
                <a:spcPts val="600"/>
              </a:spcBef>
              <a:spcAft>
                <a:spcPts val="1200"/>
              </a:spcAft>
              <a:buClr>
                <a:srgbClr val="0091B2"/>
              </a:buClr>
              <a:defRPr/>
            </a:pPr>
            <a:r>
              <a:rPr lang="en-US" dirty="0" smtClean="0">
                <a:latin typeface="+mn-lt"/>
              </a:rPr>
              <a:t>The Infrastructure Trial is conducted using the PARCC Training Center at </a:t>
            </a:r>
            <a:r>
              <a:rPr lang="en-US" dirty="0" smtClean="0">
                <a:latin typeface="+mn-lt"/>
                <a:hlinkClick r:id="rId3"/>
              </a:rPr>
              <a:t>http://PARCC.Pearson.com/TrainingCenter</a:t>
            </a:r>
            <a:r>
              <a:rPr lang="en-US" dirty="0" smtClean="0">
                <a:latin typeface="+mn-lt"/>
              </a:rPr>
              <a:t>.</a:t>
            </a:r>
          </a:p>
          <a:p>
            <a:pPr marL="342900" indent="-342900">
              <a:buClr>
                <a:srgbClr val="0091B2"/>
              </a:buClr>
              <a:buFont typeface="Arial" pitchFamily="34" charset="0"/>
              <a:buChar char="•"/>
            </a:pPr>
            <a:endParaRPr lang="en-US" sz="2000" dirty="0"/>
          </a:p>
        </p:txBody>
      </p:sp>
      <p:sp>
        <p:nvSpPr>
          <p:cNvPr id="5" name="Slide Number Placeholder 4"/>
          <p:cNvSpPr>
            <a:spLocks noGrp="1"/>
          </p:cNvSpPr>
          <p:nvPr>
            <p:ph type="sldNum" sz="quarter" idx="12"/>
          </p:nvPr>
        </p:nvSpPr>
        <p:spPr/>
        <p:txBody>
          <a:bodyPr wrap="square" lIns="89879" tIns="44940" rIns="89879" bIns="44940">
            <a:normAutofit/>
          </a:bodyPr>
          <a:lstStyle/>
          <a:p>
            <a:pPr>
              <a:defRPr/>
            </a:pPr>
            <a:fld id="{8B1FB4F6-53D1-4649-B6D3-57C1A85B2B3E}" type="slidenum">
              <a:rPr lang="en-US" sz="1000" smtClean="0"/>
              <a:pPr>
                <a:defRPr/>
              </a:pPr>
              <a:t>5</a:t>
            </a:fld>
            <a:endParaRPr lang="en-US" sz="1000" dirty="0"/>
          </a:p>
        </p:txBody>
      </p:sp>
      <p:sp>
        <p:nvSpPr>
          <p:cNvPr id="6" name="TextBox 5"/>
          <p:cNvSpPr txBox="1"/>
          <p:nvPr/>
        </p:nvSpPr>
        <p:spPr>
          <a:xfrm>
            <a:off x="685800" y="1447800"/>
            <a:ext cx="8153400" cy="461665"/>
          </a:xfrm>
          <a:prstGeom prst="rect">
            <a:avLst/>
          </a:prstGeom>
          <a:noFill/>
        </p:spPr>
        <p:txBody>
          <a:bodyPr wrap="square" rtlCol="0">
            <a:spAutoFit/>
          </a:bodyPr>
          <a:lstStyle/>
          <a:p>
            <a:r>
              <a:rPr lang="en-US" b="1" dirty="0" smtClean="0">
                <a:solidFill>
                  <a:srgbClr val="0091B2"/>
                </a:solidFill>
                <a:latin typeface="+mj-lt"/>
              </a:rPr>
              <a:t>Where</a:t>
            </a:r>
            <a:r>
              <a:rPr lang="en-US" b="1" dirty="0" smtClean="0">
                <a:latin typeface="+mj-lt"/>
              </a:rPr>
              <a:t> do I access the Infrastructure Trial?</a:t>
            </a:r>
            <a:endParaRPr lang="en-US" b="1" dirty="0">
              <a:latin typeface="+mj-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9144000" cy="1219200"/>
          </a:xfrm>
        </p:spPr>
        <p:txBody>
          <a:bodyPr/>
          <a:lstStyle/>
          <a:p>
            <a:r>
              <a:rPr lang="en-US" dirty="0" smtClean="0"/>
              <a:t>Infrastructure Trial Introduction</a:t>
            </a:r>
            <a:endParaRPr lang="en-US" sz="2400" b="0" dirty="0" smtClean="0"/>
          </a:p>
        </p:txBody>
      </p:sp>
      <p:sp>
        <p:nvSpPr>
          <p:cNvPr id="3" name="Rectangle 2"/>
          <p:cNvSpPr/>
          <p:nvPr/>
        </p:nvSpPr>
        <p:spPr>
          <a:xfrm>
            <a:off x="685800" y="1981200"/>
            <a:ext cx="8001000" cy="3640996"/>
          </a:xfrm>
          <a:prstGeom prst="rect">
            <a:avLst/>
          </a:prstGeom>
        </p:spPr>
        <p:txBody>
          <a:bodyPr wrap="square">
            <a:spAutoFit/>
          </a:bodyPr>
          <a:lstStyle/>
          <a:p>
            <a:pPr marL="0" lvl="1" indent="-274320" eaLnBrk="1" hangingPunct="1">
              <a:lnSpc>
                <a:spcPct val="90000"/>
              </a:lnSpc>
              <a:spcBef>
                <a:spcPts val="600"/>
              </a:spcBef>
              <a:spcAft>
                <a:spcPts val="1200"/>
              </a:spcAft>
              <a:buClr>
                <a:srgbClr val="0091B2"/>
              </a:buClr>
              <a:defRPr/>
            </a:pPr>
            <a:r>
              <a:rPr lang="en-US" b="1" dirty="0" smtClean="0">
                <a:solidFill>
                  <a:srgbClr val="0091B2"/>
                </a:solidFill>
                <a:latin typeface="+mn-lt"/>
              </a:rPr>
              <a:t>Answer</a:t>
            </a:r>
            <a:r>
              <a:rPr lang="en-US" dirty="0" smtClean="0">
                <a:solidFill>
                  <a:srgbClr val="0091B2"/>
                </a:solidFill>
                <a:latin typeface="+mn-lt"/>
              </a:rPr>
              <a:t>: </a:t>
            </a:r>
          </a:p>
          <a:p>
            <a:pPr marL="0" lvl="1" eaLnBrk="1" hangingPunct="1">
              <a:lnSpc>
                <a:spcPct val="90000"/>
              </a:lnSpc>
              <a:spcBef>
                <a:spcPts val="600"/>
              </a:spcBef>
              <a:spcAft>
                <a:spcPts val="1200"/>
              </a:spcAft>
              <a:buClr>
                <a:srgbClr val="0091B2"/>
              </a:buClr>
              <a:defRPr/>
            </a:pPr>
            <a:r>
              <a:rPr lang="en-US" dirty="0" smtClean="0">
                <a:latin typeface="+mn-lt"/>
              </a:rPr>
              <a:t>Plan to conduct an Infrastructure Trial only after you have confirmed site and staff readiness. Louisiana LEAs should complete this trial prior to March 10.</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Complete training activities</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Confirm network and assessment environment configuration</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Develop a communication plan</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Complete survey on your readiness status</a:t>
            </a:r>
          </a:p>
          <a:p>
            <a:pPr indent="-342900">
              <a:buClr>
                <a:srgbClr val="0091B2"/>
              </a:buClr>
              <a:buFont typeface="Arial" pitchFamily="34" charset="0"/>
              <a:buChar char="•"/>
            </a:pPr>
            <a:endParaRPr lang="en-US" sz="2000" dirty="0"/>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6</a:t>
            </a:fld>
            <a:endParaRPr lang="en-US" sz="1200" dirty="0"/>
          </a:p>
        </p:txBody>
      </p:sp>
      <p:sp>
        <p:nvSpPr>
          <p:cNvPr id="6" name="TextBox 5"/>
          <p:cNvSpPr txBox="1"/>
          <p:nvPr/>
        </p:nvSpPr>
        <p:spPr>
          <a:xfrm>
            <a:off x="685800" y="1447800"/>
            <a:ext cx="8153400" cy="461665"/>
          </a:xfrm>
          <a:prstGeom prst="rect">
            <a:avLst/>
          </a:prstGeom>
          <a:noFill/>
        </p:spPr>
        <p:txBody>
          <a:bodyPr wrap="square" rtlCol="0">
            <a:spAutoFit/>
          </a:bodyPr>
          <a:lstStyle/>
          <a:p>
            <a:r>
              <a:rPr lang="en-US" b="1" dirty="0" smtClean="0">
                <a:solidFill>
                  <a:srgbClr val="0091B2"/>
                </a:solidFill>
                <a:latin typeface="+mn-lt"/>
              </a:rPr>
              <a:t>When</a:t>
            </a:r>
            <a:r>
              <a:rPr lang="en-US" b="1" dirty="0" smtClean="0">
                <a:latin typeface="+mn-lt"/>
              </a:rPr>
              <a:t> is the Infrastructure Trial?</a:t>
            </a:r>
            <a:endParaRPr lang="en-US" b="1"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9144000" cy="1219200"/>
          </a:xfrm>
        </p:spPr>
        <p:txBody>
          <a:bodyPr/>
          <a:lstStyle/>
          <a:p>
            <a:r>
              <a:rPr lang="en-US" dirty="0" smtClean="0"/>
              <a:t>Infrastructure Trial Introduction</a:t>
            </a:r>
            <a:endParaRPr lang="en-US" sz="2400" b="0" dirty="0" smtClean="0"/>
          </a:p>
        </p:txBody>
      </p:sp>
      <p:sp>
        <p:nvSpPr>
          <p:cNvPr id="3" name="Rectangle 2"/>
          <p:cNvSpPr/>
          <p:nvPr/>
        </p:nvSpPr>
        <p:spPr>
          <a:xfrm>
            <a:off x="685800" y="1752600"/>
            <a:ext cx="8153400" cy="4557657"/>
          </a:xfrm>
          <a:prstGeom prst="rect">
            <a:avLst/>
          </a:prstGeom>
        </p:spPr>
        <p:txBody>
          <a:bodyPr wrap="square">
            <a:spAutoFit/>
          </a:bodyPr>
          <a:lstStyle/>
          <a:p>
            <a:pPr marL="0" lvl="1" indent="-274320" eaLnBrk="1" hangingPunct="1">
              <a:lnSpc>
                <a:spcPct val="90000"/>
              </a:lnSpc>
              <a:spcBef>
                <a:spcPts val="600"/>
              </a:spcBef>
              <a:spcAft>
                <a:spcPts val="600"/>
              </a:spcAft>
              <a:buClr>
                <a:srgbClr val="0091B2"/>
              </a:buClr>
              <a:defRPr/>
            </a:pPr>
            <a:r>
              <a:rPr lang="en-US" b="1" dirty="0" smtClean="0">
                <a:solidFill>
                  <a:srgbClr val="0091B2"/>
                </a:solidFill>
                <a:latin typeface="+mn-lt"/>
              </a:rPr>
              <a:t>Answer</a:t>
            </a:r>
            <a:r>
              <a:rPr lang="en-US" dirty="0" smtClean="0">
                <a:solidFill>
                  <a:srgbClr val="0091B2"/>
                </a:solidFill>
                <a:latin typeface="+mn-lt"/>
              </a:rPr>
              <a:t>: </a:t>
            </a:r>
          </a:p>
          <a:p>
            <a:pPr marL="0" lvl="1" eaLnBrk="1" hangingPunct="1">
              <a:lnSpc>
                <a:spcPct val="90000"/>
              </a:lnSpc>
              <a:spcBef>
                <a:spcPts val="600"/>
              </a:spcBef>
              <a:spcAft>
                <a:spcPts val="600"/>
              </a:spcAft>
              <a:buClr>
                <a:srgbClr val="0091B2"/>
              </a:buClr>
              <a:defRPr/>
            </a:pPr>
            <a:r>
              <a:rPr lang="en-US" dirty="0" smtClean="0">
                <a:latin typeface="+mn-lt"/>
              </a:rPr>
              <a:t>Reviewing set up and communications prior to testing in an Infrastructure Trial can avoid possible problems and delays during the live assessment.</a:t>
            </a:r>
          </a:p>
          <a:p>
            <a:pPr marL="457200" lvl="2" indent="-274320" eaLnBrk="1" hangingPunct="1">
              <a:lnSpc>
                <a:spcPct val="90000"/>
              </a:lnSpc>
              <a:spcBef>
                <a:spcPts val="600"/>
              </a:spcBef>
              <a:buClr>
                <a:srgbClr val="0091B2"/>
              </a:buClr>
              <a:buFont typeface="Wingdings" pitchFamily="2" charset="2"/>
              <a:buChar char="ü"/>
              <a:defRPr/>
            </a:pPr>
            <a:r>
              <a:rPr lang="en-US" sz="2200" dirty="0">
                <a:latin typeface="+mn-lt"/>
              </a:rPr>
              <a:t>Validates device and system configuration set up</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Provides practice for all participating users</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Minimal additional activities are needed to conduct an Infrastructure Trial</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Students and </a:t>
            </a:r>
            <a:r>
              <a:rPr lang="en-US" sz="2200" dirty="0">
                <a:latin typeface="+mn-lt"/>
              </a:rPr>
              <a:t>test results are not </a:t>
            </a:r>
            <a:r>
              <a:rPr lang="en-US" sz="2200" dirty="0" smtClean="0">
                <a:latin typeface="+mn-lt"/>
              </a:rPr>
              <a:t>affected</a:t>
            </a:r>
            <a:endParaRPr lang="en-US" sz="2200" dirty="0">
              <a:latin typeface="+mn-lt"/>
            </a:endParaRP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Provides practice of communication plans to be sure everyone knows who to contact for help</a:t>
            </a:r>
          </a:p>
          <a:p>
            <a:pPr marL="457200" lvl="2" indent="-274320" eaLnBrk="1" hangingPunct="1">
              <a:lnSpc>
                <a:spcPct val="90000"/>
              </a:lnSpc>
              <a:spcBef>
                <a:spcPts val="600"/>
              </a:spcBef>
              <a:buClr>
                <a:srgbClr val="0091B2"/>
              </a:buClr>
              <a:buFont typeface="Wingdings" pitchFamily="2" charset="2"/>
              <a:buChar char="ü"/>
              <a:defRPr/>
            </a:pPr>
            <a:r>
              <a:rPr lang="en-US" sz="2200" dirty="0" smtClean="0">
                <a:latin typeface="+mn-lt"/>
              </a:rPr>
              <a:t>Allows students practice in the actual test environment</a:t>
            </a:r>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7</a:t>
            </a:fld>
            <a:endParaRPr lang="en-US" sz="1200" dirty="0"/>
          </a:p>
        </p:txBody>
      </p:sp>
      <p:sp>
        <p:nvSpPr>
          <p:cNvPr id="6" name="TextBox 5"/>
          <p:cNvSpPr txBox="1"/>
          <p:nvPr/>
        </p:nvSpPr>
        <p:spPr>
          <a:xfrm>
            <a:off x="685800" y="1295400"/>
            <a:ext cx="8153400" cy="461665"/>
          </a:xfrm>
          <a:prstGeom prst="rect">
            <a:avLst/>
          </a:prstGeom>
          <a:noFill/>
        </p:spPr>
        <p:txBody>
          <a:bodyPr wrap="square" rtlCol="0">
            <a:spAutoFit/>
          </a:bodyPr>
          <a:lstStyle/>
          <a:p>
            <a:r>
              <a:rPr lang="en-US" b="1" dirty="0" smtClean="0">
                <a:solidFill>
                  <a:srgbClr val="0091B2"/>
                </a:solidFill>
                <a:latin typeface="+mn-lt"/>
              </a:rPr>
              <a:t>Why</a:t>
            </a:r>
            <a:r>
              <a:rPr lang="en-US" b="1" dirty="0" smtClean="0">
                <a:latin typeface="+mn-lt"/>
              </a:rPr>
              <a:t> </a:t>
            </a:r>
            <a:r>
              <a:rPr lang="en-US" dirty="0" smtClean="0">
                <a:latin typeface="+mn-lt"/>
              </a:rPr>
              <a:t>is an Infrastructure Trial necessary?</a:t>
            </a:r>
            <a:endParaRPr lang="en-US" dirty="0">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
            <a:ext cx="9144000" cy="1219200"/>
          </a:xfrm>
        </p:spPr>
        <p:txBody>
          <a:bodyPr/>
          <a:lstStyle/>
          <a:p>
            <a:r>
              <a:rPr lang="en-US" sz="2600" dirty="0" smtClean="0"/>
              <a:t>Infrastructure Trial Introduction</a:t>
            </a:r>
            <a:endParaRPr lang="en-US" sz="2600" b="0" dirty="0" smtClean="0"/>
          </a:p>
        </p:txBody>
      </p:sp>
      <p:sp>
        <p:nvSpPr>
          <p:cNvPr id="3" name="Rectangle 2"/>
          <p:cNvSpPr/>
          <p:nvPr/>
        </p:nvSpPr>
        <p:spPr>
          <a:xfrm>
            <a:off x="685800" y="2057400"/>
            <a:ext cx="7924800" cy="3751796"/>
          </a:xfrm>
          <a:prstGeom prst="rect">
            <a:avLst/>
          </a:prstGeom>
        </p:spPr>
        <p:txBody>
          <a:bodyPr wrap="square">
            <a:spAutoFit/>
          </a:bodyPr>
          <a:lstStyle/>
          <a:p>
            <a:pPr marL="0" lvl="1" indent="-274320" eaLnBrk="1" hangingPunct="1">
              <a:lnSpc>
                <a:spcPct val="90000"/>
              </a:lnSpc>
              <a:spcBef>
                <a:spcPts val="600"/>
              </a:spcBef>
              <a:spcAft>
                <a:spcPts val="1200"/>
              </a:spcAft>
              <a:buClr>
                <a:srgbClr val="0091B2"/>
              </a:buClr>
              <a:defRPr/>
            </a:pPr>
            <a:r>
              <a:rPr lang="en-US" b="1" dirty="0" smtClean="0">
                <a:solidFill>
                  <a:srgbClr val="0091B2"/>
                </a:solidFill>
                <a:latin typeface="+mn-lt"/>
              </a:rPr>
              <a:t>Answer</a:t>
            </a:r>
            <a:r>
              <a:rPr lang="en-US" dirty="0" smtClean="0">
                <a:solidFill>
                  <a:srgbClr val="0091B2"/>
                </a:solidFill>
                <a:latin typeface="+mn-lt"/>
              </a:rPr>
              <a:t>: </a:t>
            </a:r>
          </a:p>
          <a:p>
            <a:pPr marL="0" lvl="1" eaLnBrk="1" hangingPunct="1">
              <a:lnSpc>
                <a:spcPct val="90000"/>
              </a:lnSpc>
              <a:spcBef>
                <a:spcPts val="600"/>
              </a:spcBef>
              <a:spcAft>
                <a:spcPts val="1200"/>
              </a:spcAft>
              <a:buClr>
                <a:srgbClr val="0091B2"/>
              </a:buClr>
              <a:defRPr/>
            </a:pPr>
            <a:r>
              <a:rPr lang="en-US" dirty="0" smtClean="0">
                <a:latin typeface="+mn-lt"/>
              </a:rPr>
              <a:t>The Infrastructure Trial is complete when you can confirm that you are ready for the computer-based assessment. You may use the trial, as needed, to confirm readiness.</a:t>
            </a:r>
          </a:p>
          <a:p>
            <a:pPr marL="457200" lvl="2" indent="-274320" eaLnBrk="1" hangingPunct="1">
              <a:lnSpc>
                <a:spcPct val="90000"/>
              </a:lnSpc>
              <a:spcBef>
                <a:spcPts val="600"/>
              </a:spcBef>
              <a:buClr>
                <a:srgbClr val="0091B2"/>
              </a:buClr>
              <a:buFont typeface="Wingdings" pitchFamily="2" charset="2"/>
              <a:buChar char="ü"/>
              <a:defRPr/>
            </a:pPr>
            <a:r>
              <a:rPr lang="en-US" dirty="0" smtClean="0">
                <a:latin typeface="+mn-lt"/>
              </a:rPr>
              <a:t>Check progress with schools</a:t>
            </a:r>
          </a:p>
          <a:p>
            <a:pPr marL="457200" lvl="2" indent="-274320" eaLnBrk="1" hangingPunct="1">
              <a:lnSpc>
                <a:spcPct val="90000"/>
              </a:lnSpc>
              <a:spcBef>
                <a:spcPts val="600"/>
              </a:spcBef>
              <a:buClr>
                <a:srgbClr val="0091B2"/>
              </a:buClr>
              <a:buFont typeface="Wingdings" pitchFamily="2" charset="2"/>
              <a:buChar char="ü"/>
              <a:defRPr/>
            </a:pPr>
            <a:r>
              <a:rPr lang="en-US" dirty="0" smtClean="0">
                <a:latin typeface="+mn-lt"/>
              </a:rPr>
              <a:t>Correct configurations and environment settings </a:t>
            </a:r>
          </a:p>
          <a:p>
            <a:pPr marL="457200" lvl="2" indent="-274320" eaLnBrk="1" hangingPunct="1">
              <a:lnSpc>
                <a:spcPct val="90000"/>
              </a:lnSpc>
              <a:spcBef>
                <a:spcPts val="600"/>
              </a:spcBef>
              <a:buClr>
                <a:srgbClr val="0091B2"/>
              </a:buClr>
              <a:buFont typeface="Wingdings" pitchFamily="2" charset="2"/>
              <a:buChar char="ü"/>
              <a:defRPr/>
            </a:pPr>
            <a:r>
              <a:rPr lang="en-US" dirty="0" smtClean="0">
                <a:latin typeface="+mn-lt"/>
              </a:rPr>
              <a:t>Try again if needed</a:t>
            </a:r>
          </a:p>
          <a:p>
            <a:pPr marL="457200" lvl="2" indent="-274320" eaLnBrk="1" hangingPunct="1">
              <a:lnSpc>
                <a:spcPct val="90000"/>
              </a:lnSpc>
              <a:spcBef>
                <a:spcPts val="600"/>
              </a:spcBef>
              <a:buClr>
                <a:srgbClr val="0091B2"/>
              </a:buClr>
              <a:buFont typeface="Wingdings" pitchFamily="2" charset="2"/>
              <a:buChar char="ü"/>
              <a:defRPr/>
            </a:pPr>
            <a:r>
              <a:rPr lang="en-US" dirty="0">
                <a:latin typeface="+mn-lt"/>
              </a:rPr>
              <a:t>Make changes to communication plan as </a:t>
            </a:r>
            <a:r>
              <a:rPr lang="en-US" dirty="0" smtClean="0">
                <a:latin typeface="+mn-lt"/>
              </a:rPr>
              <a:t>needed</a:t>
            </a:r>
          </a:p>
          <a:p>
            <a:pPr marL="342900" indent="-342900">
              <a:buClr>
                <a:srgbClr val="0091B2"/>
              </a:buClr>
              <a:buFont typeface="Arial" pitchFamily="34" charset="0"/>
              <a:buChar char="•"/>
            </a:pPr>
            <a:endParaRPr lang="en-US" sz="2000" dirty="0">
              <a:latin typeface="+mn-lt"/>
            </a:endParaRPr>
          </a:p>
        </p:txBody>
      </p:sp>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8</a:t>
            </a:fld>
            <a:endParaRPr lang="en-US" sz="1200" dirty="0"/>
          </a:p>
        </p:txBody>
      </p:sp>
      <p:sp>
        <p:nvSpPr>
          <p:cNvPr id="6" name="TextBox 5"/>
          <p:cNvSpPr txBox="1"/>
          <p:nvPr/>
        </p:nvSpPr>
        <p:spPr>
          <a:xfrm>
            <a:off x="685800" y="1524000"/>
            <a:ext cx="8153400" cy="461665"/>
          </a:xfrm>
          <a:prstGeom prst="rect">
            <a:avLst/>
          </a:prstGeom>
          <a:noFill/>
        </p:spPr>
        <p:txBody>
          <a:bodyPr wrap="square" rtlCol="0">
            <a:spAutoFit/>
          </a:bodyPr>
          <a:lstStyle/>
          <a:p>
            <a:r>
              <a:rPr lang="en-US" b="1" dirty="0" smtClean="0">
                <a:solidFill>
                  <a:srgbClr val="0091B2"/>
                </a:solidFill>
                <a:latin typeface="+mn-lt"/>
              </a:rPr>
              <a:t>How</a:t>
            </a:r>
            <a:r>
              <a:rPr lang="en-US" b="1" dirty="0" smtClean="0">
                <a:latin typeface="+mn-lt"/>
              </a:rPr>
              <a:t> do I know when the Infrastructure Trial is complete?</a:t>
            </a:r>
            <a:endParaRPr lang="en-US" b="1"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pPr>
              <a:defRPr/>
            </a:pPr>
            <a:fld id="{8B1FB4F6-53D1-4649-B6D3-57C1A85B2B3E}" type="slidenum">
              <a:rPr lang="en-US" sz="1200" smtClean="0"/>
              <a:pPr>
                <a:defRPr/>
              </a:pPr>
              <a:t>9</a:t>
            </a:fld>
            <a:endParaRPr lang="en-US" sz="1200" dirty="0"/>
          </a:p>
        </p:txBody>
      </p:sp>
      <p:sp>
        <p:nvSpPr>
          <p:cNvPr id="4" name="TextBox 3"/>
          <p:cNvSpPr txBox="1"/>
          <p:nvPr/>
        </p:nvSpPr>
        <p:spPr>
          <a:xfrm>
            <a:off x="914400" y="3124200"/>
            <a:ext cx="7620000" cy="523220"/>
          </a:xfrm>
          <a:prstGeom prst="rect">
            <a:avLst/>
          </a:prstGeom>
          <a:noFill/>
        </p:spPr>
        <p:txBody>
          <a:bodyPr wrap="square" rtlCol="0">
            <a:spAutoFit/>
          </a:bodyPr>
          <a:lstStyle/>
          <a:p>
            <a:pPr algn="ctr">
              <a:spcAft>
                <a:spcPts val="600"/>
              </a:spcAft>
            </a:pPr>
            <a:r>
              <a:rPr lang="en-US" sz="2800" b="1" dirty="0" smtClean="0">
                <a:solidFill>
                  <a:srgbClr val="0091B2"/>
                </a:solidFill>
              </a:rPr>
              <a:t>Infrastructure Trail Models</a:t>
            </a:r>
            <a:endParaRPr lang="en-US" dirty="0" smtClean="0">
              <a:latin typeface="+mn-lt"/>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GUID" val="0959fd87-eff2-4401-a4c4-719df37b0484"/>
  <p:tag name="ARTICULATE_SLIDE_PAUSE" val="1"/>
  <p:tag name="ARTICULATE_NAV_LEVEL" val="3"/>
  <p:tag name="ARTICULATE_PLAYLIST_ID" val="-1"/>
  <p:tag name="ARTICULATE_LOCK_SLIDE" val="0"/>
  <p:tag name="ARTICULATE_SLIDE_NAV" val="4"/>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CC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PARCC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PARCC PPT template</Template>
  <TotalTime>19611</TotalTime>
  <Words>6268</Words>
  <Application>Microsoft Office PowerPoint</Application>
  <PresentationFormat>Letter Paper (8.5x11 in)</PresentationFormat>
  <Paragraphs>567</Paragraphs>
  <Slides>46</Slides>
  <Notes>46</Notes>
  <HiddenSlides>0</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Custom Design</vt:lpstr>
      <vt:lpstr>PARCC PPT theme</vt:lpstr>
      <vt:lpstr>1_Custom Design</vt:lpstr>
      <vt:lpstr>1_PARCC PPT theme</vt:lpstr>
      <vt:lpstr>PowerPoint Presentation</vt:lpstr>
      <vt:lpstr>Topics to be Covered</vt:lpstr>
      <vt:lpstr>Infrastructure Trial Introduction</vt:lpstr>
      <vt:lpstr>Infrastructure Trial Introduction</vt:lpstr>
      <vt:lpstr>Infrastructure Trial Introduction</vt:lpstr>
      <vt:lpstr>Infrastructure Trial Introduction</vt:lpstr>
      <vt:lpstr>Infrastructure Trial Introduction</vt:lpstr>
      <vt:lpstr>Infrastructure Trial Introduction</vt:lpstr>
      <vt:lpstr>PowerPoint Presentation</vt:lpstr>
      <vt:lpstr>Infrastructure Trial Introduction</vt:lpstr>
      <vt:lpstr>Infrastructure Trial Introduction</vt:lpstr>
      <vt:lpstr>Infrastructure Trial Introduction</vt:lpstr>
      <vt:lpstr>Infrastructure Trial Introduction</vt:lpstr>
      <vt:lpstr>Infrastructure Trial Introduction</vt:lpstr>
      <vt:lpstr>PowerPoint Presentation</vt:lpstr>
      <vt:lpstr>Getting Started: Communication</vt:lpstr>
      <vt:lpstr>Getting Started: Devising a Plan</vt:lpstr>
      <vt:lpstr>PowerPoint Presentation</vt:lpstr>
      <vt:lpstr>Infrastructure Trial Participants</vt:lpstr>
      <vt:lpstr>Bandwidth &amp; Hardware Configuration</vt:lpstr>
      <vt:lpstr>Bandwidth &amp; Hardware Configuration</vt:lpstr>
      <vt:lpstr>Assessment Environment Configuration</vt:lpstr>
      <vt:lpstr>TestNav Configuration in PearsonAccess</vt:lpstr>
      <vt:lpstr>IT Infrastructure Verification</vt:lpstr>
      <vt:lpstr>PowerPoint Presentation</vt:lpstr>
      <vt:lpstr>Test Setup, Training, and Verification</vt:lpstr>
      <vt:lpstr>PARCC Training Center Log In</vt:lpstr>
      <vt:lpstr>Creating “Dummy” Students</vt:lpstr>
      <vt:lpstr>Creating “Dummy” Students Continued</vt:lpstr>
      <vt:lpstr>Test Setup: Create and Manage Test Sessions</vt:lpstr>
      <vt:lpstr>Test Setup Continued</vt:lpstr>
      <vt:lpstr>Test Administration, Training, and Verification</vt:lpstr>
      <vt:lpstr>Test Policy, Procedures Training &amp; Verification</vt:lpstr>
      <vt:lpstr>Session Details</vt:lpstr>
      <vt:lpstr>Test Policy, Procedures Training &amp; Verification</vt:lpstr>
      <vt:lpstr>Communications and Support Plan  </vt:lpstr>
      <vt:lpstr>Pre-administration Checklist</vt:lpstr>
      <vt:lpstr>PowerPoint Presentation</vt:lpstr>
      <vt:lpstr>Testing Security</vt:lpstr>
      <vt:lpstr>Testing Security</vt:lpstr>
      <vt:lpstr>Testing Security</vt:lpstr>
      <vt:lpstr>Testing Security</vt:lpstr>
      <vt:lpstr>PowerPoint Presentation</vt:lpstr>
      <vt:lpstr>Training Resources and Modules</vt:lpstr>
      <vt:lpstr>Guides and Manuals</vt:lpstr>
      <vt:lpstr>PowerPoint Presentation</vt:lpstr>
    </vt:vector>
  </TitlesOfParts>
  <Company>Pearson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Albanese</dc:creator>
  <cp:lastModifiedBy>Carol Mosley</cp:lastModifiedBy>
  <cp:revision>658</cp:revision>
  <cp:lastPrinted>2014-02-12T14:18:19Z</cp:lastPrinted>
  <dcterms:created xsi:type="dcterms:W3CDTF">2013-01-04T15:22:50Z</dcterms:created>
  <dcterms:modified xsi:type="dcterms:W3CDTF">2014-02-12T14:18:41Z</dcterms:modified>
</cp:coreProperties>
</file>