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0.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1.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2"/>
    <p:sldMasterId id="2147483652" r:id="rId3"/>
    <p:sldMasterId id="2147483657" r:id="rId4"/>
    <p:sldMasterId id="2147483662" r:id="rId5"/>
    <p:sldMasterId id="2147483664" r:id="rId6"/>
    <p:sldMasterId id="2147483667" r:id="rId7"/>
    <p:sldMasterId id="2147483672" r:id="rId8"/>
    <p:sldMasterId id="2147483675" r:id="rId9"/>
    <p:sldMasterId id="2147483682" r:id="rId10"/>
    <p:sldMasterId id="2147483685" r:id="rId11"/>
    <p:sldMasterId id="2147483688" r:id="rId12"/>
  </p:sldMasterIdLst>
  <p:notesMasterIdLst>
    <p:notesMasterId r:id="rId103"/>
  </p:notesMasterIdLst>
  <p:handoutMasterIdLst>
    <p:handoutMasterId r:id="rId104"/>
  </p:handoutMasterIdLst>
  <p:sldIdLst>
    <p:sldId id="516" r:id="rId13"/>
    <p:sldId id="571" r:id="rId14"/>
    <p:sldId id="572" r:id="rId15"/>
    <p:sldId id="573" r:id="rId16"/>
    <p:sldId id="676" r:id="rId17"/>
    <p:sldId id="627" r:id="rId18"/>
    <p:sldId id="567" r:id="rId19"/>
    <p:sldId id="656" r:id="rId20"/>
    <p:sldId id="574" r:id="rId21"/>
    <p:sldId id="575" r:id="rId22"/>
    <p:sldId id="576" r:id="rId23"/>
    <p:sldId id="666" r:id="rId24"/>
    <p:sldId id="667" r:id="rId25"/>
    <p:sldId id="662" r:id="rId26"/>
    <p:sldId id="663" r:id="rId27"/>
    <p:sldId id="664" r:id="rId28"/>
    <p:sldId id="665" r:id="rId29"/>
    <p:sldId id="564" r:id="rId30"/>
    <p:sldId id="668" r:id="rId31"/>
    <p:sldId id="577" r:id="rId32"/>
    <p:sldId id="578" r:id="rId33"/>
    <p:sldId id="579" r:id="rId34"/>
    <p:sldId id="641" r:id="rId35"/>
    <p:sldId id="565" r:id="rId36"/>
    <p:sldId id="669" r:id="rId37"/>
    <p:sldId id="623" r:id="rId38"/>
    <p:sldId id="581" r:id="rId39"/>
    <p:sldId id="628" r:id="rId40"/>
    <p:sldId id="670" r:id="rId41"/>
    <p:sldId id="582" r:id="rId42"/>
    <p:sldId id="583" r:id="rId43"/>
    <p:sldId id="584" r:id="rId44"/>
    <p:sldId id="585" r:id="rId45"/>
    <p:sldId id="586" r:id="rId46"/>
    <p:sldId id="587" r:id="rId47"/>
    <p:sldId id="588" r:id="rId48"/>
    <p:sldId id="589" r:id="rId49"/>
    <p:sldId id="591" r:id="rId50"/>
    <p:sldId id="631" r:id="rId51"/>
    <p:sldId id="590" r:id="rId52"/>
    <p:sldId id="671" r:id="rId53"/>
    <p:sldId id="630" r:id="rId54"/>
    <p:sldId id="592" r:id="rId55"/>
    <p:sldId id="594" r:id="rId56"/>
    <p:sldId id="595" r:id="rId57"/>
    <p:sldId id="596" r:id="rId58"/>
    <p:sldId id="597" r:id="rId59"/>
    <p:sldId id="598" r:id="rId60"/>
    <p:sldId id="599" r:id="rId61"/>
    <p:sldId id="600" r:id="rId62"/>
    <p:sldId id="622" r:id="rId63"/>
    <p:sldId id="606" r:id="rId64"/>
    <p:sldId id="621" r:id="rId65"/>
    <p:sldId id="625" r:id="rId66"/>
    <p:sldId id="659" r:id="rId67"/>
    <p:sldId id="660" r:id="rId68"/>
    <p:sldId id="661" r:id="rId69"/>
    <p:sldId id="607" r:id="rId70"/>
    <p:sldId id="608" r:id="rId71"/>
    <p:sldId id="610" r:id="rId72"/>
    <p:sldId id="611" r:id="rId73"/>
    <p:sldId id="609" r:id="rId74"/>
    <p:sldId id="677" r:id="rId75"/>
    <p:sldId id="612" r:id="rId76"/>
    <p:sldId id="613" r:id="rId77"/>
    <p:sldId id="614" r:id="rId78"/>
    <p:sldId id="615" r:id="rId79"/>
    <p:sldId id="616" r:id="rId80"/>
    <p:sldId id="617" r:id="rId81"/>
    <p:sldId id="618" r:id="rId82"/>
    <p:sldId id="619" r:id="rId83"/>
    <p:sldId id="620" r:id="rId84"/>
    <p:sldId id="632" r:id="rId85"/>
    <p:sldId id="672" r:id="rId86"/>
    <p:sldId id="633" r:id="rId87"/>
    <p:sldId id="634" r:id="rId88"/>
    <p:sldId id="673" r:id="rId89"/>
    <p:sldId id="635" r:id="rId90"/>
    <p:sldId id="674" r:id="rId91"/>
    <p:sldId id="657" r:id="rId92"/>
    <p:sldId id="675" r:id="rId93"/>
    <p:sldId id="636" r:id="rId94"/>
    <p:sldId id="652" r:id="rId95"/>
    <p:sldId id="653" r:id="rId96"/>
    <p:sldId id="654" r:id="rId97"/>
    <p:sldId id="655" r:id="rId98"/>
    <p:sldId id="658" r:id="rId99"/>
    <p:sldId id="638" r:id="rId100"/>
    <p:sldId id="651" r:id="rId101"/>
    <p:sldId id="639" r:id="rId102"/>
  </p:sldIdLst>
  <p:sldSz cx="9144000" cy="6858000" type="screen4x3"/>
  <p:notesSz cx="6858000" cy="9296400"/>
  <p:embeddedFontLst>
    <p:embeddedFont>
      <p:font typeface="ＭＳ Ｐゴシック" panose="020B0600070205080204" pitchFamily="34" charset="-128"/>
      <p:regular r:id="rId105"/>
    </p:embeddedFont>
    <p:embeddedFont>
      <p:font typeface="Verdana" panose="020B0604030504040204" pitchFamily="34" charset="0"/>
      <p:regular r:id="rId106"/>
      <p:bold r:id="rId107"/>
      <p:italic r:id="rId108"/>
      <p:boldItalic r:id="rId109"/>
    </p:embeddedFont>
    <p:embeddedFont>
      <p:font typeface="Calibri" panose="020F0502020204030204" pitchFamily="34" charset="0"/>
      <p:regular r:id="rId110"/>
      <p:bold r:id="rId111"/>
      <p:italic r:id="rId112"/>
      <p:boldItalic r:id="rId113"/>
    </p:embeddedFont>
    <p:embeddedFont>
      <p:font typeface="Trebuchet MS" panose="020B0603020202020204" pitchFamily="34" charset="0"/>
      <p:regular r:id="rId114"/>
      <p:bold r:id="rId115"/>
      <p:italic r:id="rId116"/>
      <p:boldItalic r:id="rId1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uisiana Department of Education" initials="LDoE" lastIdx="19" clrIdx="0"/>
  <p:cmAuthor id="1" name="deleteme2" initials="d" lastIdx="10" clrIdx="1"/>
  <p:cmAuthor id="2" name="Alishia Ancar" initials="AA" lastIdx="8" clrIdx="2"/>
  <p:cmAuthor id="3" name="Stacy Marino" initials="SM" lastIdx="8" clrIdx="3"/>
  <p:cmAuthor id="4" name="Kristina Bradford" initials="KB" lastIdx="9" clrIdx="4"/>
  <p:cmAuthor id="5" name="Jessica Baghian" initials="" lastIdx="14" clrIdx="5"/>
  <p:cmAuthor id="6" name="Susan Kahn" initials=""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528"/>
    <a:srgbClr val="F56C2F"/>
    <a:srgbClr val="FCD5B5"/>
    <a:srgbClr val="000000"/>
    <a:srgbClr val="008080"/>
    <a:srgbClr val="FFFF99"/>
    <a:srgbClr val="003366"/>
    <a:srgbClr val="000099"/>
    <a:srgbClr val="00CC99"/>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57" autoAdjust="0"/>
    <p:restoredTop sz="82581" autoAdjust="0"/>
  </p:normalViewPr>
  <p:slideViewPr>
    <p:cSldViewPr>
      <p:cViewPr varScale="1">
        <p:scale>
          <a:sx n="60" d="100"/>
          <a:sy n="60" d="100"/>
        </p:scale>
        <p:origin x="-141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14" d="100"/>
        <a:sy n="114" d="100"/>
      </p:scale>
      <p:origin x="0" y="0"/>
    </p:cViewPr>
  </p:sorterViewPr>
  <p:notesViewPr>
    <p:cSldViewPr>
      <p:cViewPr varScale="1">
        <p:scale>
          <a:sx n="80" d="100"/>
          <a:sy n="80" d="100"/>
        </p:scale>
        <p:origin x="-2026" y="-67"/>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font" Target="fonts/font13.fntdata"/><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font" Target="fonts/font8.fntdata"/><Relationship Id="rId16" Type="http://schemas.openxmlformats.org/officeDocument/2006/relationships/slide" Target="slides/slide4.xml"/><Relationship Id="rId107" Type="http://schemas.openxmlformats.org/officeDocument/2006/relationships/font" Target="fonts/font3.fntdata"/><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font" Target="fonts/font1.fntdata"/><Relationship Id="rId113" Type="http://schemas.openxmlformats.org/officeDocument/2006/relationships/font" Target="fonts/font9.fntdata"/><Relationship Id="rId11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font" Target="fonts/font4.fntdata"/><Relationship Id="rId116" Type="http://schemas.openxmlformats.org/officeDocument/2006/relationships/font" Target="fonts/font12.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font" Target="fonts/font2.fntdata"/><Relationship Id="rId114" Type="http://schemas.openxmlformats.org/officeDocument/2006/relationships/font" Target="fonts/font10.fntdata"/><Relationship Id="rId119"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font" Target="fonts/font5.fntdata"/><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handoutMaster" Target="handoutMasters/handoutMaster1.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font" Target="fonts/font6.fntdata"/><Relationship Id="rId115"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5" tIns="46588" rIns="93175" bIns="46588"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3175" tIns="46588" rIns="93175" bIns="46588" rtlCol="0"/>
          <a:lstStyle>
            <a:lvl1pPr algn="r">
              <a:defRPr sz="1200"/>
            </a:lvl1pPr>
          </a:lstStyle>
          <a:p>
            <a:fld id="{386DFC0B-0794-4AFD-BD8A-181E06725F27}" type="datetimeFigureOut">
              <a:rPr lang="en-US" smtClean="0"/>
              <a:pPr/>
              <a:t>3/7/2014</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3175" tIns="46588" rIns="93175" bIns="4658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3175" tIns="46588" rIns="93175" bIns="46588" rtlCol="0" anchor="b"/>
          <a:lstStyle>
            <a:lvl1pPr algn="r">
              <a:defRPr sz="1200"/>
            </a:lvl1pPr>
          </a:lstStyle>
          <a:p>
            <a:fld id="{CCD0207C-B002-435E-99D1-C3D69078E972}" type="slidenum">
              <a:rPr lang="en-US" smtClean="0"/>
              <a:pPr/>
              <a:t>‹#›</a:t>
            </a:fld>
            <a:endParaRPr lang="en-US" dirty="0"/>
          </a:p>
        </p:txBody>
      </p:sp>
    </p:spTree>
    <p:extLst>
      <p:ext uri="{BB962C8B-B14F-4D97-AF65-F5344CB8AC3E}">
        <p14:creationId xmlns:p14="http://schemas.microsoft.com/office/powerpoint/2010/main" val="3290924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5" tIns="46588" rIns="93175" bIns="46588"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3175" tIns="46588" rIns="93175" bIns="46588" rtlCol="0"/>
          <a:lstStyle>
            <a:lvl1pPr algn="r">
              <a:defRPr sz="1200"/>
            </a:lvl1pPr>
          </a:lstStyle>
          <a:p>
            <a:fld id="{641CA6CE-8A7F-4E37-A715-9178284F6F81}" type="datetimeFigureOut">
              <a:rPr lang="en-US" smtClean="0"/>
              <a:pPr/>
              <a:t>3/7/2014</a:t>
            </a:fld>
            <a:endParaRPr lang="en-US" dirty="0"/>
          </a:p>
        </p:txBody>
      </p:sp>
      <p:sp>
        <p:nvSpPr>
          <p:cNvPr id="4" name="Slide Image Placeholder 3"/>
          <p:cNvSpPr>
            <a:spLocks noGrp="1" noRot="1" noChangeAspect="1"/>
          </p:cNvSpPr>
          <p:nvPr>
            <p:ph type="sldImg" idx="2"/>
          </p:nvPr>
        </p:nvSpPr>
        <p:spPr>
          <a:xfrm>
            <a:off x="1106488" y="698500"/>
            <a:ext cx="4645025" cy="3484563"/>
          </a:xfrm>
          <a:prstGeom prst="rect">
            <a:avLst/>
          </a:prstGeom>
          <a:noFill/>
          <a:ln w="12700">
            <a:solidFill>
              <a:prstClr val="black"/>
            </a:solidFill>
          </a:ln>
        </p:spPr>
        <p:txBody>
          <a:bodyPr vert="horz" lIns="93175" tIns="46588" rIns="93175" bIns="46588"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5" tIns="46588" rIns="93175" bIns="465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3175" tIns="46588" rIns="93175" bIns="4658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5" tIns="46588" rIns="93175" bIns="46588" rtlCol="0" anchor="b"/>
          <a:lstStyle>
            <a:lvl1pPr algn="r">
              <a:defRPr sz="1200"/>
            </a:lvl1pPr>
          </a:lstStyle>
          <a:p>
            <a:fld id="{0A7D4113-607C-4C8C-A317-57A1D107AA5D}" type="slidenum">
              <a:rPr lang="en-US" smtClean="0"/>
              <a:pPr/>
              <a:t>‹#›</a:t>
            </a:fld>
            <a:endParaRPr lang="en-US" dirty="0"/>
          </a:p>
        </p:txBody>
      </p:sp>
    </p:spTree>
    <p:extLst>
      <p:ext uri="{BB962C8B-B14F-4D97-AF65-F5344CB8AC3E}">
        <p14:creationId xmlns:p14="http://schemas.microsoft.com/office/powerpoint/2010/main" val="200128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259827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048069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latin typeface="Arial" pitchFamily="34" charset="0"/>
                <a:ea typeface="ＭＳ Ｐゴシック" charset="0"/>
                <a:cs typeface="Arial" pitchFamily="34" charset="0"/>
              </a:rPr>
              <a:t>The Accessibility Features and Accommodations Manual details a three-tiered process to providing access to the assessments for all students:</a:t>
            </a:r>
          </a:p>
          <a:p>
            <a:r>
              <a:rPr lang="en-US" dirty="0" smtClean="0">
                <a:solidFill>
                  <a:schemeClr val="tx1"/>
                </a:solidFill>
                <a:latin typeface="Arial" pitchFamily="34" charset="0"/>
                <a:ea typeface="ＭＳ Ｐゴシック" charset="0"/>
                <a:cs typeface="Arial" pitchFamily="34" charset="0"/>
              </a:rPr>
              <a:t> </a:t>
            </a:r>
          </a:p>
          <a:p>
            <a:pPr lvl="0"/>
            <a:r>
              <a:rPr lang="en-US" u="sng" dirty="0" smtClean="0">
                <a:solidFill>
                  <a:schemeClr val="tx1"/>
                </a:solidFill>
                <a:latin typeface="Arial" pitchFamily="34" charset="0"/>
                <a:ea typeface="ＭＳ Ｐゴシック" charset="0"/>
                <a:cs typeface="Arial" pitchFamily="34" charset="0"/>
              </a:rPr>
              <a:t>Features for All</a:t>
            </a:r>
            <a:r>
              <a:rPr lang="en-US" u="sng" baseline="0" dirty="0" smtClean="0">
                <a:solidFill>
                  <a:schemeClr val="tx1"/>
                </a:solidFill>
                <a:latin typeface="Arial" pitchFamily="34" charset="0"/>
                <a:ea typeface="ＭＳ Ｐゴシック" charset="0"/>
                <a:cs typeface="Arial" pitchFamily="34" charset="0"/>
              </a:rPr>
              <a:t> Students</a:t>
            </a:r>
            <a:r>
              <a:rPr lang="en-US" dirty="0" smtClean="0">
                <a:solidFill>
                  <a:schemeClr val="tx1"/>
                </a:solidFill>
                <a:latin typeface="Arial" pitchFamily="34" charset="0"/>
                <a:ea typeface="ＭＳ Ｐゴシック" charset="0"/>
                <a:cs typeface="Arial" pitchFamily="34" charset="0"/>
              </a:rPr>
              <a:t>: Tools embedded in the computer-delivered system available to all students to use (e.g. font magnification, highlighting tool, bolding, underlining)</a:t>
            </a:r>
          </a:p>
          <a:p>
            <a:pPr lvl="0"/>
            <a:endParaRPr lang="en-US" dirty="0" smtClean="0">
              <a:solidFill>
                <a:schemeClr val="tx1"/>
              </a:solidFill>
              <a:latin typeface="Arial" pitchFamily="34" charset="0"/>
              <a:ea typeface="ＭＳ Ｐゴシック" charset="0"/>
              <a:cs typeface="Arial" pitchFamily="34" charset="0"/>
            </a:endParaRPr>
          </a:p>
          <a:p>
            <a:pPr lvl="0"/>
            <a:r>
              <a:rPr lang="en-US" u="sng" dirty="0" smtClean="0">
                <a:solidFill>
                  <a:schemeClr val="tx1"/>
                </a:solidFill>
                <a:latin typeface="Arial" pitchFamily="34" charset="0"/>
                <a:ea typeface="ＭＳ Ｐゴシック" charset="0"/>
                <a:cs typeface="Arial" pitchFamily="34" charset="0"/>
              </a:rPr>
              <a:t>Accessibility Features</a:t>
            </a:r>
            <a:r>
              <a:rPr lang="en-US" dirty="0" smtClean="0">
                <a:solidFill>
                  <a:schemeClr val="tx1"/>
                </a:solidFill>
                <a:latin typeface="Arial" pitchFamily="34" charset="0"/>
                <a:ea typeface="ＭＳ Ｐゴシック" charset="0"/>
                <a:cs typeface="Arial" pitchFamily="34" charset="0"/>
              </a:rPr>
              <a:t>: Tools embedded in the computer-delivered system open to all students to use, but must be made available at the discretion of school-based educators (e.g. background/font color, answer masking) </a:t>
            </a:r>
          </a:p>
          <a:p>
            <a:pPr lvl="0"/>
            <a:endParaRPr lang="en-US" u="sng" dirty="0" smtClean="0">
              <a:solidFill>
                <a:schemeClr val="tx1"/>
              </a:solidFill>
              <a:latin typeface="Arial" pitchFamily="34" charset="0"/>
              <a:ea typeface="ＭＳ Ｐゴシック" charset="0"/>
              <a:cs typeface="Arial" pitchFamily="34" charset="0"/>
            </a:endParaRPr>
          </a:p>
          <a:p>
            <a:pPr lvl="0"/>
            <a:r>
              <a:rPr lang="en-US" u="sng" dirty="0" smtClean="0">
                <a:solidFill>
                  <a:schemeClr val="tx1"/>
                </a:solidFill>
                <a:latin typeface="Arial" pitchFamily="34" charset="0"/>
                <a:ea typeface="ＭＳ Ｐゴシック" charset="0"/>
                <a:cs typeface="Arial" pitchFamily="34" charset="0"/>
              </a:rPr>
              <a:t>Accommodations</a:t>
            </a:r>
            <a:r>
              <a:rPr lang="en-US" dirty="0" smtClean="0">
                <a:solidFill>
                  <a:schemeClr val="tx1"/>
                </a:solidFill>
                <a:latin typeface="Arial" pitchFamily="34" charset="0"/>
                <a:ea typeface="ＭＳ Ｐゴシック" charset="0"/>
                <a:cs typeface="Arial" pitchFamily="34" charset="0"/>
              </a:rPr>
              <a:t>: Supports for SWD and ELs that increase access while maintaining a valid and reliable score (e.g. braille form, extended time, small group testing, word-to-word native language dictionary)</a:t>
            </a:r>
          </a:p>
          <a:p>
            <a:endParaRPr lang="en-US"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2DA2F25F-6DCD-45F3-AD02-4167EF5A2304}" type="slidenum">
              <a:rPr lang="en-US" smtClean="0"/>
              <a:pPr>
                <a:defRPr/>
              </a:pPr>
              <a:t>14</a:t>
            </a:fld>
            <a:endParaRPr lang="en-US" dirty="0"/>
          </a:p>
        </p:txBody>
      </p:sp>
    </p:spTree>
    <p:extLst>
      <p:ext uri="{BB962C8B-B14F-4D97-AF65-F5344CB8AC3E}">
        <p14:creationId xmlns:p14="http://schemas.microsoft.com/office/powerpoint/2010/main" val="3737961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pPr/>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Hyperlink to guide and descriptors</a:t>
            </a:r>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pPr/>
              <a:t>16</a:t>
            </a:fld>
            <a:endParaRPr lang="en-US" dirty="0"/>
          </a:p>
        </p:txBody>
      </p:sp>
    </p:spTree>
    <p:extLst>
      <p:ext uri="{BB962C8B-B14F-4D97-AF65-F5344CB8AC3E}">
        <p14:creationId xmlns:p14="http://schemas.microsoft.com/office/powerpoint/2010/main" val="1570937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5EB665-CAF4-4EC4-BB8A-AD03E702F540}"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671373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048069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5EB665-CAF4-4EC4-BB8A-AD03E702F540}"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802082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5EB665-CAF4-4EC4-BB8A-AD03E702F540}"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802082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this</a:t>
            </a:r>
            <a:r>
              <a:rPr lang="en-US" baseline="0" dirty="0" smtClean="0"/>
              <a:t> section attendees will be logging into the training site and carrying out tasks</a:t>
            </a:r>
            <a:endParaRPr lang="en-US" dirty="0"/>
          </a:p>
        </p:txBody>
      </p:sp>
      <p:sp>
        <p:nvSpPr>
          <p:cNvPr id="4" name="Slide Number Placeholder 3"/>
          <p:cNvSpPr>
            <a:spLocks noGrp="1"/>
          </p:cNvSpPr>
          <p:nvPr>
            <p:ph type="sldNum" sz="quarter" idx="10"/>
          </p:nvPr>
        </p:nvSpPr>
        <p:spPr/>
        <p:txBody>
          <a:bodyPr/>
          <a:lstStyle/>
          <a:p>
            <a:fld id="{615EB665-CAF4-4EC4-BB8A-AD03E702F540}"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671373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4048069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945992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3">
              <a:defRPr>
                <a:solidFill>
                  <a:schemeClr val="tx1"/>
                </a:solidFill>
                <a:latin typeface="Tahoma" pitchFamily="34" charset="0"/>
                <a:cs typeface="Arial" charset="0"/>
              </a:defRPr>
            </a:lvl1pPr>
            <a:lvl2pPr marL="741682" indent="-285263" defTabSz="930273">
              <a:defRPr>
                <a:solidFill>
                  <a:schemeClr val="tx1"/>
                </a:solidFill>
                <a:latin typeface="Tahoma" pitchFamily="34" charset="0"/>
                <a:cs typeface="Arial" charset="0"/>
              </a:defRPr>
            </a:lvl2pPr>
            <a:lvl3pPr marL="1141050" indent="-228209" defTabSz="930273">
              <a:defRPr>
                <a:solidFill>
                  <a:schemeClr val="tx1"/>
                </a:solidFill>
                <a:latin typeface="Tahoma" pitchFamily="34" charset="0"/>
                <a:cs typeface="Arial" charset="0"/>
              </a:defRPr>
            </a:lvl3pPr>
            <a:lvl4pPr marL="1597470" indent="-228209" defTabSz="930273">
              <a:defRPr>
                <a:solidFill>
                  <a:schemeClr val="tx1"/>
                </a:solidFill>
                <a:latin typeface="Tahoma" pitchFamily="34" charset="0"/>
                <a:cs typeface="Arial" charset="0"/>
              </a:defRPr>
            </a:lvl4pPr>
            <a:lvl5pPr marL="2053890" indent="-228209" defTabSz="930273">
              <a:defRPr>
                <a:solidFill>
                  <a:schemeClr val="tx1"/>
                </a:solidFill>
                <a:latin typeface="Tahoma" pitchFamily="34" charset="0"/>
                <a:cs typeface="Arial" charset="0"/>
              </a:defRPr>
            </a:lvl5pPr>
            <a:lvl6pPr marL="2510311" indent="-228209" defTabSz="930273" eaLnBrk="0" fontAlgn="base" hangingPunct="0">
              <a:spcBef>
                <a:spcPct val="0"/>
              </a:spcBef>
              <a:spcAft>
                <a:spcPct val="0"/>
              </a:spcAft>
              <a:defRPr>
                <a:solidFill>
                  <a:schemeClr val="tx1"/>
                </a:solidFill>
                <a:latin typeface="Tahoma" pitchFamily="34" charset="0"/>
                <a:cs typeface="Arial" charset="0"/>
              </a:defRPr>
            </a:lvl6pPr>
            <a:lvl7pPr marL="2966730" indent="-228209" defTabSz="930273" eaLnBrk="0" fontAlgn="base" hangingPunct="0">
              <a:spcBef>
                <a:spcPct val="0"/>
              </a:spcBef>
              <a:spcAft>
                <a:spcPct val="0"/>
              </a:spcAft>
              <a:defRPr>
                <a:solidFill>
                  <a:schemeClr val="tx1"/>
                </a:solidFill>
                <a:latin typeface="Tahoma" pitchFamily="34" charset="0"/>
                <a:cs typeface="Arial" charset="0"/>
              </a:defRPr>
            </a:lvl7pPr>
            <a:lvl8pPr marL="3423150" indent="-228209" defTabSz="930273" eaLnBrk="0" fontAlgn="base" hangingPunct="0">
              <a:spcBef>
                <a:spcPct val="0"/>
              </a:spcBef>
              <a:spcAft>
                <a:spcPct val="0"/>
              </a:spcAft>
              <a:defRPr>
                <a:solidFill>
                  <a:schemeClr val="tx1"/>
                </a:solidFill>
                <a:latin typeface="Tahoma" pitchFamily="34" charset="0"/>
                <a:cs typeface="Arial" charset="0"/>
              </a:defRPr>
            </a:lvl8pPr>
            <a:lvl9pPr marL="3879569" indent="-228209" defTabSz="930273"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26</a:t>
            </a:fld>
            <a:endParaRPr lang="en-US" dirty="0" smtClean="0">
              <a:solidFill>
                <a:prstClr val="black"/>
              </a:solidFill>
              <a:latin typeface="Trebuchet MS"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168374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this</a:t>
            </a:r>
            <a:r>
              <a:rPr lang="en-US" baseline="0" dirty="0" smtClean="0"/>
              <a:t> section attendees will be logging into the training site and carrying out tasks</a:t>
            </a:r>
            <a:endParaRPr lang="en-US" dirty="0"/>
          </a:p>
        </p:txBody>
      </p:sp>
      <p:sp>
        <p:nvSpPr>
          <p:cNvPr id="4" name="Slide Number Placeholder 3"/>
          <p:cNvSpPr>
            <a:spLocks noGrp="1"/>
          </p:cNvSpPr>
          <p:nvPr>
            <p:ph type="sldNum" sz="quarter" idx="10"/>
          </p:nvPr>
        </p:nvSpPr>
        <p:spPr/>
        <p:txBody>
          <a:bodyPr/>
          <a:lstStyle/>
          <a:p>
            <a:fld id="{615EB665-CAF4-4EC4-BB8A-AD03E702F540}"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671373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048069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Handout</a:t>
            </a:r>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pPr/>
              <a:t>30</a:t>
            </a:fld>
            <a:endParaRPr lang="en-US" dirty="0"/>
          </a:p>
        </p:txBody>
      </p:sp>
    </p:spTree>
    <p:extLst>
      <p:ext uri="{BB962C8B-B14F-4D97-AF65-F5344CB8AC3E}">
        <p14:creationId xmlns:p14="http://schemas.microsoft.com/office/powerpoint/2010/main" val="1815162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6758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E8CD5B30-A290-4EE2-A7B0-7A238ACA4C47}" type="slidenum">
              <a:rPr lang="en-US" smtClean="0">
                <a:solidFill>
                  <a:prstClr val="black"/>
                </a:solidFill>
                <a:latin typeface="Trebuchet MS" pitchFamily="34" charset="0"/>
              </a:rPr>
              <a:pPr/>
              <a:t>31</a:t>
            </a:fld>
            <a:endParaRPr lang="en-US" smtClean="0">
              <a:solidFill>
                <a:prstClr val="black"/>
              </a:solidFill>
              <a:latin typeface="Trebuchet MS"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dirty="0">
              <a:latin typeface="Arial" panose="020B0604020202020204" pitchFamily="34" charset="0"/>
              <a:cs typeface="Arial" panose="020B0604020202020204" pitchFamily="34" charset="0"/>
            </a:endParaRPr>
          </a:p>
        </p:txBody>
      </p:sp>
      <p:sp>
        <p:nvSpPr>
          <p:cNvPr id="6861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1BA2F55E-9CA0-4152-9841-384F97015631}" type="slidenum">
              <a:rPr lang="en-US" smtClean="0">
                <a:solidFill>
                  <a:prstClr val="black"/>
                </a:solidFill>
                <a:latin typeface="Trebuchet MS" pitchFamily="34" charset="0"/>
              </a:rPr>
              <a:pPr/>
              <a:t>32</a:t>
            </a:fld>
            <a:endParaRPr lang="en-US" smtClean="0">
              <a:solidFill>
                <a:prstClr val="black"/>
              </a:solidFill>
              <a:latin typeface="Trebuchet MS"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706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335A64C6-F18C-455F-9F65-9FCD8B67FAD6}" type="slidenum">
              <a:rPr lang="en-US" smtClean="0">
                <a:solidFill>
                  <a:prstClr val="black"/>
                </a:solidFill>
                <a:latin typeface="Trebuchet MS" pitchFamily="34" charset="0"/>
              </a:rPr>
              <a:pPr/>
              <a:t>33</a:t>
            </a:fld>
            <a:endParaRPr lang="en-US" smtClean="0">
              <a:solidFill>
                <a:prstClr val="black"/>
              </a:solidFill>
              <a:latin typeface="Trebuchet MS"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270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C61AAA7B-F9AB-41E8-A160-5BC0DDDEA56A}" type="slidenum">
              <a:rPr lang="en-US" smtClean="0">
                <a:solidFill>
                  <a:prstClr val="black"/>
                </a:solidFill>
                <a:latin typeface="Trebuchet MS" pitchFamily="34" charset="0"/>
              </a:rPr>
              <a:pPr/>
              <a:t>34</a:t>
            </a:fld>
            <a:endParaRPr lang="en-US" smtClean="0">
              <a:solidFill>
                <a:prstClr val="black"/>
              </a:solidFill>
              <a:latin typeface="Trebuchet MS"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7270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C61AAA7B-F9AB-41E8-A160-5BC0DDDEA56A}" type="slidenum">
              <a:rPr lang="en-US" smtClean="0">
                <a:solidFill>
                  <a:prstClr val="black"/>
                </a:solidFill>
                <a:latin typeface="Trebuchet MS" pitchFamily="34" charset="0"/>
              </a:rPr>
              <a:pPr/>
              <a:t>35</a:t>
            </a:fld>
            <a:endParaRPr lang="en-US" smtClean="0">
              <a:solidFill>
                <a:prstClr val="black"/>
              </a:solidFill>
              <a:latin typeface="Trebuchet MS"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5EB665-CAF4-4EC4-BB8A-AD03E702F540}" type="slidenum">
              <a:rPr lang="en-US" smtClean="0">
                <a:solidFill>
                  <a:prstClr val="black"/>
                </a:solidFill>
                <a:latin typeface="Calibri"/>
              </a:rPr>
              <a:pPr/>
              <a:t>3</a:t>
            </a:fld>
            <a:endParaRPr lang="en-US" dirty="0">
              <a:solidFill>
                <a:prstClr val="black"/>
              </a:solidFill>
              <a:latin typeface="Calibri"/>
            </a:endParaRPr>
          </a:p>
        </p:txBody>
      </p:sp>
    </p:spTree>
    <p:extLst>
      <p:ext uri="{BB962C8B-B14F-4D97-AF65-F5344CB8AC3E}">
        <p14:creationId xmlns:p14="http://schemas.microsoft.com/office/powerpoint/2010/main" val="1924350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737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D7EBEE5D-5B98-4389-9096-997DDDF45B60}" type="slidenum">
              <a:rPr lang="en-US" smtClean="0">
                <a:solidFill>
                  <a:prstClr val="black"/>
                </a:solidFill>
                <a:latin typeface="Trebuchet MS" pitchFamily="34" charset="0"/>
              </a:rPr>
              <a:pPr/>
              <a:t>36</a:t>
            </a:fld>
            <a:endParaRPr lang="en-US" smtClean="0">
              <a:solidFill>
                <a:prstClr val="black"/>
              </a:solidFill>
              <a:latin typeface="Trebuchet MS"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737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D7EBEE5D-5B98-4389-9096-997DDDF45B60}" type="slidenum">
              <a:rPr lang="en-US" smtClean="0">
                <a:solidFill>
                  <a:prstClr val="black"/>
                </a:solidFill>
                <a:latin typeface="Trebuchet MS" pitchFamily="34" charset="0"/>
              </a:rPr>
              <a:pPr/>
              <a:t>37</a:t>
            </a:fld>
            <a:endParaRPr lang="en-US" smtClean="0">
              <a:solidFill>
                <a:prstClr val="black"/>
              </a:solidFill>
              <a:latin typeface="Trebuchet MS"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737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D7EBEE5D-5B98-4389-9096-997DDDF45B60}" type="slidenum">
              <a:rPr lang="en-US" smtClean="0">
                <a:solidFill>
                  <a:prstClr val="black"/>
                </a:solidFill>
                <a:latin typeface="Trebuchet MS" pitchFamily="34" charset="0"/>
              </a:rPr>
              <a:pPr/>
              <a:t>38</a:t>
            </a:fld>
            <a:endParaRPr lang="en-US" smtClean="0">
              <a:solidFill>
                <a:prstClr val="black"/>
              </a:solidFill>
              <a:latin typeface="Trebuchet MS"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737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D7EBEE5D-5B98-4389-9096-997DDDF45B60}" type="slidenum">
              <a:rPr lang="en-US" smtClean="0">
                <a:solidFill>
                  <a:prstClr val="black"/>
                </a:solidFill>
                <a:latin typeface="Trebuchet MS" pitchFamily="34" charset="0"/>
              </a:rPr>
              <a:pPr/>
              <a:t>39</a:t>
            </a:fld>
            <a:endParaRPr lang="en-US" smtClean="0">
              <a:solidFill>
                <a:prstClr val="black"/>
              </a:solidFill>
              <a:latin typeface="Trebuchet MS"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4048069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737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D7EBEE5D-5B98-4389-9096-997DDDF45B60}" type="slidenum">
              <a:rPr lang="en-US" smtClean="0">
                <a:solidFill>
                  <a:prstClr val="black"/>
                </a:solidFill>
                <a:latin typeface="Trebuchet MS" pitchFamily="34" charset="0"/>
              </a:rPr>
              <a:pPr/>
              <a:t>42</a:t>
            </a:fld>
            <a:endParaRPr lang="en-US" smtClean="0">
              <a:solidFill>
                <a:prstClr val="black"/>
              </a:solidFill>
              <a:latin typeface="Trebuchet MS"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737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D7EBEE5D-5B98-4389-9096-997DDDF45B60}" type="slidenum">
              <a:rPr lang="en-US" smtClean="0">
                <a:solidFill>
                  <a:prstClr val="black"/>
                </a:solidFill>
                <a:latin typeface="Trebuchet MS" pitchFamily="34" charset="0"/>
              </a:rPr>
              <a:pPr/>
              <a:t>43</a:t>
            </a:fld>
            <a:endParaRPr lang="en-US" smtClean="0">
              <a:solidFill>
                <a:prstClr val="black"/>
              </a:solidFill>
              <a:latin typeface="Trebuchet MS"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BF46E857-CCA0-4A8E-80C5-60C93C74B383}" type="slidenum">
              <a:rPr lang="en-US" smtClean="0">
                <a:solidFill>
                  <a:prstClr val="black"/>
                </a:solidFill>
                <a:latin typeface="Trebuchet MS" pitchFamily="34" charset="0"/>
              </a:rPr>
              <a:pPr/>
              <a:t>44</a:t>
            </a:fld>
            <a:endParaRPr lang="en-US" smtClean="0">
              <a:solidFill>
                <a:prstClr val="black"/>
              </a:solidFill>
              <a:latin typeface="Trebuchet MS" pitchFamily="34" charset="0"/>
            </a:endParaRPr>
          </a:p>
        </p:txBody>
      </p:sp>
      <p:sp>
        <p:nvSpPr>
          <p:cNvPr id="98308" name="Rectangle 2"/>
          <p:cNvSpPr>
            <a:spLocks noGrp="1" noRot="1" noChangeAspect="1" noChangeArrowheads="1" noTextEdit="1"/>
          </p:cNvSpPr>
          <p:nvPr>
            <p:ph type="sldImg"/>
          </p:nvPr>
        </p:nvSpPr>
        <p:spPr>
          <a:ln/>
        </p:spPr>
      </p:sp>
      <p:sp>
        <p:nvSpPr>
          <p:cNvPr id="98309"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3">
              <a:defRPr>
                <a:solidFill>
                  <a:schemeClr val="tx1"/>
                </a:solidFill>
                <a:latin typeface="Tahoma" pitchFamily="34" charset="0"/>
                <a:cs typeface="Arial" charset="0"/>
              </a:defRPr>
            </a:lvl1pPr>
            <a:lvl2pPr marL="741682" indent="-285263" defTabSz="930273">
              <a:defRPr>
                <a:solidFill>
                  <a:schemeClr val="tx1"/>
                </a:solidFill>
                <a:latin typeface="Tahoma" pitchFamily="34" charset="0"/>
                <a:cs typeface="Arial" charset="0"/>
              </a:defRPr>
            </a:lvl2pPr>
            <a:lvl3pPr marL="1141050" indent="-228209" defTabSz="930273">
              <a:defRPr>
                <a:solidFill>
                  <a:schemeClr val="tx1"/>
                </a:solidFill>
                <a:latin typeface="Tahoma" pitchFamily="34" charset="0"/>
                <a:cs typeface="Arial" charset="0"/>
              </a:defRPr>
            </a:lvl3pPr>
            <a:lvl4pPr marL="1597470" indent="-228209" defTabSz="930273">
              <a:defRPr>
                <a:solidFill>
                  <a:schemeClr val="tx1"/>
                </a:solidFill>
                <a:latin typeface="Tahoma" pitchFamily="34" charset="0"/>
                <a:cs typeface="Arial" charset="0"/>
              </a:defRPr>
            </a:lvl4pPr>
            <a:lvl5pPr marL="2053890" indent="-228209" defTabSz="930273">
              <a:defRPr>
                <a:solidFill>
                  <a:schemeClr val="tx1"/>
                </a:solidFill>
                <a:latin typeface="Tahoma" pitchFamily="34" charset="0"/>
                <a:cs typeface="Arial" charset="0"/>
              </a:defRPr>
            </a:lvl5pPr>
            <a:lvl6pPr marL="2510311" indent="-228209" defTabSz="930273" eaLnBrk="0" fontAlgn="base" hangingPunct="0">
              <a:spcBef>
                <a:spcPct val="0"/>
              </a:spcBef>
              <a:spcAft>
                <a:spcPct val="0"/>
              </a:spcAft>
              <a:defRPr>
                <a:solidFill>
                  <a:schemeClr val="tx1"/>
                </a:solidFill>
                <a:latin typeface="Tahoma" pitchFamily="34" charset="0"/>
                <a:cs typeface="Arial" charset="0"/>
              </a:defRPr>
            </a:lvl6pPr>
            <a:lvl7pPr marL="2966730" indent="-228209" defTabSz="930273" eaLnBrk="0" fontAlgn="base" hangingPunct="0">
              <a:spcBef>
                <a:spcPct val="0"/>
              </a:spcBef>
              <a:spcAft>
                <a:spcPct val="0"/>
              </a:spcAft>
              <a:defRPr>
                <a:solidFill>
                  <a:schemeClr val="tx1"/>
                </a:solidFill>
                <a:latin typeface="Tahoma" pitchFamily="34" charset="0"/>
                <a:cs typeface="Arial" charset="0"/>
              </a:defRPr>
            </a:lvl7pPr>
            <a:lvl8pPr marL="3423150" indent="-228209" defTabSz="930273" eaLnBrk="0" fontAlgn="base" hangingPunct="0">
              <a:spcBef>
                <a:spcPct val="0"/>
              </a:spcBef>
              <a:spcAft>
                <a:spcPct val="0"/>
              </a:spcAft>
              <a:defRPr>
                <a:solidFill>
                  <a:schemeClr val="tx1"/>
                </a:solidFill>
                <a:latin typeface="Tahoma" pitchFamily="34" charset="0"/>
                <a:cs typeface="Arial" charset="0"/>
              </a:defRPr>
            </a:lvl8pPr>
            <a:lvl9pPr marL="3879569" indent="-228209" defTabSz="930273"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45</a:t>
            </a:fld>
            <a:endParaRPr lang="en-US" dirty="0" smtClean="0">
              <a:solidFill>
                <a:prstClr val="black"/>
              </a:solidFill>
              <a:latin typeface="Trebuchet MS"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3">
              <a:defRPr>
                <a:solidFill>
                  <a:schemeClr val="tx1"/>
                </a:solidFill>
                <a:latin typeface="Tahoma" pitchFamily="34" charset="0"/>
                <a:cs typeface="Arial" charset="0"/>
              </a:defRPr>
            </a:lvl1pPr>
            <a:lvl2pPr marL="741682" indent="-285263" defTabSz="930273">
              <a:defRPr>
                <a:solidFill>
                  <a:schemeClr val="tx1"/>
                </a:solidFill>
                <a:latin typeface="Tahoma" pitchFamily="34" charset="0"/>
                <a:cs typeface="Arial" charset="0"/>
              </a:defRPr>
            </a:lvl2pPr>
            <a:lvl3pPr marL="1141050" indent="-228209" defTabSz="930273">
              <a:defRPr>
                <a:solidFill>
                  <a:schemeClr val="tx1"/>
                </a:solidFill>
                <a:latin typeface="Tahoma" pitchFamily="34" charset="0"/>
                <a:cs typeface="Arial" charset="0"/>
              </a:defRPr>
            </a:lvl3pPr>
            <a:lvl4pPr marL="1597470" indent="-228209" defTabSz="930273">
              <a:defRPr>
                <a:solidFill>
                  <a:schemeClr val="tx1"/>
                </a:solidFill>
                <a:latin typeface="Tahoma" pitchFamily="34" charset="0"/>
                <a:cs typeface="Arial" charset="0"/>
              </a:defRPr>
            </a:lvl4pPr>
            <a:lvl5pPr marL="2053890" indent="-228209" defTabSz="930273">
              <a:defRPr>
                <a:solidFill>
                  <a:schemeClr val="tx1"/>
                </a:solidFill>
                <a:latin typeface="Tahoma" pitchFamily="34" charset="0"/>
                <a:cs typeface="Arial" charset="0"/>
              </a:defRPr>
            </a:lvl5pPr>
            <a:lvl6pPr marL="2510311" indent="-228209" defTabSz="930273" eaLnBrk="0" fontAlgn="base" hangingPunct="0">
              <a:spcBef>
                <a:spcPct val="0"/>
              </a:spcBef>
              <a:spcAft>
                <a:spcPct val="0"/>
              </a:spcAft>
              <a:defRPr>
                <a:solidFill>
                  <a:schemeClr val="tx1"/>
                </a:solidFill>
                <a:latin typeface="Tahoma" pitchFamily="34" charset="0"/>
                <a:cs typeface="Arial" charset="0"/>
              </a:defRPr>
            </a:lvl6pPr>
            <a:lvl7pPr marL="2966730" indent="-228209" defTabSz="930273" eaLnBrk="0" fontAlgn="base" hangingPunct="0">
              <a:spcBef>
                <a:spcPct val="0"/>
              </a:spcBef>
              <a:spcAft>
                <a:spcPct val="0"/>
              </a:spcAft>
              <a:defRPr>
                <a:solidFill>
                  <a:schemeClr val="tx1"/>
                </a:solidFill>
                <a:latin typeface="Tahoma" pitchFamily="34" charset="0"/>
                <a:cs typeface="Arial" charset="0"/>
              </a:defRPr>
            </a:lvl7pPr>
            <a:lvl8pPr marL="3423150" indent="-228209" defTabSz="930273" eaLnBrk="0" fontAlgn="base" hangingPunct="0">
              <a:spcBef>
                <a:spcPct val="0"/>
              </a:spcBef>
              <a:spcAft>
                <a:spcPct val="0"/>
              </a:spcAft>
              <a:defRPr>
                <a:solidFill>
                  <a:schemeClr val="tx1"/>
                </a:solidFill>
                <a:latin typeface="Tahoma" pitchFamily="34" charset="0"/>
                <a:cs typeface="Arial" charset="0"/>
              </a:defRPr>
            </a:lvl8pPr>
            <a:lvl9pPr marL="3879569" indent="-228209" defTabSz="930273"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46</a:t>
            </a:fld>
            <a:endParaRPr lang="en-US" dirty="0" smtClean="0">
              <a:solidFill>
                <a:prstClr val="black"/>
              </a:solidFill>
              <a:latin typeface="Trebuchet MS"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048069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3">
              <a:defRPr>
                <a:solidFill>
                  <a:schemeClr val="tx1"/>
                </a:solidFill>
                <a:latin typeface="Tahoma" pitchFamily="34" charset="0"/>
                <a:cs typeface="Arial" charset="0"/>
              </a:defRPr>
            </a:lvl1pPr>
            <a:lvl2pPr marL="741682" indent="-285263" defTabSz="930273">
              <a:defRPr>
                <a:solidFill>
                  <a:schemeClr val="tx1"/>
                </a:solidFill>
                <a:latin typeface="Tahoma" pitchFamily="34" charset="0"/>
                <a:cs typeface="Arial" charset="0"/>
              </a:defRPr>
            </a:lvl2pPr>
            <a:lvl3pPr marL="1141050" indent="-228209" defTabSz="930273">
              <a:defRPr>
                <a:solidFill>
                  <a:schemeClr val="tx1"/>
                </a:solidFill>
                <a:latin typeface="Tahoma" pitchFamily="34" charset="0"/>
                <a:cs typeface="Arial" charset="0"/>
              </a:defRPr>
            </a:lvl3pPr>
            <a:lvl4pPr marL="1597470" indent="-228209" defTabSz="930273">
              <a:defRPr>
                <a:solidFill>
                  <a:schemeClr val="tx1"/>
                </a:solidFill>
                <a:latin typeface="Tahoma" pitchFamily="34" charset="0"/>
                <a:cs typeface="Arial" charset="0"/>
              </a:defRPr>
            </a:lvl4pPr>
            <a:lvl5pPr marL="2053890" indent="-228209" defTabSz="930273">
              <a:defRPr>
                <a:solidFill>
                  <a:schemeClr val="tx1"/>
                </a:solidFill>
                <a:latin typeface="Tahoma" pitchFamily="34" charset="0"/>
                <a:cs typeface="Arial" charset="0"/>
              </a:defRPr>
            </a:lvl5pPr>
            <a:lvl6pPr marL="2510311" indent="-228209" defTabSz="930273" eaLnBrk="0" fontAlgn="base" hangingPunct="0">
              <a:spcBef>
                <a:spcPct val="0"/>
              </a:spcBef>
              <a:spcAft>
                <a:spcPct val="0"/>
              </a:spcAft>
              <a:defRPr>
                <a:solidFill>
                  <a:schemeClr val="tx1"/>
                </a:solidFill>
                <a:latin typeface="Tahoma" pitchFamily="34" charset="0"/>
                <a:cs typeface="Arial" charset="0"/>
              </a:defRPr>
            </a:lvl6pPr>
            <a:lvl7pPr marL="2966730" indent="-228209" defTabSz="930273" eaLnBrk="0" fontAlgn="base" hangingPunct="0">
              <a:spcBef>
                <a:spcPct val="0"/>
              </a:spcBef>
              <a:spcAft>
                <a:spcPct val="0"/>
              </a:spcAft>
              <a:defRPr>
                <a:solidFill>
                  <a:schemeClr val="tx1"/>
                </a:solidFill>
                <a:latin typeface="Tahoma" pitchFamily="34" charset="0"/>
                <a:cs typeface="Arial" charset="0"/>
              </a:defRPr>
            </a:lvl7pPr>
            <a:lvl8pPr marL="3423150" indent="-228209" defTabSz="930273" eaLnBrk="0" fontAlgn="base" hangingPunct="0">
              <a:spcBef>
                <a:spcPct val="0"/>
              </a:spcBef>
              <a:spcAft>
                <a:spcPct val="0"/>
              </a:spcAft>
              <a:defRPr>
                <a:solidFill>
                  <a:schemeClr val="tx1"/>
                </a:solidFill>
                <a:latin typeface="Tahoma" pitchFamily="34" charset="0"/>
                <a:cs typeface="Arial" charset="0"/>
              </a:defRPr>
            </a:lvl8pPr>
            <a:lvl9pPr marL="3879569" indent="-228209" defTabSz="930273"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47</a:t>
            </a:fld>
            <a:endParaRPr lang="en-US" dirty="0" smtClean="0">
              <a:solidFill>
                <a:prstClr val="black"/>
              </a:solidFill>
              <a:latin typeface="Trebuchet MS"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u="sng" baseline="0" dirty="0" smtClean="0"/>
          </a:p>
          <a:p>
            <a:endParaRPr lang="en-US" b="1" u="sng" dirty="0" smtClean="0"/>
          </a:p>
          <a:p>
            <a:endParaRPr lang="en-US" dirty="0" smtClean="0"/>
          </a:p>
          <a:p>
            <a:endParaRPr lang="en-US" dirty="0" smtClean="0"/>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3">
              <a:defRPr>
                <a:solidFill>
                  <a:schemeClr val="tx1"/>
                </a:solidFill>
                <a:latin typeface="Tahoma" pitchFamily="34" charset="0"/>
                <a:cs typeface="Arial" charset="0"/>
              </a:defRPr>
            </a:lvl1pPr>
            <a:lvl2pPr marL="741682" indent="-285263" defTabSz="930273">
              <a:defRPr>
                <a:solidFill>
                  <a:schemeClr val="tx1"/>
                </a:solidFill>
                <a:latin typeface="Tahoma" pitchFamily="34" charset="0"/>
                <a:cs typeface="Arial" charset="0"/>
              </a:defRPr>
            </a:lvl2pPr>
            <a:lvl3pPr marL="1141050" indent="-228209" defTabSz="930273">
              <a:defRPr>
                <a:solidFill>
                  <a:schemeClr val="tx1"/>
                </a:solidFill>
                <a:latin typeface="Tahoma" pitchFamily="34" charset="0"/>
                <a:cs typeface="Arial" charset="0"/>
              </a:defRPr>
            </a:lvl3pPr>
            <a:lvl4pPr marL="1597470" indent="-228209" defTabSz="930273">
              <a:defRPr>
                <a:solidFill>
                  <a:schemeClr val="tx1"/>
                </a:solidFill>
                <a:latin typeface="Tahoma" pitchFamily="34" charset="0"/>
                <a:cs typeface="Arial" charset="0"/>
              </a:defRPr>
            </a:lvl4pPr>
            <a:lvl5pPr marL="2053890" indent="-228209" defTabSz="930273">
              <a:defRPr>
                <a:solidFill>
                  <a:schemeClr val="tx1"/>
                </a:solidFill>
                <a:latin typeface="Tahoma" pitchFamily="34" charset="0"/>
                <a:cs typeface="Arial" charset="0"/>
              </a:defRPr>
            </a:lvl5pPr>
            <a:lvl6pPr marL="2510311" indent="-228209" defTabSz="930273" eaLnBrk="0" fontAlgn="base" hangingPunct="0">
              <a:spcBef>
                <a:spcPct val="0"/>
              </a:spcBef>
              <a:spcAft>
                <a:spcPct val="0"/>
              </a:spcAft>
              <a:defRPr>
                <a:solidFill>
                  <a:schemeClr val="tx1"/>
                </a:solidFill>
                <a:latin typeface="Tahoma" pitchFamily="34" charset="0"/>
                <a:cs typeface="Arial" charset="0"/>
              </a:defRPr>
            </a:lvl6pPr>
            <a:lvl7pPr marL="2966730" indent="-228209" defTabSz="930273" eaLnBrk="0" fontAlgn="base" hangingPunct="0">
              <a:spcBef>
                <a:spcPct val="0"/>
              </a:spcBef>
              <a:spcAft>
                <a:spcPct val="0"/>
              </a:spcAft>
              <a:defRPr>
                <a:solidFill>
                  <a:schemeClr val="tx1"/>
                </a:solidFill>
                <a:latin typeface="Tahoma" pitchFamily="34" charset="0"/>
                <a:cs typeface="Arial" charset="0"/>
              </a:defRPr>
            </a:lvl7pPr>
            <a:lvl8pPr marL="3423150" indent="-228209" defTabSz="930273" eaLnBrk="0" fontAlgn="base" hangingPunct="0">
              <a:spcBef>
                <a:spcPct val="0"/>
              </a:spcBef>
              <a:spcAft>
                <a:spcPct val="0"/>
              </a:spcAft>
              <a:defRPr>
                <a:solidFill>
                  <a:schemeClr val="tx1"/>
                </a:solidFill>
                <a:latin typeface="Tahoma" pitchFamily="34" charset="0"/>
                <a:cs typeface="Arial" charset="0"/>
              </a:defRPr>
            </a:lvl8pPr>
            <a:lvl9pPr marL="3879569" indent="-228209" defTabSz="930273"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48</a:t>
            </a:fld>
            <a:endParaRPr lang="en-US" dirty="0" smtClean="0">
              <a:solidFill>
                <a:prstClr val="black"/>
              </a:solidFill>
              <a:latin typeface="Trebuchet MS"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itchFamily="34" charset="0"/>
              <a:buNone/>
            </a:pPr>
            <a:endParaRPr lang="en-US" dirty="0" smtClean="0"/>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3">
              <a:defRPr>
                <a:solidFill>
                  <a:schemeClr val="tx1"/>
                </a:solidFill>
                <a:latin typeface="Tahoma" pitchFamily="34" charset="0"/>
                <a:cs typeface="Arial" charset="0"/>
              </a:defRPr>
            </a:lvl1pPr>
            <a:lvl2pPr marL="741682" indent="-285263" defTabSz="930273">
              <a:defRPr>
                <a:solidFill>
                  <a:schemeClr val="tx1"/>
                </a:solidFill>
                <a:latin typeface="Tahoma" pitchFamily="34" charset="0"/>
                <a:cs typeface="Arial" charset="0"/>
              </a:defRPr>
            </a:lvl2pPr>
            <a:lvl3pPr marL="1141050" indent="-228209" defTabSz="930273">
              <a:defRPr>
                <a:solidFill>
                  <a:schemeClr val="tx1"/>
                </a:solidFill>
                <a:latin typeface="Tahoma" pitchFamily="34" charset="0"/>
                <a:cs typeface="Arial" charset="0"/>
              </a:defRPr>
            </a:lvl3pPr>
            <a:lvl4pPr marL="1597470" indent="-228209" defTabSz="930273">
              <a:defRPr>
                <a:solidFill>
                  <a:schemeClr val="tx1"/>
                </a:solidFill>
                <a:latin typeface="Tahoma" pitchFamily="34" charset="0"/>
                <a:cs typeface="Arial" charset="0"/>
              </a:defRPr>
            </a:lvl4pPr>
            <a:lvl5pPr marL="2053890" indent="-228209" defTabSz="930273">
              <a:defRPr>
                <a:solidFill>
                  <a:schemeClr val="tx1"/>
                </a:solidFill>
                <a:latin typeface="Tahoma" pitchFamily="34" charset="0"/>
                <a:cs typeface="Arial" charset="0"/>
              </a:defRPr>
            </a:lvl5pPr>
            <a:lvl6pPr marL="2510311" indent="-228209" defTabSz="930273" eaLnBrk="0" fontAlgn="base" hangingPunct="0">
              <a:spcBef>
                <a:spcPct val="0"/>
              </a:spcBef>
              <a:spcAft>
                <a:spcPct val="0"/>
              </a:spcAft>
              <a:defRPr>
                <a:solidFill>
                  <a:schemeClr val="tx1"/>
                </a:solidFill>
                <a:latin typeface="Tahoma" pitchFamily="34" charset="0"/>
                <a:cs typeface="Arial" charset="0"/>
              </a:defRPr>
            </a:lvl6pPr>
            <a:lvl7pPr marL="2966730" indent="-228209" defTabSz="930273" eaLnBrk="0" fontAlgn="base" hangingPunct="0">
              <a:spcBef>
                <a:spcPct val="0"/>
              </a:spcBef>
              <a:spcAft>
                <a:spcPct val="0"/>
              </a:spcAft>
              <a:defRPr>
                <a:solidFill>
                  <a:schemeClr val="tx1"/>
                </a:solidFill>
                <a:latin typeface="Tahoma" pitchFamily="34" charset="0"/>
                <a:cs typeface="Arial" charset="0"/>
              </a:defRPr>
            </a:lvl7pPr>
            <a:lvl8pPr marL="3423150" indent="-228209" defTabSz="930273" eaLnBrk="0" fontAlgn="base" hangingPunct="0">
              <a:spcBef>
                <a:spcPct val="0"/>
              </a:spcBef>
              <a:spcAft>
                <a:spcPct val="0"/>
              </a:spcAft>
              <a:defRPr>
                <a:solidFill>
                  <a:schemeClr val="tx1"/>
                </a:solidFill>
                <a:latin typeface="Tahoma" pitchFamily="34" charset="0"/>
                <a:cs typeface="Arial" charset="0"/>
              </a:defRPr>
            </a:lvl8pPr>
            <a:lvl9pPr marL="3879569" indent="-228209" defTabSz="930273"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49</a:t>
            </a:fld>
            <a:endParaRPr lang="en-US" dirty="0" smtClean="0">
              <a:solidFill>
                <a:prstClr val="black"/>
              </a:solidFill>
              <a:latin typeface="Trebuchet MS"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itchFamily="34" charset="0"/>
              <a:buNone/>
            </a:pPr>
            <a:endParaRPr lang="en-US" b="1" u="sng" dirty="0" smtClean="0"/>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3">
              <a:defRPr>
                <a:solidFill>
                  <a:schemeClr val="tx1"/>
                </a:solidFill>
                <a:latin typeface="Tahoma" pitchFamily="34" charset="0"/>
                <a:cs typeface="Arial" charset="0"/>
              </a:defRPr>
            </a:lvl1pPr>
            <a:lvl2pPr marL="741682" indent="-285263" defTabSz="930273">
              <a:defRPr>
                <a:solidFill>
                  <a:schemeClr val="tx1"/>
                </a:solidFill>
                <a:latin typeface="Tahoma" pitchFamily="34" charset="0"/>
                <a:cs typeface="Arial" charset="0"/>
              </a:defRPr>
            </a:lvl2pPr>
            <a:lvl3pPr marL="1141050" indent="-228209" defTabSz="930273">
              <a:defRPr>
                <a:solidFill>
                  <a:schemeClr val="tx1"/>
                </a:solidFill>
                <a:latin typeface="Tahoma" pitchFamily="34" charset="0"/>
                <a:cs typeface="Arial" charset="0"/>
              </a:defRPr>
            </a:lvl3pPr>
            <a:lvl4pPr marL="1597470" indent="-228209" defTabSz="930273">
              <a:defRPr>
                <a:solidFill>
                  <a:schemeClr val="tx1"/>
                </a:solidFill>
                <a:latin typeface="Tahoma" pitchFamily="34" charset="0"/>
                <a:cs typeface="Arial" charset="0"/>
              </a:defRPr>
            </a:lvl4pPr>
            <a:lvl5pPr marL="2053890" indent="-228209" defTabSz="930273">
              <a:defRPr>
                <a:solidFill>
                  <a:schemeClr val="tx1"/>
                </a:solidFill>
                <a:latin typeface="Tahoma" pitchFamily="34" charset="0"/>
                <a:cs typeface="Arial" charset="0"/>
              </a:defRPr>
            </a:lvl5pPr>
            <a:lvl6pPr marL="2510311" indent="-228209" defTabSz="930273" eaLnBrk="0" fontAlgn="base" hangingPunct="0">
              <a:spcBef>
                <a:spcPct val="0"/>
              </a:spcBef>
              <a:spcAft>
                <a:spcPct val="0"/>
              </a:spcAft>
              <a:defRPr>
                <a:solidFill>
                  <a:schemeClr val="tx1"/>
                </a:solidFill>
                <a:latin typeface="Tahoma" pitchFamily="34" charset="0"/>
                <a:cs typeface="Arial" charset="0"/>
              </a:defRPr>
            </a:lvl6pPr>
            <a:lvl7pPr marL="2966730" indent="-228209" defTabSz="930273" eaLnBrk="0" fontAlgn="base" hangingPunct="0">
              <a:spcBef>
                <a:spcPct val="0"/>
              </a:spcBef>
              <a:spcAft>
                <a:spcPct val="0"/>
              </a:spcAft>
              <a:defRPr>
                <a:solidFill>
                  <a:schemeClr val="tx1"/>
                </a:solidFill>
                <a:latin typeface="Tahoma" pitchFamily="34" charset="0"/>
                <a:cs typeface="Arial" charset="0"/>
              </a:defRPr>
            </a:lvl7pPr>
            <a:lvl8pPr marL="3423150" indent="-228209" defTabSz="930273" eaLnBrk="0" fontAlgn="base" hangingPunct="0">
              <a:spcBef>
                <a:spcPct val="0"/>
              </a:spcBef>
              <a:spcAft>
                <a:spcPct val="0"/>
              </a:spcAft>
              <a:defRPr>
                <a:solidFill>
                  <a:schemeClr val="tx1"/>
                </a:solidFill>
                <a:latin typeface="Tahoma" pitchFamily="34" charset="0"/>
                <a:cs typeface="Arial" charset="0"/>
              </a:defRPr>
            </a:lvl8pPr>
            <a:lvl9pPr marL="3879569" indent="-228209" defTabSz="930273"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50</a:t>
            </a:fld>
            <a:endParaRPr lang="en-US" dirty="0" smtClean="0">
              <a:solidFill>
                <a:prstClr val="black"/>
              </a:solidFill>
              <a:latin typeface="Trebuchet MS"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3">
              <a:defRPr>
                <a:solidFill>
                  <a:schemeClr val="tx1"/>
                </a:solidFill>
                <a:latin typeface="Tahoma" pitchFamily="34" charset="0"/>
                <a:cs typeface="Arial" charset="0"/>
              </a:defRPr>
            </a:lvl1pPr>
            <a:lvl2pPr marL="741682" indent="-285263" defTabSz="930273">
              <a:defRPr>
                <a:solidFill>
                  <a:schemeClr val="tx1"/>
                </a:solidFill>
                <a:latin typeface="Tahoma" pitchFamily="34" charset="0"/>
                <a:cs typeface="Arial" charset="0"/>
              </a:defRPr>
            </a:lvl2pPr>
            <a:lvl3pPr marL="1141050" indent="-228209" defTabSz="930273">
              <a:defRPr>
                <a:solidFill>
                  <a:schemeClr val="tx1"/>
                </a:solidFill>
                <a:latin typeface="Tahoma" pitchFamily="34" charset="0"/>
                <a:cs typeface="Arial" charset="0"/>
              </a:defRPr>
            </a:lvl3pPr>
            <a:lvl4pPr marL="1597470" indent="-228209" defTabSz="930273">
              <a:defRPr>
                <a:solidFill>
                  <a:schemeClr val="tx1"/>
                </a:solidFill>
                <a:latin typeface="Tahoma" pitchFamily="34" charset="0"/>
                <a:cs typeface="Arial" charset="0"/>
              </a:defRPr>
            </a:lvl4pPr>
            <a:lvl5pPr marL="2053890" indent="-228209" defTabSz="930273">
              <a:defRPr>
                <a:solidFill>
                  <a:schemeClr val="tx1"/>
                </a:solidFill>
                <a:latin typeface="Tahoma" pitchFamily="34" charset="0"/>
                <a:cs typeface="Arial" charset="0"/>
              </a:defRPr>
            </a:lvl5pPr>
            <a:lvl6pPr marL="2510311" indent="-228209" defTabSz="930273" eaLnBrk="0" fontAlgn="base" hangingPunct="0">
              <a:spcBef>
                <a:spcPct val="0"/>
              </a:spcBef>
              <a:spcAft>
                <a:spcPct val="0"/>
              </a:spcAft>
              <a:defRPr>
                <a:solidFill>
                  <a:schemeClr val="tx1"/>
                </a:solidFill>
                <a:latin typeface="Tahoma" pitchFamily="34" charset="0"/>
                <a:cs typeface="Arial" charset="0"/>
              </a:defRPr>
            </a:lvl6pPr>
            <a:lvl7pPr marL="2966730" indent="-228209" defTabSz="930273" eaLnBrk="0" fontAlgn="base" hangingPunct="0">
              <a:spcBef>
                <a:spcPct val="0"/>
              </a:spcBef>
              <a:spcAft>
                <a:spcPct val="0"/>
              </a:spcAft>
              <a:defRPr>
                <a:solidFill>
                  <a:schemeClr val="tx1"/>
                </a:solidFill>
                <a:latin typeface="Tahoma" pitchFamily="34" charset="0"/>
                <a:cs typeface="Arial" charset="0"/>
              </a:defRPr>
            </a:lvl7pPr>
            <a:lvl8pPr marL="3423150" indent="-228209" defTabSz="930273" eaLnBrk="0" fontAlgn="base" hangingPunct="0">
              <a:spcBef>
                <a:spcPct val="0"/>
              </a:spcBef>
              <a:spcAft>
                <a:spcPct val="0"/>
              </a:spcAft>
              <a:defRPr>
                <a:solidFill>
                  <a:schemeClr val="tx1"/>
                </a:solidFill>
                <a:latin typeface="Tahoma" pitchFamily="34" charset="0"/>
                <a:cs typeface="Arial" charset="0"/>
              </a:defRPr>
            </a:lvl8pPr>
            <a:lvl9pPr marL="3879569" indent="-228209" defTabSz="930273"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51</a:t>
            </a:fld>
            <a:endParaRPr lang="en-US" dirty="0" smtClean="0">
              <a:solidFill>
                <a:prstClr val="black"/>
              </a:solidFill>
              <a:latin typeface="Trebuchet MS"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i="1" dirty="0">
              <a:latin typeface="Arial" panose="020B0604020202020204" pitchFamily="34" charset="0"/>
              <a:cs typeface="Arial" panose="020B0604020202020204" pitchFamily="34" charset="0"/>
            </a:endParaRPr>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52</a:t>
            </a:fld>
            <a:endParaRPr lang="en-US" smtClean="0">
              <a:solidFill>
                <a:prstClr val="black"/>
              </a:solidFill>
              <a:latin typeface="Trebuchet MS"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4AA9509-08A1-41E0-AE81-E0736E70D0E3}" type="slidenum">
              <a:rPr lang="en-US" smtClean="0">
                <a:solidFill>
                  <a:prstClr val="black"/>
                </a:solidFill>
              </a:rPr>
              <a:pPr>
                <a:defRPr/>
              </a:pPr>
              <a:t>55</a:t>
            </a:fld>
            <a:endParaRPr lang="en-US"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3">
              <a:defRPr>
                <a:solidFill>
                  <a:schemeClr val="tx1"/>
                </a:solidFill>
                <a:latin typeface="Tahoma" pitchFamily="34" charset="0"/>
                <a:cs typeface="Arial" charset="0"/>
              </a:defRPr>
            </a:lvl1pPr>
            <a:lvl2pPr marL="741682" indent="-285263" defTabSz="930273">
              <a:defRPr>
                <a:solidFill>
                  <a:schemeClr val="tx1"/>
                </a:solidFill>
                <a:latin typeface="Tahoma" pitchFamily="34" charset="0"/>
                <a:cs typeface="Arial" charset="0"/>
              </a:defRPr>
            </a:lvl2pPr>
            <a:lvl3pPr marL="1141050" indent="-228209" defTabSz="930273">
              <a:defRPr>
                <a:solidFill>
                  <a:schemeClr val="tx1"/>
                </a:solidFill>
                <a:latin typeface="Tahoma" pitchFamily="34" charset="0"/>
                <a:cs typeface="Arial" charset="0"/>
              </a:defRPr>
            </a:lvl3pPr>
            <a:lvl4pPr marL="1597470" indent="-228209" defTabSz="930273">
              <a:defRPr>
                <a:solidFill>
                  <a:schemeClr val="tx1"/>
                </a:solidFill>
                <a:latin typeface="Tahoma" pitchFamily="34" charset="0"/>
                <a:cs typeface="Arial" charset="0"/>
              </a:defRPr>
            </a:lvl4pPr>
            <a:lvl5pPr marL="2053890" indent="-228209" defTabSz="930273">
              <a:defRPr>
                <a:solidFill>
                  <a:schemeClr val="tx1"/>
                </a:solidFill>
                <a:latin typeface="Tahoma" pitchFamily="34" charset="0"/>
                <a:cs typeface="Arial" charset="0"/>
              </a:defRPr>
            </a:lvl5pPr>
            <a:lvl6pPr marL="2510311" indent="-228209" defTabSz="930273" eaLnBrk="0" fontAlgn="base" hangingPunct="0">
              <a:spcBef>
                <a:spcPct val="0"/>
              </a:spcBef>
              <a:spcAft>
                <a:spcPct val="0"/>
              </a:spcAft>
              <a:defRPr>
                <a:solidFill>
                  <a:schemeClr val="tx1"/>
                </a:solidFill>
                <a:latin typeface="Tahoma" pitchFamily="34" charset="0"/>
                <a:cs typeface="Arial" charset="0"/>
              </a:defRPr>
            </a:lvl6pPr>
            <a:lvl7pPr marL="2966730" indent="-228209" defTabSz="930273" eaLnBrk="0" fontAlgn="base" hangingPunct="0">
              <a:spcBef>
                <a:spcPct val="0"/>
              </a:spcBef>
              <a:spcAft>
                <a:spcPct val="0"/>
              </a:spcAft>
              <a:defRPr>
                <a:solidFill>
                  <a:schemeClr val="tx1"/>
                </a:solidFill>
                <a:latin typeface="Tahoma" pitchFamily="34" charset="0"/>
                <a:cs typeface="Arial" charset="0"/>
              </a:defRPr>
            </a:lvl7pPr>
            <a:lvl8pPr marL="3423150" indent="-228209" defTabSz="930273" eaLnBrk="0" fontAlgn="base" hangingPunct="0">
              <a:spcBef>
                <a:spcPct val="0"/>
              </a:spcBef>
              <a:spcAft>
                <a:spcPct val="0"/>
              </a:spcAft>
              <a:defRPr>
                <a:solidFill>
                  <a:schemeClr val="tx1"/>
                </a:solidFill>
                <a:latin typeface="Tahoma" pitchFamily="34" charset="0"/>
                <a:cs typeface="Arial" charset="0"/>
              </a:defRPr>
            </a:lvl8pPr>
            <a:lvl9pPr marL="3879569" indent="-228209" defTabSz="930273"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56</a:t>
            </a:fld>
            <a:endParaRPr lang="en-US" dirty="0" smtClean="0">
              <a:solidFill>
                <a:prstClr val="black"/>
              </a:solidFill>
              <a:latin typeface="Trebuchet MS"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AA9509-08A1-41E0-AE81-E0736E70D0E3}" type="slidenum">
              <a:rPr lang="en-US" smtClean="0">
                <a:solidFill>
                  <a:prstClr val="black"/>
                </a:solidFill>
              </a:rPr>
              <a:pPr>
                <a:defRPr/>
              </a:pPr>
              <a:t>57</a:t>
            </a:fld>
            <a:endParaRPr lang="en-US"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xfrm>
            <a:off x="750289" y="4415791"/>
            <a:ext cx="5193313"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100" dirty="0">
              <a:latin typeface="Arial" pitchFamily="34" charset="0"/>
              <a:cs typeface="Arial" pitchFamily="34" charset="0"/>
            </a:endParaRPr>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58</a:t>
            </a:fld>
            <a:endParaRPr lang="en-US" smtClean="0">
              <a:solidFill>
                <a:prstClr val="black"/>
              </a:solidFill>
              <a:latin typeface="Trebuchet MS"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pPr/>
              <a:t>6</a:t>
            </a:fld>
            <a:endParaRPr lang="en-US" dirty="0"/>
          </a:p>
        </p:txBody>
      </p:sp>
    </p:spTree>
    <p:extLst>
      <p:ext uri="{BB962C8B-B14F-4D97-AF65-F5344CB8AC3E}">
        <p14:creationId xmlns:p14="http://schemas.microsoft.com/office/powerpoint/2010/main" val="40480691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59</a:t>
            </a:fld>
            <a:endParaRPr lang="en-US" smtClean="0">
              <a:solidFill>
                <a:prstClr val="black"/>
              </a:solidFill>
              <a:latin typeface="Trebuchet MS"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60</a:t>
            </a:fld>
            <a:endParaRPr lang="en-US" smtClean="0">
              <a:solidFill>
                <a:prstClr val="black"/>
              </a:solidFill>
              <a:latin typeface="Trebuchet MS"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61</a:t>
            </a:fld>
            <a:endParaRPr lang="en-US" smtClean="0">
              <a:solidFill>
                <a:prstClr val="black"/>
              </a:solidFill>
              <a:latin typeface="Trebuchet MS"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62</a:t>
            </a:fld>
            <a:endParaRPr lang="en-US" smtClean="0">
              <a:solidFill>
                <a:prstClr val="black"/>
              </a:solidFill>
              <a:latin typeface="Trebuchet MS"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3">
              <a:defRPr>
                <a:solidFill>
                  <a:schemeClr val="tx1"/>
                </a:solidFill>
                <a:latin typeface="Tahoma" pitchFamily="34" charset="0"/>
                <a:cs typeface="Arial" charset="0"/>
              </a:defRPr>
            </a:lvl1pPr>
            <a:lvl2pPr marL="741682" indent="-285263" defTabSz="930273">
              <a:defRPr>
                <a:solidFill>
                  <a:schemeClr val="tx1"/>
                </a:solidFill>
                <a:latin typeface="Tahoma" pitchFamily="34" charset="0"/>
                <a:cs typeface="Arial" charset="0"/>
              </a:defRPr>
            </a:lvl2pPr>
            <a:lvl3pPr marL="1141050" indent="-228209" defTabSz="930273">
              <a:defRPr>
                <a:solidFill>
                  <a:schemeClr val="tx1"/>
                </a:solidFill>
                <a:latin typeface="Tahoma" pitchFamily="34" charset="0"/>
                <a:cs typeface="Arial" charset="0"/>
              </a:defRPr>
            </a:lvl3pPr>
            <a:lvl4pPr marL="1597470" indent="-228209" defTabSz="930273">
              <a:defRPr>
                <a:solidFill>
                  <a:schemeClr val="tx1"/>
                </a:solidFill>
                <a:latin typeface="Tahoma" pitchFamily="34" charset="0"/>
                <a:cs typeface="Arial" charset="0"/>
              </a:defRPr>
            </a:lvl4pPr>
            <a:lvl5pPr marL="2053890" indent="-228209" defTabSz="930273">
              <a:defRPr>
                <a:solidFill>
                  <a:schemeClr val="tx1"/>
                </a:solidFill>
                <a:latin typeface="Tahoma" pitchFamily="34" charset="0"/>
                <a:cs typeface="Arial" charset="0"/>
              </a:defRPr>
            </a:lvl5pPr>
            <a:lvl6pPr marL="2510311" indent="-228209" defTabSz="930273" eaLnBrk="0" fontAlgn="base" hangingPunct="0">
              <a:spcBef>
                <a:spcPct val="0"/>
              </a:spcBef>
              <a:spcAft>
                <a:spcPct val="0"/>
              </a:spcAft>
              <a:defRPr>
                <a:solidFill>
                  <a:schemeClr val="tx1"/>
                </a:solidFill>
                <a:latin typeface="Tahoma" pitchFamily="34" charset="0"/>
                <a:cs typeface="Arial" charset="0"/>
              </a:defRPr>
            </a:lvl6pPr>
            <a:lvl7pPr marL="2966730" indent="-228209" defTabSz="930273" eaLnBrk="0" fontAlgn="base" hangingPunct="0">
              <a:spcBef>
                <a:spcPct val="0"/>
              </a:spcBef>
              <a:spcAft>
                <a:spcPct val="0"/>
              </a:spcAft>
              <a:defRPr>
                <a:solidFill>
                  <a:schemeClr val="tx1"/>
                </a:solidFill>
                <a:latin typeface="Tahoma" pitchFamily="34" charset="0"/>
                <a:cs typeface="Arial" charset="0"/>
              </a:defRPr>
            </a:lvl7pPr>
            <a:lvl8pPr marL="3423150" indent="-228209" defTabSz="930273" eaLnBrk="0" fontAlgn="base" hangingPunct="0">
              <a:spcBef>
                <a:spcPct val="0"/>
              </a:spcBef>
              <a:spcAft>
                <a:spcPct val="0"/>
              </a:spcAft>
              <a:defRPr>
                <a:solidFill>
                  <a:schemeClr val="tx1"/>
                </a:solidFill>
                <a:latin typeface="Tahoma" pitchFamily="34" charset="0"/>
                <a:cs typeface="Arial" charset="0"/>
              </a:defRPr>
            </a:lvl8pPr>
            <a:lvl9pPr marL="3879569" indent="-228209" defTabSz="930273"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63</a:t>
            </a:fld>
            <a:endParaRPr lang="en-US" dirty="0" smtClean="0">
              <a:solidFill>
                <a:prstClr val="black"/>
              </a:solidFill>
              <a:latin typeface="Trebuchet MS"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64</a:t>
            </a:fld>
            <a:endParaRPr lang="en-US" smtClean="0">
              <a:solidFill>
                <a:prstClr val="black"/>
              </a:solidFill>
              <a:latin typeface="Trebuchet MS"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cs typeface="Arial" pitchFamily="34" charset="0"/>
            </a:endParaRPr>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65</a:t>
            </a:fld>
            <a:endParaRPr lang="en-US" smtClean="0">
              <a:solidFill>
                <a:prstClr val="black"/>
              </a:solidFill>
              <a:latin typeface="Trebuchet MS"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pPr eaLnBrk="1" hangingPunct="1"/>
            <a:endParaRPr lang="en-US" dirty="0" smtClean="0">
              <a:ea typeface="ＭＳ Ｐゴシック" pitchFamily="34" charset="-128"/>
            </a:endParaRPr>
          </a:p>
        </p:txBody>
      </p:sp>
      <p:sp>
        <p:nvSpPr>
          <p:cNvPr id="147460" name="Slide Number Placeholder 3"/>
          <p:cNvSpPr>
            <a:spLocks noGrp="1"/>
          </p:cNvSpPr>
          <p:nvPr>
            <p:ph type="sldNum" sz="quarter" idx="5"/>
          </p:nvPr>
        </p:nvSpPr>
        <p:spPr>
          <a:noFill/>
        </p:spPr>
        <p:txBody>
          <a:bodyPr/>
          <a:lstStyle/>
          <a:p>
            <a:fld id="{A596DC66-B98B-4F40-936D-8AAA838048D7}" type="slidenum">
              <a:rPr lang="en-US" smtClean="0">
                <a:solidFill>
                  <a:prstClr val="black"/>
                </a:solidFill>
              </a:rPr>
              <a:pPr/>
              <a:t>66</a:t>
            </a:fld>
            <a:endParaRPr lang="en-US" dirty="0" smtClean="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59" eaLnBrk="0" fontAlgn="base" hangingPunct="0">
              <a:spcBef>
                <a:spcPct val="30000"/>
              </a:spcBef>
              <a:spcAft>
                <a:spcPct val="0"/>
              </a:spcAft>
              <a:defRPr/>
            </a:pPr>
            <a:endParaRPr lang="en-US" dirty="0">
              <a:latin typeface="Arial" panose="020B0604020202020204" pitchFamily="34" charset="0"/>
              <a:cs typeface="Arial" panose="020B0604020202020204" pitchFamily="34" charset="0"/>
            </a:endParaRPr>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69</a:t>
            </a:fld>
            <a:endParaRPr lang="en-US" smtClean="0">
              <a:solidFill>
                <a:prstClr val="black"/>
              </a:solidFill>
              <a:latin typeface="Trebuchet MS"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cs typeface="Arial" pitchFamily="34" charset="0"/>
            </a:endParaRPr>
          </a:p>
          <a:p>
            <a:endParaRPr lang="en-US" dirty="0">
              <a:latin typeface="Arial" pitchFamily="34" charset="0"/>
              <a:cs typeface="Arial" pitchFamily="34" charset="0"/>
            </a:endParaRPr>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70</a:t>
            </a:fld>
            <a:endParaRPr lang="en-US" smtClean="0">
              <a:solidFill>
                <a:prstClr val="black"/>
              </a:solidFill>
              <a:latin typeface="Trebuchet MS"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0480691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i="0" dirty="0" smtClean="0"/>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71</a:t>
            </a:fld>
            <a:endParaRPr lang="en-US" smtClean="0">
              <a:solidFill>
                <a:prstClr val="black"/>
              </a:solidFill>
              <a:latin typeface="Trebuchet MS"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92">
              <a:defRPr>
                <a:solidFill>
                  <a:schemeClr val="tx1"/>
                </a:solidFill>
                <a:latin typeface="Tahoma" pitchFamily="34" charset="0"/>
                <a:cs typeface="Arial" charset="0"/>
              </a:defRPr>
            </a:lvl1pPr>
            <a:lvl2pPr marL="741697" indent="-285268" defTabSz="930292">
              <a:defRPr>
                <a:solidFill>
                  <a:schemeClr val="tx1"/>
                </a:solidFill>
                <a:latin typeface="Tahoma" pitchFamily="34" charset="0"/>
                <a:cs typeface="Arial" charset="0"/>
              </a:defRPr>
            </a:lvl2pPr>
            <a:lvl3pPr marL="1141073" indent="-228214" defTabSz="930292">
              <a:defRPr>
                <a:solidFill>
                  <a:schemeClr val="tx1"/>
                </a:solidFill>
                <a:latin typeface="Tahoma" pitchFamily="34" charset="0"/>
                <a:cs typeface="Arial" charset="0"/>
              </a:defRPr>
            </a:lvl3pPr>
            <a:lvl4pPr marL="1597503" indent="-228214" defTabSz="930292">
              <a:defRPr>
                <a:solidFill>
                  <a:schemeClr val="tx1"/>
                </a:solidFill>
                <a:latin typeface="Tahoma" pitchFamily="34" charset="0"/>
                <a:cs typeface="Arial" charset="0"/>
              </a:defRPr>
            </a:lvl4pPr>
            <a:lvl5pPr marL="2053932" indent="-228214" defTabSz="930292">
              <a:defRPr>
                <a:solidFill>
                  <a:schemeClr val="tx1"/>
                </a:solidFill>
                <a:latin typeface="Tahoma" pitchFamily="34" charset="0"/>
                <a:cs typeface="Arial" charset="0"/>
              </a:defRPr>
            </a:lvl5pPr>
            <a:lvl6pPr marL="2510362" indent="-228214" defTabSz="930292" eaLnBrk="0" fontAlgn="base" hangingPunct="0">
              <a:spcBef>
                <a:spcPct val="0"/>
              </a:spcBef>
              <a:spcAft>
                <a:spcPct val="0"/>
              </a:spcAft>
              <a:defRPr>
                <a:solidFill>
                  <a:schemeClr val="tx1"/>
                </a:solidFill>
                <a:latin typeface="Tahoma" pitchFamily="34" charset="0"/>
                <a:cs typeface="Arial" charset="0"/>
              </a:defRPr>
            </a:lvl6pPr>
            <a:lvl7pPr marL="2966790" indent="-228214" defTabSz="930292" eaLnBrk="0" fontAlgn="base" hangingPunct="0">
              <a:spcBef>
                <a:spcPct val="0"/>
              </a:spcBef>
              <a:spcAft>
                <a:spcPct val="0"/>
              </a:spcAft>
              <a:defRPr>
                <a:solidFill>
                  <a:schemeClr val="tx1"/>
                </a:solidFill>
                <a:latin typeface="Tahoma" pitchFamily="34" charset="0"/>
                <a:cs typeface="Arial" charset="0"/>
              </a:defRPr>
            </a:lvl7pPr>
            <a:lvl8pPr marL="3423219" indent="-228214" defTabSz="930292" eaLnBrk="0" fontAlgn="base" hangingPunct="0">
              <a:spcBef>
                <a:spcPct val="0"/>
              </a:spcBef>
              <a:spcAft>
                <a:spcPct val="0"/>
              </a:spcAft>
              <a:defRPr>
                <a:solidFill>
                  <a:schemeClr val="tx1"/>
                </a:solidFill>
                <a:latin typeface="Tahoma" pitchFamily="34" charset="0"/>
                <a:cs typeface="Arial" charset="0"/>
              </a:defRPr>
            </a:lvl8pPr>
            <a:lvl9pPr marL="3879649" indent="-228214" defTabSz="930292" eaLnBrk="0" fontAlgn="base" hangingPunct="0">
              <a:spcBef>
                <a:spcPct val="0"/>
              </a:spcBef>
              <a:spcAft>
                <a:spcPct val="0"/>
              </a:spcAft>
              <a:defRPr>
                <a:solidFill>
                  <a:schemeClr val="tx1"/>
                </a:solidFill>
                <a:latin typeface="Tahoma" pitchFamily="34" charset="0"/>
                <a:cs typeface="Arial" charset="0"/>
              </a:defRPr>
            </a:lvl9pPr>
          </a:lstStyle>
          <a:p>
            <a:fld id="{5C7BE5E0-2179-4E16-905B-04599D8A7218}" type="slidenum">
              <a:rPr lang="en-US" smtClean="0">
                <a:solidFill>
                  <a:prstClr val="black"/>
                </a:solidFill>
                <a:latin typeface="Trebuchet MS" pitchFamily="34" charset="0"/>
              </a:rPr>
              <a:pPr/>
              <a:t>72</a:t>
            </a:fld>
            <a:endParaRPr lang="en-US" smtClean="0">
              <a:solidFill>
                <a:prstClr val="black"/>
              </a:solidFill>
              <a:latin typeface="Trebuchet MS"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40480691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40480691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78</a:t>
            </a:fld>
            <a:endParaRPr lang="en-US" dirty="0">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79</a:t>
            </a:fld>
            <a:endParaRPr lang="en-US" dirty="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5EB665-CAF4-4EC4-BB8A-AD03E702F540}"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16713737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40480691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82</a:t>
            </a:fld>
            <a:endParaRPr lang="en-US" dirty="0">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5EB665-CAF4-4EC4-BB8A-AD03E702F540}" type="slidenum">
              <a:rPr lang="en-US" smtClean="0"/>
              <a:t>85</a:t>
            </a:fld>
            <a:endParaRPr lang="en-US" dirty="0"/>
          </a:p>
        </p:txBody>
      </p:sp>
    </p:spTree>
    <p:extLst>
      <p:ext uri="{BB962C8B-B14F-4D97-AF65-F5344CB8AC3E}">
        <p14:creationId xmlns:p14="http://schemas.microsoft.com/office/powerpoint/2010/main" val="898996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104452" name="Slide Number Placeholder 3"/>
          <p:cNvSpPr>
            <a:spLocks noGrp="1"/>
          </p:cNvSpPr>
          <p:nvPr>
            <p:ph type="sldNum" sz="quarter" idx="5"/>
          </p:nvPr>
        </p:nvSpPr>
        <p:spPr bwMode="auto">
          <a:ln>
            <a:miter lim="800000"/>
            <a:headEnd/>
            <a:tailEnd/>
          </a:ln>
        </p:spPr>
        <p:txBody>
          <a:bodyPr/>
          <a:lstStyle/>
          <a:p>
            <a:pPr>
              <a:defRPr/>
            </a:pPr>
            <a:fld id="{AEEA1BCE-D585-4597-A019-6E494CC1A093}" type="slidenum">
              <a:rPr lang="en-US" smtClean="0">
                <a:solidFill>
                  <a:prstClr val="black"/>
                </a:solidFill>
              </a:rPr>
              <a:pPr>
                <a:defRPr/>
              </a:pPr>
              <a:t>9</a:t>
            </a:fld>
            <a:endParaRPr lang="en-US" smtClean="0">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pPr/>
              <a:t>86</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5EB665-CAF4-4EC4-BB8A-AD03E702F540}"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3525283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lnSpc>
                <a:spcPct val="80000"/>
              </a:lnSpc>
              <a:spcBef>
                <a:spcPct val="20000"/>
              </a:spcBef>
            </a:pPr>
            <a:endParaRPr lang="en-US" sz="2200" i="1" dirty="0"/>
          </a:p>
        </p:txBody>
      </p:sp>
      <p:sp>
        <p:nvSpPr>
          <p:cNvPr id="4" name="Slide Number Placeholder 3"/>
          <p:cNvSpPr>
            <a:spLocks noGrp="1"/>
          </p:cNvSpPr>
          <p:nvPr>
            <p:ph type="sldNum" sz="quarter" idx="10"/>
          </p:nvPr>
        </p:nvSpPr>
        <p:spPr/>
        <p:txBody>
          <a:bodyPr/>
          <a:lstStyle/>
          <a:p>
            <a:fld id="{615EB665-CAF4-4EC4-BB8A-AD03E702F540}"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565040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11</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9144000" cy="1066800"/>
          </a:xfrm>
          <a:prstGeom prst="rect">
            <a:avLst/>
          </a:prstGeom>
        </p:spPr>
        <p:txBody>
          <a:bodyPr anchor="ctr"/>
          <a:lstStyle>
            <a:lvl1pPr>
              <a:defRPr sz="3000">
                <a:solidFill>
                  <a:schemeClr val="bg1"/>
                </a:solidFill>
                <a:latin typeface="Chalkduster" pitchFamily="66"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pPr/>
              <a:t>‹#›</a:t>
            </a:fld>
            <a:endParaRPr lang="en-US" dirty="0"/>
          </a:p>
        </p:txBody>
      </p:sp>
      <p:sp>
        <p:nvSpPr>
          <p:cNvPr id="11"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t>Louisiana Believes</a:t>
            </a:r>
            <a:endParaRPr lang="en-US" dirty="0"/>
          </a:p>
        </p:txBody>
      </p:sp>
      <p:sp>
        <p:nvSpPr>
          <p:cNvPr id="4" name="Content Placeholder 3"/>
          <p:cNvSpPr>
            <a:spLocks noGrp="1"/>
          </p:cNvSpPr>
          <p:nvPr>
            <p:ph sz="quarter" idx="10"/>
          </p:nvPr>
        </p:nvSpPr>
        <p:spPr>
          <a:xfrm>
            <a:off x="152400" y="1295400"/>
            <a:ext cx="8839200" cy="51054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091815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9144000" cy="1066800"/>
          </a:xfrm>
          <a:prstGeom prst="rect">
            <a:avLst/>
          </a:prstGeom>
        </p:spPr>
        <p:txBody>
          <a:bodyPr anchor="ctr"/>
          <a:lstStyle>
            <a:lvl1pPr>
              <a:defRPr sz="3000">
                <a:solidFill>
                  <a:schemeClr val="bg1"/>
                </a:solidFill>
                <a:latin typeface="Chalkduster" pitchFamily="66"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4" name="Content Placeholder 3"/>
          <p:cNvSpPr>
            <a:spLocks noGrp="1"/>
          </p:cNvSpPr>
          <p:nvPr>
            <p:ph sz="quarter" idx="10"/>
          </p:nvPr>
        </p:nvSpPr>
        <p:spPr>
          <a:xfrm>
            <a:off x="152400" y="1295400"/>
            <a:ext cx="8839200" cy="51054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3827676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dirty="0" smtClean="0"/>
              <a:t>Click to edit Master title style</a:t>
            </a:r>
            <a:endParaRPr lang="en-US" dirty="0"/>
          </a:p>
        </p:txBody>
      </p:sp>
      <p:sp>
        <p:nvSpPr>
          <p:cNvPr id="3" name="Slide Number Placeholder 4"/>
          <p:cNvSpPr>
            <a:spLocks noGrp="1"/>
          </p:cNvSpPr>
          <p:nvPr>
            <p:ph type="sldNum" sz="quarter" idx="10"/>
          </p:nvPr>
        </p:nvSpPr>
        <p:spPr/>
        <p:txBody>
          <a:bodyPr/>
          <a:lstStyle>
            <a:lvl1pPr>
              <a:defRPr/>
            </a:lvl1pPr>
          </a:lstStyle>
          <a:p>
            <a:pPr>
              <a:defRPr/>
            </a:pPr>
            <a:fld id="{F6BCB3FB-C48D-4679-997C-EAE33CF55E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1929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9"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
        <p:nvSpPr>
          <p:cNvPr id="20" name="Slide Number Placeholder 4"/>
          <p:cNvSpPr>
            <a:spLocks noGrp="1"/>
          </p:cNvSpPr>
          <p:nvPr>
            <p:ph type="sldNum" sz="quarter" idx="12"/>
          </p:nvPr>
        </p:nvSpPr>
        <p:spPr>
          <a:xfrm>
            <a:off x="2" y="6569078"/>
            <a:ext cx="609600" cy="288925"/>
          </a:xfrm>
          <a:prstGeom prst="rect">
            <a:avLst/>
          </a:prstGeom>
        </p:spPr>
        <p:txBody>
          <a:bodyPr wrap="square">
            <a:normAutofit/>
          </a:bodyPr>
          <a:lstStyle>
            <a:lvl1pPr algn="ctr">
              <a:defRPr sz="1400">
                <a:solidFill>
                  <a:sysClr val="windowText" lastClr="000000"/>
                </a:solidFill>
              </a:defRPr>
            </a:lvl1pPr>
          </a:lstStyle>
          <a:p>
            <a:pPr>
              <a:defRPr/>
            </a:pPr>
            <a:fld id="{8B1FB4F6-53D1-4649-B6D3-57C1A85B2B3E}" type="slidenum">
              <a:rPr lang="en-US" smtClean="0"/>
              <a:pPr>
                <a:defRPr/>
              </a:pPr>
              <a:t>‹#›</a:t>
            </a:fld>
            <a:endParaRPr lang="en-US" dirty="0"/>
          </a:p>
        </p:txBody>
      </p:sp>
      <p:sp>
        <p:nvSpPr>
          <p:cNvPr id="13" name="Text Placeholder 6"/>
          <p:cNvSpPr>
            <a:spLocks noGrp="1"/>
          </p:cNvSpPr>
          <p:nvPr>
            <p:ph type="body" sz="quarter" idx="13"/>
          </p:nvPr>
        </p:nvSpPr>
        <p:spPr>
          <a:xfrm>
            <a:off x="457200" y="1752600"/>
            <a:ext cx="8382000" cy="3810000"/>
          </a:xfrm>
          <a:prstGeom prst="rect">
            <a:avLst/>
          </a:prstGeom>
        </p:spPr>
        <p:txBody>
          <a:bodyPr lIns="89879" tIns="44940" rIns="89879" bIns="4494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53953552"/>
      </p:ext>
    </p:extLst>
  </p:cSld>
  <p:clrMapOvr>
    <a:masterClrMapping/>
  </p:clrMapOvr>
  <p:transition spd="med" advClick="0">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2400" y="1676400"/>
            <a:ext cx="8839200" cy="4876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9"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
        <p:nvSpPr>
          <p:cNvPr id="10" name="Slide Number Placeholder 4"/>
          <p:cNvSpPr>
            <a:spLocks noGrp="1"/>
          </p:cNvSpPr>
          <p:nvPr>
            <p:ph type="sldNum" sz="quarter" idx="4"/>
          </p:nvPr>
        </p:nvSpPr>
        <p:spPr>
          <a:xfrm>
            <a:off x="2" y="6569078"/>
            <a:ext cx="609600" cy="288925"/>
          </a:xfrm>
          <a:prstGeom prst="rect">
            <a:avLst/>
          </a:prstGeom>
        </p:spPr>
        <p:txBody>
          <a:bodyPr wrap="square" lIns="89879" tIns="44940" rIns="89879" bIns="44940">
            <a:normAutofit/>
          </a:bodyPr>
          <a:lstStyle>
            <a:lvl1pPr algn="ctr">
              <a:defRPr sz="1400">
                <a:solidFill>
                  <a:sysClr val="windowText" lastClr="000000"/>
                </a:solidFill>
              </a:defRPr>
            </a:lvl1pPr>
          </a:lstStyle>
          <a:p>
            <a:pPr>
              <a:defRPr/>
            </a:pPr>
            <a:fld id="{F53EAB4E-B152-44CE-8C23-C6686266861F}" type="slidenum">
              <a:rPr lang="en-US" smtClean="0"/>
              <a:pPr>
                <a:defRPr/>
              </a:pPr>
              <a:t>‹#›</a:t>
            </a:fld>
            <a:endParaRPr lang="en-US" dirty="0"/>
          </a:p>
        </p:txBody>
      </p:sp>
    </p:spTree>
    <p:extLst>
      <p:ext uri="{BB962C8B-B14F-4D97-AF65-F5344CB8AC3E}">
        <p14:creationId xmlns:p14="http://schemas.microsoft.com/office/powerpoint/2010/main" val="1050299090"/>
      </p:ext>
    </p:extLst>
  </p:cSld>
  <p:clrMapOvr>
    <a:masterClrMapping/>
  </p:clrMapOvr>
  <p:transition spd="med" advClick="0">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9144000" cy="1066800"/>
          </a:xfrm>
          <a:prstGeom prst="rect">
            <a:avLst/>
          </a:prstGeom>
        </p:spPr>
        <p:txBody>
          <a:bodyPr anchor="ctr"/>
          <a:lstStyle>
            <a:lvl1pPr>
              <a:defRPr sz="3000">
                <a:solidFill>
                  <a:schemeClr val="bg1"/>
                </a:solidFill>
                <a:latin typeface="Chalkduster" pitchFamily="66"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endParaRPr lang="en-US" dirty="0">
              <a:solidFill>
                <a:prstClr val="black">
                  <a:tint val="75000"/>
                </a:prstClr>
              </a:solidFill>
            </a:endParaRPr>
          </a:p>
        </p:txBody>
      </p:sp>
      <p:sp>
        <p:nvSpPr>
          <p:cNvPr id="11"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endParaRPr lang="en-US" dirty="0">
              <a:solidFill>
                <a:srgbClr val="EEECE1">
                  <a:lumMod val="50000"/>
                </a:srgbClr>
              </a:solidFill>
            </a:endParaRPr>
          </a:p>
        </p:txBody>
      </p:sp>
      <p:sp>
        <p:nvSpPr>
          <p:cNvPr id="4" name="Content Placeholder 3"/>
          <p:cNvSpPr>
            <a:spLocks noGrp="1"/>
          </p:cNvSpPr>
          <p:nvPr>
            <p:ph sz="quarter" idx="10"/>
          </p:nvPr>
        </p:nvSpPr>
        <p:spPr>
          <a:xfrm>
            <a:off x="152400" y="1295400"/>
            <a:ext cx="8839200" cy="51054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39362700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387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9"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
        <p:nvSpPr>
          <p:cNvPr id="20" name="Slide Number Placeholder 4"/>
          <p:cNvSpPr>
            <a:spLocks noGrp="1"/>
          </p:cNvSpPr>
          <p:nvPr>
            <p:ph type="sldNum" sz="quarter" idx="12"/>
          </p:nvPr>
        </p:nvSpPr>
        <p:spPr>
          <a:xfrm>
            <a:off x="2" y="6569078"/>
            <a:ext cx="609600" cy="288925"/>
          </a:xfrm>
          <a:prstGeom prst="rect">
            <a:avLst/>
          </a:prstGeom>
        </p:spPr>
        <p:txBody>
          <a:bodyPr wrap="square">
            <a:normAutofit/>
          </a:bodyPr>
          <a:lstStyle>
            <a:lvl1pPr algn="ctr">
              <a:defRPr sz="1400">
                <a:solidFill>
                  <a:sysClr val="windowText" lastClr="000000"/>
                </a:solidFill>
              </a:defRPr>
            </a:lvl1pPr>
          </a:lstStyle>
          <a:p>
            <a:pPr>
              <a:defRPr/>
            </a:pPr>
            <a:fld id="{8B1FB4F6-53D1-4649-B6D3-57C1A85B2B3E}" type="slidenum">
              <a:rPr lang="en-US" smtClean="0"/>
              <a:pPr>
                <a:defRPr/>
              </a:pPr>
              <a:t>‹#›</a:t>
            </a:fld>
            <a:endParaRPr lang="en-US" dirty="0"/>
          </a:p>
        </p:txBody>
      </p:sp>
      <p:sp>
        <p:nvSpPr>
          <p:cNvPr id="13" name="Text Placeholder 6"/>
          <p:cNvSpPr>
            <a:spLocks noGrp="1"/>
          </p:cNvSpPr>
          <p:nvPr>
            <p:ph type="body" sz="quarter" idx="13"/>
          </p:nvPr>
        </p:nvSpPr>
        <p:spPr>
          <a:xfrm>
            <a:off x="457200" y="1752600"/>
            <a:ext cx="8382000" cy="3810000"/>
          </a:xfrm>
          <a:prstGeom prst="rect">
            <a:avLst/>
          </a:prstGeom>
        </p:spPr>
        <p:txBody>
          <a:bodyPr lIns="89879" tIns="44940" rIns="89879" bIns="4494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1220202"/>
      </p:ext>
    </p:extLst>
  </p:cSld>
  <p:clrMapOvr>
    <a:masterClrMapping/>
  </p:clrMapOvr>
  <p:transition spd="med" advClick="0">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2400" y="1676400"/>
            <a:ext cx="8839200" cy="4876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9"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
        <p:nvSpPr>
          <p:cNvPr id="10" name="Slide Number Placeholder 4"/>
          <p:cNvSpPr>
            <a:spLocks noGrp="1"/>
          </p:cNvSpPr>
          <p:nvPr>
            <p:ph type="sldNum" sz="quarter" idx="4"/>
          </p:nvPr>
        </p:nvSpPr>
        <p:spPr>
          <a:xfrm>
            <a:off x="2" y="6569078"/>
            <a:ext cx="609600" cy="288925"/>
          </a:xfrm>
          <a:prstGeom prst="rect">
            <a:avLst/>
          </a:prstGeom>
        </p:spPr>
        <p:txBody>
          <a:bodyPr wrap="square" lIns="89879" tIns="44940" rIns="89879" bIns="44940">
            <a:normAutofit/>
          </a:bodyPr>
          <a:lstStyle>
            <a:lvl1pPr algn="ctr">
              <a:defRPr sz="1400">
                <a:solidFill>
                  <a:sysClr val="windowText" lastClr="000000"/>
                </a:solidFill>
              </a:defRPr>
            </a:lvl1pPr>
          </a:lstStyle>
          <a:p>
            <a:pPr>
              <a:defRPr/>
            </a:pPr>
            <a:fld id="{F53EAB4E-B152-44CE-8C23-C6686266861F}" type="slidenum">
              <a:rPr lang="en-US" smtClean="0"/>
              <a:pPr>
                <a:defRPr/>
              </a:pPr>
              <a:t>‹#›</a:t>
            </a:fld>
            <a:endParaRPr lang="en-US" dirty="0"/>
          </a:p>
        </p:txBody>
      </p:sp>
    </p:spTree>
    <p:extLst>
      <p:ext uri="{BB962C8B-B14F-4D97-AF65-F5344CB8AC3E}">
        <p14:creationId xmlns:p14="http://schemas.microsoft.com/office/powerpoint/2010/main" val="1080457496"/>
      </p:ext>
    </p:extLst>
  </p:cSld>
  <p:clrMapOvr>
    <a:masterClrMapping/>
  </p:clrMapOvr>
  <p:transition spd="med" advClick="0">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9144000" cy="1066800"/>
          </a:xfrm>
          <a:prstGeom prst="rect">
            <a:avLst/>
          </a:prstGeom>
        </p:spPr>
        <p:txBody>
          <a:bodyPr anchor="ctr"/>
          <a:lstStyle>
            <a:lvl1pPr>
              <a:defRPr sz="3000">
                <a:solidFill>
                  <a:schemeClr val="bg1"/>
                </a:solidFill>
                <a:latin typeface="Chalkduster" pitchFamily="66"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4" name="Content Placeholder 3"/>
          <p:cNvSpPr>
            <a:spLocks noGrp="1"/>
          </p:cNvSpPr>
          <p:nvPr>
            <p:ph sz="quarter" idx="10"/>
          </p:nvPr>
        </p:nvSpPr>
        <p:spPr>
          <a:xfrm>
            <a:off x="152400" y="1295400"/>
            <a:ext cx="8839200" cy="51054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4496669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59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897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9144000" cy="1066800"/>
          </a:xfrm>
          <a:prstGeom prst="rect">
            <a:avLst/>
          </a:prstGeom>
        </p:spPr>
        <p:txBody>
          <a:bodyPr anchor="ctr"/>
          <a:lstStyle>
            <a:lvl1pPr>
              <a:defRPr sz="3000">
                <a:solidFill>
                  <a:schemeClr val="bg1"/>
                </a:solidFill>
                <a:latin typeface="Chalkduster" pitchFamily="66"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4" name="Content Placeholder 3"/>
          <p:cNvSpPr>
            <a:spLocks noGrp="1"/>
          </p:cNvSpPr>
          <p:nvPr>
            <p:ph sz="quarter" idx="10"/>
          </p:nvPr>
        </p:nvSpPr>
        <p:spPr>
          <a:xfrm>
            <a:off x="152400" y="1295400"/>
            <a:ext cx="8839200" cy="51054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1668126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51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9144000" cy="1066800"/>
          </a:xfrm>
          <a:prstGeom prst="rect">
            <a:avLst/>
          </a:prstGeom>
        </p:spPr>
        <p:txBody>
          <a:bodyPr anchor="ctr"/>
          <a:lstStyle>
            <a:lvl1pPr>
              <a:defRPr sz="3000">
                <a:solidFill>
                  <a:schemeClr val="bg1"/>
                </a:solidFill>
                <a:latin typeface="Chalkduster" pitchFamily="66"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4" name="Content Placeholder 3"/>
          <p:cNvSpPr>
            <a:spLocks noGrp="1"/>
          </p:cNvSpPr>
          <p:nvPr>
            <p:ph sz="quarter" idx="10"/>
          </p:nvPr>
        </p:nvSpPr>
        <p:spPr>
          <a:xfrm>
            <a:off x="152400" y="1295400"/>
            <a:ext cx="8839200" cy="51054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7592076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228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9144000" cy="1066800"/>
          </a:xfrm>
          <a:prstGeom prst="rect">
            <a:avLst/>
          </a:prstGeom>
        </p:spPr>
        <p:txBody>
          <a:bodyPr anchor="ctr"/>
          <a:lstStyle>
            <a:lvl1pPr>
              <a:defRPr sz="3000">
                <a:solidFill>
                  <a:schemeClr val="bg1"/>
                </a:solidFill>
                <a:latin typeface="Chalkduster" pitchFamily="66"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4" name="Content Placeholder 3"/>
          <p:cNvSpPr>
            <a:spLocks noGrp="1"/>
          </p:cNvSpPr>
          <p:nvPr>
            <p:ph sz="quarter" idx="10"/>
          </p:nvPr>
        </p:nvSpPr>
        <p:spPr>
          <a:xfrm>
            <a:off x="152400" y="1295400"/>
            <a:ext cx="8839200" cy="51054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7592076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228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9144000" cy="1066800"/>
          </a:xfrm>
          <a:prstGeom prst="rect">
            <a:avLst/>
          </a:prstGeom>
        </p:spPr>
        <p:txBody>
          <a:bodyPr anchor="ctr"/>
          <a:lstStyle>
            <a:lvl1pPr>
              <a:defRPr sz="3000">
                <a:solidFill>
                  <a:schemeClr val="bg1"/>
                </a:solidFill>
                <a:latin typeface="Chalkduster" pitchFamily="66"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4" name="Content Placeholder 3"/>
          <p:cNvSpPr>
            <a:spLocks noGrp="1"/>
          </p:cNvSpPr>
          <p:nvPr>
            <p:ph sz="quarter" idx="10"/>
          </p:nvPr>
        </p:nvSpPr>
        <p:spPr>
          <a:xfrm>
            <a:off x="152400" y="1295400"/>
            <a:ext cx="8839200" cy="51054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1623301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735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93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80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9144000" cy="1066800"/>
          </a:xfrm>
          <a:prstGeom prst="rect">
            <a:avLst/>
          </a:prstGeom>
        </p:spPr>
        <p:txBody>
          <a:bodyPr anchor="ctr"/>
          <a:lstStyle>
            <a:lvl1pPr>
              <a:defRPr sz="3000">
                <a:solidFill>
                  <a:schemeClr val="bg1"/>
                </a:solidFill>
                <a:latin typeface="Chalkduster" pitchFamily="66"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4" name="Content Placeholder 3"/>
          <p:cNvSpPr>
            <a:spLocks noGrp="1"/>
          </p:cNvSpPr>
          <p:nvPr>
            <p:ph sz="quarter" idx="10"/>
          </p:nvPr>
        </p:nvSpPr>
        <p:spPr>
          <a:xfrm>
            <a:off x="152400" y="1295400"/>
            <a:ext cx="8839200" cy="51054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9887723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350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9"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
        <p:nvSpPr>
          <p:cNvPr id="20" name="Slide Number Placeholder 4"/>
          <p:cNvSpPr>
            <a:spLocks noGrp="1"/>
          </p:cNvSpPr>
          <p:nvPr>
            <p:ph type="sldNum" sz="quarter" idx="12"/>
          </p:nvPr>
        </p:nvSpPr>
        <p:spPr>
          <a:xfrm>
            <a:off x="2" y="6569078"/>
            <a:ext cx="609600" cy="288925"/>
          </a:xfrm>
          <a:prstGeom prst="rect">
            <a:avLst/>
          </a:prstGeom>
        </p:spPr>
        <p:txBody>
          <a:bodyPr wrap="square">
            <a:normAutofit/>
          </a:bodyPr>
          <a:lstStyle>
            <a:lvl1pPr algn="ctr">
              <a:defRPr sz="1400">
                <a:solidFill>
                  <a:sysClr val="windowText" lastClr="000000"/>
                </a:solidFill>
              </a:defRPr>
            </a:lvl1pPr>
          </a:lstStyle>
          <a:p>
            <a:pPr>
              <a:defRPr/>
            </a:pPr>
            <a:fld id="{8B1FB4F6-53D1-4649-B6D3-57C1A85B2B3E}" type="slidenum">
              <a:rPr lang="en-US" smtClean="0"/>
              <a:pPr>
                <a:defRPr/>
              </a:pPr>
              <a:t>‹#›</a:t>
            </a:fld>
            <a:endParaRPr lang="en-US" dirty="0"/>
          </a:p>
        </p:txBody>
      </p:sp>
      <p:sp>
        <p:nvSpPr>
          <p:cNvPr id="13" name="Text Placeholder 6"/>
          <p:cNvSpPr>
            <a:spLocks noGrp="1"/>
          </p:cNvSpPr>
          <p:nvPr>
            <p:ph type="body" sz="quarter" idx="13"/>
          </p:nvPr>
        </p:nvSpPr>
        <p:spPr>
          <a:xfrm>
            <a:off x="457200" y="1752600"/>
            <a:ext cx="8382000" cy="3810000"/>
          </a:xfrm>
          <a:prstGeom prst="rect">
            <a:avLst/>
          </a:prstGeom>
        </p:spPr>
        <p:txBody>
          <a:bodyPr lIns="89879" tIns="44940" rIns="89879" bIns="4494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0199225"/>
      </p:ext>
    </p:extLst>
  </p:cSld>
  <p:clrMapOvr>
    <a:masterClrMapping/>
  </p:clrMapOvr>
  <p:transition spd="med" advClick="0">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2400" y="1676400"/>
            <a:ext cx="8839200" cy="4876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9"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
        <p:nvSpPr>
          <p:cNvPr id="10" name="Slide Number Placeholder 4"/>
          <p:cNvSpPr>
            <a:spLocks noGrp="1"/>
          </p:cNvSpPr>
          <p:nvPr>
            <p:ph type="sldNum" sz="quarter" idx="4"/>
          </p:nvPr>
        </p:nvSpPr>
        <p:spPr>
          <a:xfrm>
            <a:off x="2" y="6569078"/>
            <a:ext cx="609600" cy="288925"/>
          </a:xfrm>
          <a:prstGeom prst="rect">
            <a:avLst/>
          </a:prstGeom>
        </p:spPr>
        <p:txBody>
          <a:bodyPr wrap="square" lIns="89879" tIns="44940" rIns="89879" bIns="44940">
            <a:normAutofit/>
          </a:bodyPr>
          <a:lstStyle>
            <a:lvl1pPr algn="ctr">
              <a:defRPr sz="1400">
                <a:solidFill>
                  <a:sysClr val="windowText" lastClr="000000"/>
                </a:solidFill>
              </a:defRPr>
            </a:lvl1pPr>
          </a:lstStyle>
          <a:p>
            <a:pPr>
              <a:defRPr/>
            </a:pPr>
            <a:fld id="{F53EAB4E-B152-44CE-8C23-C6686266861F}" type="slidenum">
              <a:rPr lang="en-US" smtClean="0"/>
              <a:pPr>
                <a:defRPr/>
              </a:pPr>
              <a:t>‹#›</a:t>
            </a:fld>
            <a:endParaRPr lang="en-US" dirty="0"/>
          </a:p>
        </p:txBody>
      </p:sp>
    </p:spTree>
    <p:extLst>
      <p:ext uri="{BB962C8B-B14F-4D97-AF65-F5344CB8AC3E}">
        <p14:creationId xmlns:p14="http://schemas.microsoft.com/office/powerpoint/2010/main" val="2402203187"/>
      </p:ext>
    </p:extLst>
  </p:cSld>
  <p:clrMapOvr>
    <a:masterClrMapping/>
  </p:clrMapOvr>
  <p:transition spd="med" advClick="0">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9144000" cy="1066800"/>
          </a:xfrm>
          <a:prstGeom prst="rect">
            <a:avLst/>
          </a:prstGeom>
        </p:spPr>
        <p:txBody>
          <a:bodyPr anchor="ctr"/>
          <a:lstStyle>
            <a:lvl1pPr>
              <a:defRPr sz="3000">
                <a:solidFill>
                  <a:schemeClr val="bg1"/>
                </a:solidFill>
                <a:latin typeface="Chalkduster" pitchFamily="66"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4" name="Content Placeholder 3"/>
          <p:cNvSpPr>
            <a:spLocks noGrp="1"/>
          </p:cNvSpPr>
          <p:nvPr>
            <p:ph sz="quarter" idx="10"/>
          </p:nvPr>
        </p:nvSpPr>
        <p:spPr>
          <a:xfrm>
            <a:off x="152400" y="1295400"/>
            <a:ext cx="8839200" cy="51054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129763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theme" Target="../theme/theme7.xml"/><Relationship Id="rId4"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halkboard-Box-Header.png"/>
          <p:cNvPicPr>
            <a:picLocks noChangeAspect="1"/>
          </p:cNvPicPr>
          <p:nvPr userDrawn="1"/>
        </p:nvPicPr>
        <p:blipFill>
          <a:blip r:embed="rId4" cstate="print"/>
          <a:stretch>
            <a:fillRect/>
          </a:stretch>
        </p:blipFill>
        <p:spPr>
          <a:xfrm>
            <a:off x="0" y="0"/>
            <a:ext cx="9144000" cy="1270000"/>
          </a:xfrm>
          <a:prstGeom prst="rect">
            <a:avLst/>
          </a:prstGeom>
        </p:spPr>
      </p:pic>
      <p:pic>
        <p:nvPicPr>
          <p:cNvPr id="8" name="Picture 7" descr="Chalkboard-Box-Footer-Blue.png"/>
          <p:cNvPicPr>
            <a:picLocks noChangeAspect="1"/>
          </p:cNvPicPr>
          <p:nvPr userDrawn="1"/>
        </p:nvPicPr>
        <p:blipFill>
          <a:blip r:embed="rId5" cstate="print"/>
          <a:stretch>
            <a:fillRect/>
          </a:stretch>
        </p:blipFill>
        <p:spPr>
          <a:xfrm>
            <a:off x="0" y="6477000"/>
            <a:ext cx="9144000" cy="419099"/>
          </a:xfrm>
          <a:prstGeom prst="rect">
            <a:avLst/>
          </a:prstGeom>
        </p:spPr>
      </p:pic>
      <p:sp>
        <p:nvSpPr>
          <p:cNvPr id="3" name="Text Placeholder 2"/>
          <p:cNvSpPr>
            <a:spLocks noGrp="1"/>
          </p:cNvSpPr>
          <p:nvPr>
            <p:ph type="body" idx="1"/>
          </p:nvPr>
        </p:nvSpPr>
        <p:spPr>
          <a:xfrm>
            <a:off x="152400" y="1295400"/>
            <a:ext cx="8839200" cy="5105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pPr/>
              <a:t>‹#›</a:t>
            </a:fld>
            <a:endParaRPr lang="en-US" dirty="0"/>
          </a:p>
        </p:txBody>
      </p:sp>
      <p:sp>
        <p:nvSpPr>
          <p:cNvPr id="9"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t>Louisiana Believes</a:t>
            </a:r>
            <a:endParaRPr lang="en-US" dirty="0"/>
          </a:p>
        </p:txBody>
      </p:sp>
    </p:spTree>
    <p:extLst>
      <p:ext uri="{BB962C8B-B14F-4D97-AF65-F5344CB8AC3E}">
        <p14:creationId xmlns:p14="http://schemas.microsoft.com/office/powerpoint/2010/main" val="4261257264"/>
      </p:ext>
    </p:extLst>
  </p:cSld>
  <p:clrMap bg1="lt1" tx1="dk1" bg2="lt2" tx2="dk2" accent1="accent1" accent2="accent2" accent3="accent3" accent4="accent4" accent5="accent5" accent6="accent6" hlink="hlink" folHlink="folHlink"/>
  <p:sldLayoutIdLst>
    <p:sldLayoutId id="2147483649" r:id="rId1"/>
    <p:sldLayoutId id="2147483654" r:id="rId2"/>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230188" indent="-230188"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461963" indent="-231775"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684213" indent="-22225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halkboard-Box-Header.png"/>
          <p:cNvPicPr>
            <a:picLocks noChangeAspect="1"/>
          </p:cNvPicPr>
          <p:nvPr userDrawn="1"/>
        </p:nvPicPr>
        <p:blipFill>
          <a:blip r:embed="rId4" cstate="print"/>
          <a:stretch>
            <a:fillRect/>
          </a:stretch>
        </p:blipFill>
        <p:spPr>
          <a:xfrm>
            <a:off x="0" y="0"/>
            <a:ext cx="9144000" cy="1270000"/>
          </a:xfrm>
          <a:prstGeom prst="rect">
            <a:avLst/>
          </a:prstGeom>
        </p:spPr>
      </p:pic>
      <p:pic>
        <p:nvPicPr>
          <p:cNvPr id="8" name="Picture 7" descr="Chalkboard-Box-Footer-Blue.png"/>
          <p:cNvPicPr>
            <a:picLocks noChangeAspect="1"/>
          </p:cNvPicPr>
          <p:nvPr userDrawn="1"/>
        </p:nvPicPr>
        <p:blipFill>
          <a:blip r:embed="rId5" cstate="print"/>
          <a:stretch>
            <a:fillRect/>
          </a:stretch>
        </p:blipFill>
        <p:spPr>
          <a:xfrm>
            <a:off x="0" y="6477000"/>
            <a:ext cx="9144000" cy="419099"/>
          </a:xfrm>
          <a:prstGeom prst="rect">
            <a:avLst/>
          </a:prstGeom>
        </p:spPr>
      </p:pic>
      <p:sp>
        <p:nvSpPr>
          <p:cNvPr id="3" name="Text Placeholder 2"/>
          <p:cNvSpPr>
            <a:spLocks noGrp="1"/>
          </p:cNvSpPr>
          <p:nvPr>
            <p:ph type="body" idx="1"/>
          </p:nvPr>
        </p:nvSpPr>
        <p:spPr>
          <a:xfrm>
            <a:off x="152400" y="1295400"/>
            <a:ext cx="8839200" cy="5105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9"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583445313"/>
      </p:ext>
    </p:extLst>
  </p:cSld>
  <p:clrMap bg1="lt1" tx1="dk1" bg2="lt2" tx2="dk2" accent1="accent1" accent2="accent2" accent3="accent3" accent4="accent4" accent5="accent5" accent6="accent6" hlink="hlink" folHlink="folHlink"/>
  <p:sldLayoutIdLst>
    <p:sldLayoutId id="2147483683" r:id="rId1"/>
    <p:sldLayoutId id="2147483684" r:id="rId2"/>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230188" indent="-230188"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461963" indent="-231775"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684213" indent="-22225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halkboard-Box-Header.png"/>
          <p:cNvPicPr>
            <a:picLocks noChangeAspect="1"/>
          </p:cNvPicPr>
          <p:nvPr userDrawn="1"/>
        </p:nvPicPr>
        <p:blipFill>
          <a:blip r:embed="rId4" cstate="print"/>
          <a:stretch>
            <a:fillRect/>
          </a:stretch>
        </p:blipFill>
        <p:spPr>
          <a:xfrm>
            <a:off x="0" y="0"/>
            <a:ext cx="9144000" cy="1270000"/>
          </a:xfrm>
          <a:prstGeom prst="rect">
            <a:avLst/>
          </a:prstGeom>
        </p:spPr>
      </p:pic>
      <p:pic>
        <p:nvPicPr>
          <p:cNvPr id="8" name="Picture 7" descr="Chalkboard-Box-Footer-Blue.png"/>
          <p:cNvPicPr>
            <a:picLocks noChangeAspect="1"/>
          </p:cNvPicPr>
          <p:nvPr userDrawn="1"/>
        </p:nvPicPr>
        <p:blipFill>
          <a:blip r:embed="rId5" cstate="print"/>
          <a:stretch>
            <a:fillRect/>
          </a:stretch>
        </p:blipFill>
        <p:spPr>
          <a:xfrm>
            <a:off x="0" y="6477000"/>
            <a:ext cx="9144000" cy="419099"/>
          </a:xfrm>
          <a:prstGeom prst="rect">
            <a:avLst/>
          </a:prstGeom>
        </p:spPr>
      </p:pic>
      <p:sp>
        <p:nvSpPr>
          <p:cNvPr id="3" name="Text Placeholder 2"/>
          <p:cNvSpPr>
            <a:spLocks noGrp="1"/>
          </p:cNvSpPr>
          <p:nvPr>
            <p:ph type="body" idx="1"/>
          </p:nvPr>
        </p:nvSpPr>
        <p:spPr>
          <a:xfrm>
            <a:off x="152400" y="1295400"/>
            <a:ext cx="8839200" cy="5105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9"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583445313"/>
      </p:ext>
    </p:extLst>
  </p:cSld>
  <p:clrMap bg1="lt1" tx1="dk1" bg2="lt2" tx2="dk2" accent1="accent1" accent2="accent2" accent3="accent3" accent4="accent4" accent5="accent5" accent6="accent6" hlink="hlink" folHlink="folHlink"/>
  <p:sldLayoutIdLst>
    <p:sldLayoutId id="2147483686" r:id="rId1"/>
    <p:sldLayoutId id="2147483687" r:id="rId2"/>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230188" indent="-230188"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461963" indent="-231775"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684213" indent="-22225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halkboard-Box-Header.png"/>
          <p:cNvPicPr>
            <a:picLocks noChangeAspect="1"/>
          </p:cNvPicPr>
          <p:nvPr userDrawn="1"/>
        </p:nvPicPr>
        <p:blipFill>
          <a:blip r:embed="rId4" cstate="print"/>
          <a:stretch>
            <a:fillRect/>
          </a:stretch>
        </p:blipFill>
        <p:spPr>
          <a:xfrm>
            <a:off x="0" y="0"/>
            <a:ext cx="9144000" cy="1270000"/>
          </a:xfrm>
          <a:prstGeom prst="rect">
            <a:avLst/>
          </a:prstGeom>
        </p:spPr>
      </p:pic>
      <p:pic>
        <p:nvPicPr>
          <p:cNvPr id="8" name="Picture 7" descr="Chalkboard-Box-Footer-Blue.png"/>
          <p:cNvPicPr>
            <a:picLocks noChangeAspect="1"/>
          </p:cNvPicPr>
          <p:nvPr userDrawn="1"/>
        </p:nvPicPr>
        <p:blipFill>
          <a:blip r:embed="rId5" cstate="print"/>
          <a:stretch>
            <a:fillRect/>
          </a:stretch>
        </p:blipFill>
        <p:spPr>
          <a:xfrm>
            <a:off x="0" y="6477000"/>
            <a:ext cx="9144000" cy="419099"/>
          </a:xfrm>
          <a:prstGeom prst="rect">
            <a:avLst/>
          </a:prstGeom>
        </p:spPr>
      </p:pic>
      <p:sp>
        <p:nvSpPr>
          <p:cNvPr id="3" name="Text Placeholder 2"/>
          <p:cNvSpPr>
            <a:spLocks noGrp="1"/>
          </p:cNvSpPr>
          <p:nvPr>
            <p:ph type="body" idx="1"/>
          </p:nvPr>
        </p:nvSpPr>
        <p:spPr>
          <a:xfrm>
            <a:off x="152400" y="1295400"/>
            <a:ext cx="8839200" cy="5105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9"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2536966535"/>
      </p:ext>
    </p:extLst>
  </p:cSld>
  <p:clrMap bg1="lt1" tx1="dk1" bg2="lt2" tx2="dk2" accent1="accent1" accent2="accent2" accent3="accent3" accent4="accent4" accent5="accent5" accent6="accent6" hlink="hlink" folHlink="folHlink"/>
  <p:sldLayoutIdLst>
    <p:sldLayoutId id="2147483689" r:id="rId1"/>
    <p:sldLayoutId id="2147483690" r:id="rId2"/>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230188" indent="-230188"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461963" indent="-231775"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684213" indent="-22225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045651"/>
      </p:ext>
    </p:extLst>
  </p:cSld>
  <p:clrMap bg1="lt1" tx1="dk1" bg2="lt2" tx2="dk2" accent1="accent1" accent2="accent2" accent3="accent3" accent4="accent4" accent5="accent5" accent6="accent6" hlink="hlink" folHlink="folHlink"/>
  <p:sldLayoutIdLst>
    <p:sldLayoutId id="2147483651"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3" cstate="print"/>
          <a:srcRect/>
          <a:stretch>
            <a:fillRect/>
          </a:stretch>
        </p:blipFill>
        <p:spPr bwMode="auto">
          <a:xfrm>
            <a:off x="0" y="2743200"/>
            <a:ext cx="9144000" cy="1752600"/>
          </a:xfrm>
          <a:prstGeom prst="rect">
            <a:avLst/>
          </a:prstGeom>
          <a:noFill/>
          <a:ln w="9525">
            <a:noFill/>
            <a:miter lim="800000"/>
            <a:headEnd/>
            <a:tailEnd/>
          </a:ln>
        </p:spPr>
      </p:pic>
    </p:spTree>
    <p:extLst>
      <p:ext uri="{BB962C8B-B14F-4D97-AF65-F5344CB8AC3E}">
        <p14:creationId xmlns:p14="http://schemas.microsoft.com/office/powerpoint/2010/main" val="110323085"/>
      </p:ext>
    </p:extLst>
  </p:cSld>
  <p:clrMap bg1="lt1" tx1="dk1" bg2="lt2" tx2="dk2" accent1="accent1" accent2="accent2" accent3="accent3" accent4="accent4" accent5="accent5" accent6="accent6" hlink="hlink" folHlink="folHlink"/>
  <p:sldLayoutIdLst>
    <p:sldLayoutId id="2147483653"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halkboard-Box-Header.png"/>
          <p:cNvPicPr>
            <a:picLocks noChangeAspect="1"/>
          </p:cNvPicPr>
          <p:nvPr userDrawn="1"/>
        </p:nvPicPr>
        <p:blipFill>
          <a:blip r:embed="rId6" cstate="print"/>
          <a:stretch>
            <a:fillRect/>
          </a:stretch>
        </p:blipFill>
        <p:spPr>
          <a:xfrm>
            <a:off x="0" y="0"/>
            <a:ext cx="9144000" cy="1270000"/>
          </a:xfrm>
          <a:prstGeom prst="rect">
            <a:avLst/>
          </a:prstGeom>
        </p:spPr>
      </p:pic>
      <p:pic>
        <p:nvPicPr>
          <p:cNvPr id="8" name="Picture 7" descr="Chalkboard-Box-Footer-Blue.png"/>
          <p:cNvPicPr>
            <a:picLocks noChangeAspect="1"/>
          </p:cNvPicPr>
          <p:nvPr userDrawn="1"/>
        </p:nvPicPr>
        <p:blipFill>
          <a:blip r:embed="rId7" cstate="print"/>
          <a:stretch>
            <a:fillRect/>
          </a:stretch>
        </p:blipFill>
        <p:spPr>
          <a:xfrm>
            <a:off x="0" y="6477000"/>
            <a:ext cx="9144000" cy="419099"/>
          </a:xfrm>
          <a:prstGeom prst="rect">
            <a:avLst/>
          </a:prstGeom>
        </p:spPr>
      </p:pic>
      <p:sp>
        <p:nvSpPr>
          <p:cNvPr id="3" name="Text Placeholder 2"/>
          <p:cNvSpPr>
            <a:spLocks noGrp="1"/>
          </p:cNvSpPr>
          <p:nvPr>
            <p:ph type="body" idx="1"/>
          </p:nvPr>
        </p:nvSpPr>
        <p:spPr>
          <a:xfrm>
            <a:off x="152400" y="1295400"/>
            <a:ext cx="8839200" cy="5105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9"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137325789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230188" indent="-230188"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461963" indent="-231775"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684213" indent="-22225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halkboard-Box-Header.png"/>
          <p:cNvPicPr>
            <a:picLocks noChangeAspect="1"/>
          </p:cNvPicPr>
          <p:nvPr userDrawn="1"/>
        </p:nvPicPr>
        <p:blipFill>
          <a:blip r:embed="rId3" cstate="print"/>
          <a:stretch>
            <a:fillRect/>
          </a:stretch>
        </p:blipFill>
        <p:spPr>
          <a:xfrm>
            <a:off x="0" y="0"/>
            <a:ext cx="9144000" cy="1270000"/>
          </a:xfrm>
          <a:prstGeom prst="rect">
            <a:avLst/>
          </a:prstGeom>
        </p:spPr>
      </p:pic>
      <p:pic>
        <p:nvPicPr>
          <p:cNvPr id="8" name="Picture 7" descr="Chalkboard-Box-Footer-Blue.png"/>
          <p:cNvPicPr>
            <a:picLocks noChangeAspect="1"/>
          </p:cNvPicPr>
          <p:nvPr userDrawn="1"/>
        </p:nvPicPr>
        <p:blipFill>
          <a:blip r:embed="rId4" cstate="print"/>
          <a:stretch>
            <a:fillRect/>
          </a:stretch>
        </p:blipFill>
        <p:spPr>
          <a:xfrm>
            <a:off x="0" y="6477000"/>
            <a:ext cx="9144000" cy="419099"/>
          </a:xfrm>
          <a:prstGeom prst="rect">
            <a:avLst/>
          </a:prstGeom>
        </p:spPr>
      </p:pic>
      <p:sp>
        <p:nvSpPr>
          <p:cNvPr id="3" name="Text Placeholder 2"/>
          <p:cNvSpPr>
            <a:spLocks noGrp="1"/>
          </p:cNvSpPr>
          <p:nvPr>
            <p:ph type="body" idx="1"/>
          </p:nvPr>
        </p:nvSpPr>
        <p:spPr>
          <a:xfrm>
            <a:off x="152400" y="1295400"/>
            <a:ext cx="8839200" cy="5105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9"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1202502135"/>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230188" indent="-230188"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461963" indent="-231775"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684213" indent="-22225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halkboard-Box-Header.png"/>
          <p:cNvPicPr>
            <a:picLocks noChangeAspect="1"/>
          </p:cNvPicPr>
          <p:nvPr userDrawn="1"/>
        </p:nvPicPr>
        <p:blipFill>
          <a:blip r:embed="rId6" cstate="print"/>
          <a:stretch>
            <a:fillRect/>
          </a:stretch>
        </p:blipFill>
        <p:spPr>
          <a:xfrm>
            <a:off x="0" y="0"/>
            <a:ext cx="9144000" cy="1270000"/>
          </a:xfrm>
          <a:prstGeom prst="rect">
            <a:avLst/>
          </a:prstGeom>
        </p:spPr>
      </p:pic>
      <p:pic>
        <p:nvPicPr>
          <p:cNvPr id="8" name="Picture 7" descr="Chalkboard-Box-Footer-Blue.png"/>
          <p:cNvPicPr>
            <a:picLocks noChangeAspect="1"/>
          </p:cNvPicPr>
          <p:nvPr userDrawn="1"/>
        </p:nvPicPr>
        <p:blipFill>
          <a:blip r:embed="rId7" cstate="print"/>
          <a:stretch>
            <a:fillRect/>
          </a:stretch>
        </p:blipFill>
        <p:spPr>
          <a:xfrm>
            <a:off x="0" y="6477000"/>
            <a:ext cx="9144000" cy="419099"/>
          </a:xfrm>
          <a:prstGeom prst="rect">
            <a:avLst/>
          </a:prstGeom>
        </p:spPr>
      </p:pic>
      <p:sp>
        <p:nvSpPr>
          <p:cNvPr id="3" name="Text Placeholder 2"/>
          <p:cNvSpPr>
            <a:spLocks noGrp="1"/>
          </p:cNvSpPr>
          <p:nvPr>
            <p:ph type="body" idx="1"/>
          </p:nvPr>
        </p:nvSpPr>
        <p:spPr>
          <a:xfrm>
            <a:off x="152400" y="1295400"/>
            <a:ext cx="8839200" cy="5105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9"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87383073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80" r:id="rId3"/>
    <p:sldLayoutId id="2147483681" r:id="rId4"/>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230188" indent="-230188"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461963" indent="-231775"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684213" indent="-22225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halkboard-Box-Header.png"/>
          <p:cNvPicPr>
            <a:picLocks noChangeAspect="1"/>
          </p:cNvPicPr>
          <p:nvPr/>
        </p:nvPicPr>
        <p:blipFill>
          <a:blip r:embed="rId6" cstate="print"/>
          <a:stretch>
            <a:fillRect/>
          </a:stretch>
        </p:blipFill>
        <p:spPr>
          <a:xfrm>
            <a:off x="0" y="0"/>
            <a:ext cx="9144000" cy="1270000"/>
          </a:xfrm>
          <a:prstGeom prst="rect">
            <a:avLst/>
          </a:prstGeom>
        </p:spPr>
      </p:pic>
      <p:pic>
        <p:nvPicPr>
          <p:cNvPr id="8" name="Picture 7" descr="Chalkboard-Box-Footer-Blue.png"/>
          <p:cNvPicPr>
            <a:picLocks noChangeAspect="1"/>
          </p:cNvPicPr>
          <p:nvPr/>
        </p:nvPicPr>
        <p:blipFill>
          <a:blip r:embed="rId7" cstate="print"/>
          <a:stretch>
            <a:fillRect/>
          </a:stretch>
        </p:blipFill>
        <p:spPr>
          <a:xfrm>
            <a:off x="0" y="6477000"/>
            <a:ext cx="9144000" cy="419099"/>
          </a:xfrm>
          <a:prstGeom prst="rect">
            <a:avLst/>
          </a:prstGeom>
        </p:spPr>
      </p:pic>
      <p:sp>
        <p:nvSpPr>
          <p:cNvPr id="3" name="Text Placeholder 2"/>
          <p:cNvSpPr>
            <a:spLocks noGrp="1"/>
          </p:cNvSpPr>
          <p:nvPr>
            <p:ph type="body" idx="1"/>
          </p:nvPr>
        </p:nvSpPr>
        <p:spPr>
          <a:xfrm>
            <a:off x="152400" y="1295400"/>
            <a:ext cx="8839200" cy="5105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r>
              <a:rPr lang="en-US" dirty="0" smtClean="0">
                <a:solidFill>
                  <a:prstClr val="black">
                    <a:tint val="75000"/>
                  </a:prstClr>
                </a:solidFill>
              </a:rPr>
              <a:t>#</a:t>
            </a:r>
            <a:endParaRPr lang="en-US" dirty="0">
              <a:solidFill>
                <a:prstClr val="black">
                  <a:tint val="75000"/>
                </a:prstClr>
              </a:solidFill>
            </a:endParaRPr>
          </a:p>
        </p:txBody>
      </p:sp>
      <p:sp>
        <p:nvSpPr>
          <p:cNvPr id="9"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endParaRPr lang="en-US" dirty="0">
              <a:solidFill>
                <a:srgbClr val="EEECE1">
                  <a:lumMod val="50000"/>
                </a:srgbClr>
              </a:solidFill>
            </a:endParaRPr>
          </a:p>
        </p:txBody>
      </p:sp>
    </p:spTree>
    <p:extLst>
      <p:ext uri="{BB962C8B-B14F-4D97-AF65-F5344CB8AC3E}">
        <p14:creationId xmlns:p14="http://schemas.microsoft.com/office/powerpoint/2010/main" val="42884833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8" r:id="rId3"/>
    <p:sldLayoutId id="2147483679" r:id="rId4"/>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230188" indent="-230188"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461963" indent="-231775"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684213" indent="-22225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halkboard-Box-Header.png"/>
          <p:cNvPicPr>
            <a:picLocks noChangeAspect="1"/>
          </p:cNvPicPr>
          <p:nvPr userDrawn="1"/>
        </p:nvPicPr>
        <p:blipFill>
          <a:blip r:embed="rId4" cstate="print"/>
          <a:stretch>
            <a:fillRect/>
          </a:stretch>
        </p:blipFill>
        <p:spPr>
          <a:xfrm>
            <a:off x="0" y="0"/>
            <a:ext cx="9144000" cy="1270000"/>
          </a:xfrm>
          <a:prstGeom prst="rect">
            <a:avLst/>
          </a:prstGeom>
        </p:spPr>
      </p:pic>
      <p:pic>
        <p:nvPicPr>
          <p:cNvPr id="8" name="Picture 7" descr="Chalkboard-Box-Footer-Blue.png"/>
          <p:cNvPicPr>
            <a:picLocks noChangeAspect="1"/>
          </p:cNvPicPr>
          <p:nvPr userDrawn="1"/>
        </p:nvPicPr>
        <p:blipFill>
          <a:blip r:embed="rId5" cstate="print"/>
          <a:stretch>
            <a:fillRect/>
          </a:stretch>
        </p:blipFill>
        <p:spPr>
          <a:xfrm>
            <a:off x="0" y="6477000"/>
            <a:ext cx="9144000" cy="419099"/>
          </a:xfrm>
          <a:prstGeom prst="rect">
            <a:avLst/>
          </a:prstGeom>
        </p:spPr>
      </p:pic>
      <p:sp>
        <p:nvSpPr>
          <p:cNvPr id="3" name="Text Placeholder 2"/>
          <p:cNvSpPr>
            <a:spLocks noGrp="1"/>
          </p:cNvSpPr>
          <p:nvPr>
            <p:ph type="body" idx="1"/>
          </p:nvPr>
        </p:nvSpPr>
        <p:spPr>
          <a:xfrm>
            <a:off x="152400" y="1295400"/>
            <a:ext cx="8839200" cy="5105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9"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4009770662"/>
      </p:ext>
    </p:extLst>
  </p:cSld>
  <p:clrMap bg1="lt1" tx1="dk1" bg2="lt2" tx2="dk2" accent1="accent1" accent2="accent2" accent3="accent3" accent4="accent4" accent5="accent5" accent6="accent6" hlink="hlink" folHlink="folHlink"/>
  <p:sldLayoutIdLst>
    <p:sldLayoutId id="2147483673" r:id="rId1"/>
    <p:sldLayoutId id="2147483674" r:id="rId2"/>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230188" indent="-230188"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461963" indent="-231775"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684213" indent="-22225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halkboard-Box-Header.png"/>
          <p:cNvPicPr>
            <a:picLocks noChangeAspect="1"/>
          </p:cNvPicPr>
          <p:nvPr userDrawn="1"/>
        </p:nvPicPr>
        <p:blipFill>
          <a:blip r:embed="rId4" cstate="print"/>
          <a:stretch>
            <a:fillRect/>
          </a:stretch>
        </p:blipFill>
        <p:spPr>
          <a:xfrm>
            <a:off x="0" y="0"/>
            <a:ext cx="9144000" cy="1270000"/>
          </a:xfrm>
          <a:prstGeom prst="rect">
            <a:avLst/>
          </a:prstGeom>
        </p:spPr>
      </p:pic>
      <p:pic>
        <p:nvPicPr>
          <p:cNvPr id="8" name="Picture 7" descr="Chalkboard-Box-Footer-Blue.png"/>
          <p:cNvPicPr>
            <a:picLocks noChangeAspect="1"/>
          </p:cNvPicPr>
          <p:nvPr userDrawn="1"/>
        </p:nvPicPr>
        <p:blipFill>
          <a:blip r:embed="rId5" cstate="print"/>
          <a:stretch>
            <a:fillRect/>
          </a:stretch>
        </p:blipFill>
        <p:spPr>
          <a:xfrm>
            <a:off x="0" y="6477000"/>
            <a:ext cx="9144000" cy="419099"/>
          </a:xfrm>
          <a:prstGeom prst="rect">
            <a:avLst/>
          </a:prstGeom>
        </p:spPr>
      </p:pic>
      <p:sp>
        <p:nvSpPr>
          <p:cNvPr id="3" name="Text Placeholder 2"/>
          <p:cNvSpPr>
            <a:spLocks noGrp="1"/>
          </p:cNvSpPr>
          <p:nvPr>
            <p:ph type="body" idx="1"/>
          </p:nvPr>
        </p:nvSpPr>
        <p:spPr>
          <a:xfrm>
            <a:off x="152400" y="1295400"/>
            <a:ext cx="8839200" cy="5105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solidFill>
                  <a:prstClr val="black">
                    <a:tint val="75000"/>
                  </a:prstClr>
                </a:solidFill>
              </a:rPr>
              <a:pPr/>
              <a:t>‹#›</a:t>
            </a:fld>
            <a:endParaRPr lang="en-US" dirty="0">
              <a:solidFill>
                <a:prstClr val="black">
                  <a:tint val="75000"/>
                </a:prstClr>
              </a:solidFill>
            </a:endParaRPr>
          </a:p>
        </p:txBody>
      </p:sp>
      <p:sp>
        <p:nvSpPr>
          <p:cNvPr id="9"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306198530"/>
      </p:ext>
    </p:extLst>
  </p:cSld>
  <p:clrMap bg1="lt1" tx1="dk1" bg2="lt2" tx2="dk2" accent1="accent1" accent2="accent2" accent3="accent3" accent4="accent4" accent5="accent5" accent6="accent6" hlink="hlink" folHlink="folHlink"/>
  <p:sldLayoutIdLst>
    <p:sldLayoutId id="2147483676" r:id="rId1"/>
    <p:sldLayoutId id="2147483677" r:id="rId2"/>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230188" indent="-230188"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461963" indent="-231775"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684213" indent="-22225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www.louisianabelieves.com/resources/classroom-support-toolbox/district-support-toolbox/spring-2014-field-test"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www.louisianabelieves.com/docs/default-source/teacher-toolbox-resources/louisiana-guide-to-accessibility-and-accommodations-for-parcc-field-test.pdf?sfvrsn=2"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8.tmp"/><Relationship Id="rId4" Type="http://schemas.openxmlformats.org/officeDocument/2006/relationships/hyperlink" Target="http://www.louisianabelieves.com/docs/default-source/teacher-toolbox-resources/accommodations-and-accessibility-features-descriptors-for-parcc-field-test.pdf?sfvrs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pearsonaccess.com/" TargetMode="Externa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hyperlink" Target="http://parcc.pearson.com/" TargetMode="Externa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19.tmp"/></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hyperlink" Target="https://www.surveymonkey.com/s/3ZJSXH3" TargetMode="Externa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hyperlink" Target="http://www.pearsonaccess.com/cs/Satellite?c=Page&amp;childpagename=PARCC/pcPALPLayout_v2&amp;cid=1205795411747&amp;p=1205795411747&amp;pagename=pcPALPWrapper&amp;resourcecategory=Training" TargetMode="External"/><Relationship Id="rId2" Type="http://schemas.openxmlformats.org/officeDocument/2006/relationships/notesSlide" Target="../notesSlides/notesSlide64.xml"/><Relationship Id="rId1" Type="http://schemas.openxmlformats.org/officeDocument/2006/relationships/slideLayout" Target="../slideLayouts/slideLayout14.xml"/><Relationship Id="rId6" Type="http://schemas.openxmlformats.org/officeDocument/2006/relationships/hyperlink" Target="http://www.pearsonaccess.com/cs/Satellite?c=Page&amp;childpagename=PARCC/pcPALPLayout_v2&amp;cid=1205795411747&amp;p=1205795411747&amp;pagename=pcPALPWrapper&amp;resourcecategory=Templates" TargetMode="External"/><Relationship Id="rId5" Type="http://schemas.openxmlformats.org/officeDocument/2006/relationships/hyperlink" Target="http://www.pearsonaccess.com/cs/Satellite?c=Page&amp;childpagename=PARCC/pcPALPLayout_v2&amp;cid=1205795411747&amp;p=1205795411747&amp;pagename=pcPALPWrapper&amp;resourcecategory=Manuals+and+Documents" TargetMode="External"/><Relationship Id="rId4" Type="http://schemas.openxmlformats.org/officeDocument/2006/relationships/hyperlink" Target="http://www.pearsonaccess.com/cs/Satellite?c=Page&amp;childpagename=PARCC/pcPALPLayout_v2&amp;cid=1205795411747&amp;p=1205795411747&amp;pagename=pcPALPWrapper&amp;resourcecategory=Technology+Information"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www.louisianabelieves.com/resources/classroom-support-toolbox/district-support-toolbox/spring-2014-field-test" TargetMode="External"/><Relationship Id="rId2" Type="http://schemas.openxmlformats.org/officeDocument/2006/relationships/notesSlide" Target="../notesSlides/notesSlide65.xml"/><Relationship Id="rId1" Type="http://schemas.openxmlformats.org/officeDocument/2006/relationships/slideLayout" Target="../slideLayouts/slideLayout14.xml"/><Relationship Id="rId4" Type="http://schemas.openxmlformats.org/officeDocument/2006/relationships/hyperlink" Target="http://practice.parcc.testnav.com/"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http://practice.parcc.testnav.com/" TargetMode="External"/><Relationship Id="rId2" Type="http://schemas.openxmlformats.org/officeDocument/2006/relationships/notesSlide" Target="../notesSlides/notesSlide68.xml"/><Relationship Id="rId1" Type="http://schemas.openxmlformats.org/officeDocument/2006/relationships/slideLayout" Target="../slideLayouts/slideLayout14.xml"/><Relationship Id="rId5" Type="http://schemas.openxmlformats.org/officeDocument/2006/relationships/hyperlink" Target="http://www.practice.parcc.testnav.com/" TargetMode="External"/><Relationship Id="rId4" Type="http://schemas.openxmlformats.org/officeDocument/2006/relationships/hyperlink" Target="http://www.pearsononlinetesting.com/TestNav/8/requirements_testnav_8_0_4.html"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hyperlink" Target="mailto:Susan.Kahn@la.gov" TargetMode="External"/><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image" Target="../media/image5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52400" y="3131895"/>
            <a:ext cx="8763000" cy="2769989"/>
          </a:xfrm>
          <a:prstGeom prst="rect">
            <a:avLst/>
          </a:prstGeom>
        </p:spPr>
        <p:txBody>
          <a:bodyPr wrap="square" anchor="ctr">
            <a:spAutoFit/>
          </a:bodyPr>
          <a:lstStyle/>
          <a:p>
            <a:pPr algn="ctr"/>
            <a:endParaRPr lang="en-US" sz="3500" b="1" spc="300" dirty="0" smtClean="0">
              <a:latin typeface="Steinem" pitchFamily="2" charset="0"/>
              <a:ea typeface="Steinem Unicode" pitchFamily="18" charset="2"/>
              <a:cs typeface="Steinem Unicode" pitchFamily="18" charset="2"/>
            </a:endParaRPr>
          </a:p>
          <a:p>
            <a:pPr algn="ctr"/>
            <a:endParaRPr lang="en-US" sz="3500" b="1" spc="300" dirty="0" smtClean="0">
              <a:latin typeface="Steinem" pitchFamily="2" charset="0"/>
              <a:ea typeface="Steinem Unicode" pitchFamily="18" charset="2"/>
              <a:cs typeface="Steinem Unicode" pitchFamily="18" charset="2"/>
            </a:endParaRPr>
          </a:p>
          <a:p>
            <a:pPr algn="ctr"/>
            <a:r>
              <a:rPr lang="en-US" sz="3600" b="1" dirty="0" smtClean="0">
                <a:latin typeface="Calibri" panose="020F0502020204030204" pitchFamily="34" charset="0"/>
              </a:rPr>
              <a:t>Hands on Training</a:t>
            </a:r>
          </a:p>
          <a:p>
            <a:pPr algn="ctr"/>
            <a:r>
              <a:rPr lang="en-US" sz="3600" b="1" dirty="0" smtClean="0">
                <a:latin typeface="Calibri" panose="020F0502020204030204" pitchFamily="34" charset="0"/>
              </a:rPr>
              <a:t>Spring 2014 Field Test</a:t>
            </a:r>
            <a:endParaRPr lang="en-US" sz="2000" b="1" dirty="0">
              <a:latin typeface="Calibri" panose="020F0502020204030204" pitchFamily="34" charset="0"/>
            </a:endParaRPr>
          </a:p>
          <a:p>
            <a:pPr algn="ctr"/>
            <a:endParaRPr lang="en-US" sz="3200" b="1" spc="300" dirty="0">
              <a:latin typeface="+mj-lt"/>
              <a:ea typeface="Steinem Unicode" pitchFamily="18" charset="2"/>
              <a:cs typeface="Steinem Unicode" pitchFamily="18" charset="2"/>
            </a:endParaRPr>
          </a:p>
        </p:txBody>
      </p:sp>
    </p:spTree>
    <p:extLst>
      <p:ext uri="{BB962C8B-B14F-4D97-AF65-F5344CB8AC3E}">
        <p14:creationId xmlns:p14="http://schemas.microsoft.com/office/powerpoint/2010/main" val="29913745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Testing Components</a:t>
            </a:r>
            <a:endParaRPr lang="en-US" sz="3200" dirty="0"/>
          </a:p>
        </p:txBody>
      </p:sp>
      <p:sp>
        <p:nvSpPr>
          <p:cNvPr id="3" name="Slide Number Placeholder 2"/>
          <p:cNvSpPr>
            <a:spLocks noGrp="1"/>
          </p:cNvSpPr>
          <p:nvPr>
            <p:ph type="sldNum" sz="quarter" idx="4"/>
          </p:nvPr>
        </p:nvSpPr>
        <p:spPr/>
        <p:txBody>
          <a:bodyPr/>
          <a:lstStyle/>
          <a:p>
            <a:fld id="{79BA4B8F-8B3F-4B52-9164-AF2CA95F68ED}" type="slidenum">
              <a:rPr lang="en-US" smtClean="0">
                <a:solidFill>
                  <a:prstClr val="black">
                    <a:tint val="75000"/>
                  </a:prstClr>
                </a:solidFill>
              </a:rPr>
              <a:pPr/>
              <a:t>10</a:t>
            </a:fld>
            <a:endParaRPr lang="en-US" dirty="0">
              <a:solidFill>
                <a:prstClr val="black">
                  <a:tint val="75000"/>
                </a:prstClr>
              </a:solidFill>
            </a:endParaRPr>
          </a:p>
        </p:txBody>
      </p:sp>
      <p:sp>
        <p:nvSpPr>
          <p:cNvPr id="4" name="Footer Placeholder 3"/>
          <p:cNvSpPr>
            <a:spLocks noGrp="1"/>
          </p:cNvSpPr>
          <p:nvPr>
            <p:ph type="ftr" sz="quarter" idx="3"/>
          </p:nvPr>
        </p:nvSpPr>
        <p:spPr/>
        <p:txBody>
          <a:bodyPr/>
          <a:lstStyle/>
          <a:p>
            <a:r>
              <a:rPr lang="en-US" smtClean="0">
                <a:solidFill>
                  <a:srgbClr val="EEECE1">
                    <a:lumMod val="50000"/>
                  </a:srgbClr>
                </a:solidFill>
              </a:rPr>
              <a:t>Louisiana Believes</a:t>
            </a:r>
            <a:endParaRPr lang="en-US" dirty="0">
              <a:solidFill>
                <a:srgbClr val="EEECE1">
                  <a:lumMod val="50000"/>
                </a:srgbClr>
              </a:solidFill>
            </a:endParaRPr>
          </a:p>
        </p:txBody>
      </p:sp>
      <p:graphicFrame>
        <p:nvGraphicFramePr>
          <p:cNvPr id="7" name="Content Placeholder 6"/>
          <p:cNvGraphicFramePr>
            <a:graphicFrameLocks noGrp="1"/>
          </p:cNvGraphicFramePr>
          <p:nvPr>
            <p:ph sz="quarter" idx="10"/>
            <p:extLst>
              <p:ext uri="{D42A27DB-BD31-4B8C-83A1-F6EECF244321}">
                <p14:modId xmlns:p14="http://schemas.microsoft.com/office/powerpoint/2010/main" val="97186188"/>
              </p:ext>
            </p:extLst>
          </p:nvPr>
        </p:nvGraphicFramePr>
        <p:xfrm>
          <a:off x="152400" y="1143000"/>
          <a:ext cx="8763000" cy="4754880"/>
        </p:xfrm>
        <a:graphic>
          <a:graphicData uri="http://schemas.openxmlformats.org/drawingml/2006/table">
            <a:tbl>
              <a:tblPr firstRow="1" bandRow="1">
                <a:tableStyleId>{5C22544A-7EE6-4342-B048-85BDC9FD1C3A}</a:tableStyleId>
              </a:tblPr>
              <a:tblGrid>
                <a:gridCol w="1800616"/>
                <a:gridCol w="6962384"/>
              </a:tblGrid>
              <a:tr h="304800">
                <a:tc>
                  <a:txBody>
                    <a:bodyPr/>
                    <a:lstStyle/>
                    <a:p>
                      <a:r>
                        <a:rPr lang="en-US" sz="1600" baseline="0" dirty="0" smtClean="0"/>
                        <a:t>Component </a:t>
                      </a:r>
                      <a:endParaRPr lang="en-US" sz="1600" dirty="0"/>
                    </a:p>
                  </a:txBody>
                  <a:tcPr/>
                </a:tc>
                <a:tc>
                  <a:txBody>
                    <a:bodyPr/>
                    <a:lstStyle/>
                    <a:p>
                      <a:r>
                        <a:rPr lang="en-US" sz="1600" dirty="0" smtClean="0"/>
                        <a:t>Format</a:t>
                      </a:r>
                      <a:r>
                        <a:rPr lang="en-US" sz="1600" baseline="0" dirty="0" smtClean="0"/>
                        <a:t> and Administration </a:t>
                      </a:r>
                      <a:endParaRPr lang="en-US" sz="1600" dirty="0"/>
                    </a:p>
                  </a:txBody>
                  <a:tcPr/>
                </a:tc>
              </a:tr>
              <a:tr h="2179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PHASE I</a:t>
                      </a: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Performance-Based Assessment (</a:t>
                      </a:r>
                      <a:r>
                        <a:rPr lang="en-US" sz="1600" dirty="0" err="1" smtClean="0"/>
                        <a:t>PBA</a:t>
                      </a:r>
                      <a:r>
                        <a:rPr lang="en-US" sz="16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i="1" dirty="0" smtClean="0"/>
                        <a:t>Hand scored &amp; Computer scored</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smtClean="0"/>
                        <a:t>Format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Approximately 75% of the way through the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3 ELA sessions (40-80 min/session)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2 math sessions (50</a:t>
                      </a:r>
                      <a:r>
                        <a:rPr lang="en-US" sz="1400" baseline="0" dirty="0" smtClean="0"/>
                        <a:t> </a:t>
                      </a:r>
                      <a:r>
                        <a:rPr lang="en-US" sz="1400" dirty="0" smtClean="0"/>
                        <a:t>minutes/session)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smtClean="0"/>
                        <a:t>Admin</a:t>
                      </a:r>
                      <a:r>
                        <a:rPr lang="en-US" sz="1400" b="1" baseline="0" dirty="0" smtClean="0"/>
                        <a:t>istration </a:t>
                      </a:r>
                      <a:endParaRPr lang="en-US" sz="1400" dirty="0" smtClean="0"/>
                    </a:p>
                    <a:p>
                      <a:pPr marL="285750" lvl="0" indent="-285750">
                        <a:buFont typeface="Arial" panose="020B0604020202020204" pitchFamily="34" charset="0"/>
                        <a:buChar char="•"/>
                      </a:pPr>
                      <a:r>
                        <a:rPr lang="en-US" sz="1400" dirty="0" smtClean="0"/>
                        <a:t>15 day testing window: </a:t>
                      </a:r>
                      <a:r>
                        <a:rPr lang="en-US" sz="1400" b="1" dirty="0" smtClean="0"/>
                        <a:t>March 24-April11, 2014</a:t>
                      </a:r>
                    </a:p>
                  </a:txBody>
                  <a:tcPr/>
                </a:tc>
              </a:tr>
              <a:tr h="2133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PHASE II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End-of-Year Assessment (EOY)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i="1" dirty="0" smtClean="0"/>
                        <a:t>Computer scored </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smtClean="0"/>
                        <a:t>Format </a:t>
                      </a:r>
                      <a:endParaRPr lang="en-US" sz="1400" dirty="0" smtClean="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Approximately 90% of the way through the year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2 ELA sessions (40-70 minutes/session)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2 math sessions (55 minutes/session)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smtClean="0"/>
                        <a:t>Admin</a:t>
                      </a:r>
                      <a:r>
                        <a:rPr lang="en-US" sz="1400" b="1" baseline="0" dirty="0" smtClean="0"/>
                        <a:t>istration </a:t>
                      </a:r>
                      <a:endParaRPr lang="en-US" sz="1400" b="1" dirty="0" smtClean="0"/>
                    </a:p>
                    <a:p>
                      <a:pPr marL="342900" lvl="0" indent="-342900">
                        <a:buFont typeface="Arial" panose="020B0604020202020204" pitchFamily="34" charset="0"/>
                        <a:buChar char="•"/>
                      </a:pPr>
                      <a:r>
                        <a:rPr lang="en-US" sz="1400" dirty="0" smtClean="0"/>
                        <a:t>20 day testing window : </a:t>
                      </a:r>
                      <a:r>
                        <a:rPr lang="en-US" sz="1400" b="1" dirty="0" smtClean="0"/>
                        <a:t>May</a:t>
                      </a:r>
                      <a:r>
                        <a:rPr lang="en-US" sz="1400" b="1" baseline="0" dirty="0" smtClean="0"/>
                        <a:t> 5</a:t>
                      </a:r>
                      <a:r>
                        <a:rPr lang="en-US" sz="1400" b="1" dirty="0" smtClean="0"/>
                        <a:t>-June</a:t>
                      </a:r>
                      <a:r>
                        <a:rPr lang="en-US" sz="1400" b="1" baseline="0" dirty="0" smtClean="0"/>
                        <a:t> 6</a:t>
                      </a:r>
                      <a:r>
                        <a:rPr lang="en-US" sz="1400" b="1" dirty="0" smtClean="0"/>
                        <a:t>, 2014</a:t>
                      </a:r>
                    </a:p>
                  </a:txBody>
                  <a:tcPr/>
                </a:tc>
              </a:tr>
            </a:tbl>
          </a:graphicData>
        </a:graphic>
      </p:graphicFrame>
    </p:spTree>
    <p:extLst>
      <p:ext uri="{BB962C8B-B14F-4D97-AF65-F5344CB8AC3E}">
        <p14:creationId xmlns:p14="http://schemas.microsoft.com/office/powerpoint/2010/main" val="3301429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200" dirty="0" smtClean="0">
                <a:latin typeface="Chalkduster" charset="0"/>
                <a:cs typeface="Arial" pitchFamily="34" charset="0"/>
              </a:rPr>
              <a:t>Testing Times</a:t>
            </a:r>
            <a:endParaRPr lang="en-US" sz="3200" dirty="0">
              <a:latin typeface="Chalkduster" charset="0"/>
              <a:cs typeface="Arial" pitchFamily="34" charset="0"/>
            </a:endParaRPr>
          </a:p>
        </p:txBody>
      </p:sp>
      <p:sp>
        <p:nvSpPr>
          <p:cNvPr id="13" name="Footer Placeholder 12"/>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14" name="Slide Number Placeholder 13"/>
          <p:cNvSpPr>
            <a:spLocks noGrp="1"/>
          </p:cNvSpPr>
          <p:nvPr>
            <p:ph type="sldNum" sz="quarter" idx="4"/>
          </p:nvPr>
        </p:nvSpPr>
        <p:spPr/>
        <p:txBody>
          <a:bodyPr/>
          <a:lstStyle/>
          <a:p>
            <a:fld id="{79BA4B8F-8B3F-4B52-9164-AF2CA95F68ED}" type="slidenum">
              <a:rPr lang="en-US" smtClean="0">
                <a:solidFill>
                  <a:prstClr val="black">
                    <a:tint val="75000"/>
                  </a:prstClr>
                </a:solidFill>
              </a:rPr>
              <a:pPr/>
              <a:t>11</a:t>
            </a:fld>
            <a:endParaRPr lang="en-US" dirty="0">
              <a:solidFill>
                <a:prstClr val="black">
                  <a:tint val="75000"/>
                </a:prstClr>
              </a:solidFill>
            </a:endParaRPr>
          </a:p>
        </p:txBody>
      </p:sp>
      <p:graphicFrame>
        <p:nvGraphicFramePr>
          <p:cNvPr id="2" name="Content Placeholder 1"/>
          <p:cNvGraphicFramePr>
            <a:graphicFrameLocks noGrp="1"/>
          </p:cNvGraphicFramePr>
          <p:nvPr>
            <p:ph sz="quarter" idx="10"/>
            <p:extLst>
              <p:ext uri="{D42A27DB-BD31-4B8C-83A1-F6EECF244321}">
                <p14:modId xmlns:p14="http://schemas.microsoft.com/office/powerpoint/2010/main" val="1379935713"/>
              </p:ext>
            </p:extLst>
          </p:nvPr>
        </p:nvGraphicFramePr>
        <p:xfrm>
          <a:off x="152400" y="4114800"/>
          <a:ext cx="8839201" cy="2392680"/>
        </p:xfrm>
        <a:graphic>
          <a:graphicData uri="http://schemas.openxmlformats.org/drawingml/2006/table">
            <a:tbl>
              <a:tblPr firstRow="1" bandRow="1">
                <a:tableStyleId>{5C22544A-7EE6-4342-B048-85BDC9FD1C3A}</a:tableStyleId>
              </a:tblPr>
              <a:tblGrid>
                <a:gridCol w="914400"/>
                <a:gridCol w="1611086"/>
                <a:gridCol w="1262743"/>
                <a:gridCol w="1262743"/>
                <a:gridCol w="1262743"/>
                <a:gridCol w="1262743"/>
                <a:gridCol w="1262743"/>
              </a:tblGrid>
              <a:tr h="37084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3">
                  <a:txBody>
                    <a:bodyPr/>
                    <a:lstStyle/>
                    <a:p>
                      <a:pPr algn="ctr"/>
                      <a:r>
                        <a:rPr lang="en-US" dirty="0" smtClean="0"/>
                        <a:t>Performance Based Test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gridSpan="2">
                  <a:txBody>
                    <a:bodyPr/>
                    <a:lstStyle/>
                    <a:p>
                      <a:pPr algn="ctr"/>
                      <a:r>
                        <a:rPr lang="en-US" dirty="0" smtClean="0"/>
                        <a:t>End of Year</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tc>
              </a:tr>
              <a:tr h="370840">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ELA Grade 3</a:t>
                      </a:r>
                    </a:p>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b="1" dirty="0" smtClean="0"/>
                        <a:t>Administration</a:t>
                      </a:r>
                      <a:r>
                        <a:rPr lang="en-US" b="1" baseline="0" dirty="0" smtClean="0"/>
                        <a:t> time</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t>Literary Analysis</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t>Research Simulation</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t>Narrative Writing</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t>Session 1</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t>Session 2</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vMerge="1">
                  <a:txBody>
                    <a:bodyPr/>
                    <a:lstStyle/>
                    <a:p>
                      <a:endParaRPr lang="en-US" dirty="0"/>
                    </a:p>
                  </a:txBody>
                  <a:tcPr/>
                </a:tc>
                <a:tc>
                  <a:txBody>
                    <a:bodyPr/>
                    <a:lstStyle/>
                    <a:p>
                      <a:r>
                        <a:rPr lang="en-US" dirty="0" smtClean="0"/>
                        <a:t>Session time</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60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60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40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70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50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vMerge="1">
                  <a:txBody>
                    <a:bodyPr/>
                    <a:lstStyle/>
                    <a:p>
                      <a:endParaRPr lang="en-US" dirty="0"/>
                    </a:p>
                  </a:txBody>
                  <a:tcPr/>
                </a:tc>
                <a:tc>
                  <a:txBody>
                    <a:bodyPr/>
                    <a:lstStyle/>
                    <a:p>
                      <a:r>
                        <a:rPr lang="en-US" dirty="0" smtClean="0"/>
                        <a:t>Additional time</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30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30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20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35</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25</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vMerge="1">
                  <a:txBody>
                    <a:bodyPr/>
                    <a:lstStyle/>
                    <a:p>
                      <a:endParaRPr lang="en-US" dirty="0"/>
                    </a:p>
                  </a:txBody>
                  <a:tcPr/>
                </a:tc>
                <a:tc>
                  <a:txBody>
                    <a:bodyPr/>
                    <a:lstStyle/>
                    <a:p>
                      <a:r>
                        <a:rPr lang="en-US" dirty="0" smtClean="0"/>
                        <a:t>Total time</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90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90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60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105 </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75</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 name="TextBox 2"/>
          <p:cNvSpPr txBox="1"/>
          <p:nvPr/>
        </p:nvSpPr>
        <p:spPr>
          <a:xfrm>
            <a:off x="152400" y="1295400"/>
            <a:ext cx="8534400" cy="2554545"/>
          </a:xfrm>
          <a:prstGeom prst="rect">
            <a:avLst/>
          </a:prstGeom>
          <a:noFill/>
        </p:spPr>
        <p:txBody>
          <a:bodyPr wrap="square" rtlCol="0">
            <a:spAutoFit/>
          </a:bodyPr>
          <a:lstStyle/>
          <a:p>
            <a:r>
              <a:rPr lang="en-US" sz="2000" dirty="0" smtClean="0">
                <a:solidFill>
                  <a:prstClr val="black"/>
                </a:solidFill>
              </a:rPr>
              <a:t>The field test will be timed.  Each grade level and content area has a unique set of testing times.   </a:t>
            </a:r>
          </a:p>
          <a:p>
            <a:pPr marL="285750" indent="-285750">
              <a:buFont typeface="Arial"/>
              <a:buChar char="•"/>
            </a:pPr>
            <a:r>
              <a:rPr lang="en-US" sz="2000" b="1" dirty="0" smtClean="0">
                <a:solidFill>
                  <a:prstClr val="black"/>
                </a:solidFill>
              </a:rPr>
              <a:t>Session time</a:t>
            </a:r>
            <a:r>
              <a:rPr lang="en-US" sz="2000" dirty="0" smtClean="0">
                <a:solidFill>
                  <a:prstClr val="black"/>
                </a:solidFill>
              </a:rPr>
              <a:t>:  The amount of time anticipated allocated for the section</a:t>
            </a:r>
          </a:p>
          <a:p>
            <a:pPr marL="285750" indent="-285750">
              <a:buFont typeface="Arial"/>
              <a:buChar char="•"/>
            </a:pPr>
            <a:r>
              <a:rPr lang="en-US" sz="2000" b="1" dirty="0" smtClean="0">
                <a:solidFill>
                  <a:prstClr val="black"/>
                </a:solidFill>
              </a:rPr>
              <a:t>Additional time</a:t>
            </a:r>
            <a:r>
              <a:rPr lang="en-US" sz="2000" dirty="0" smtClean="0">
                <a:solidFill>
                  <a:prstClr val="black"/>
                </a:solidFill>
              </a:rPr>
              <a:t>: The amount of extra time that can be offered for all students</a:t>
            </a:r>
          </a:p>
          <a:p>
            <a:pPr marL="285750" indent="-285750">
              <a:buFont typeface="Arial"/>
              <a:buChar char="•"/>
            </a:pPr>
            <a:r>
              <a:rPr lang="en-US" sz="2000" b="1" dirty="0" smtClean="0">
                <a:solidFill>
                  <a:prstClr val="black"/>
                </a:solidFill>
              </a:rPr>
              <a:t>Students with IEPs/504 plans:  </a:t>
            </a:r>
            <a:r>
              <a:rPr lang="en-US" sz="2000" dirty="0" smtClean="0">
                <a:solidFill>
                  <a:prstClr val="black"/>
                </a:solidFill>
              </a:rPr>
              <a:t>If the student has an ‘extended time’ accommodation, he/she should be granted additional time</a:t>
            </a:r>
          </a:p>
          <a:p>
            <a:pPr marL="285750" indent="-285750">
              <a:buFont typeface="Arial"/>
              <a:buChar char="•"/>
            </a:pPr>
            <a:endParaRPr lang="en-US" sz="2000" dirty="0">
              <a:solidFill>
                <a:prstClr val="black"/>
              </a:solidFill>
            </a:endParaRPr>
          </a:p>
          <a:p>
            <a:r>
              <a:rPr lang="en-US" sz="2000" dirty="0" smtClean="0">
                <a:solidFill>
                  <a:prstClr val="black"/>
                </a:solidFill>
              </a:rPr>
              <a:t>A complete list of testing times is available in the </a:t>
            </a:r>
            <a:r>
              <a:rPr lang="en-US" sz="2000" dirty="0" smtClean="0">
                <a:solidFill>
                  <a:prstClr val="black"/>
                </a:solidFill>
                <a:hlinkClick r:id="rId3"/>
              </a:rPr>
              <a:t>Test Coordinators Manual.</a:t>
            </a:r>
            <a:endParaRPr lang="en-US" sz="2000" dirty="0">
              <a:solidFill>
                <a:prstClr val="black"/>
              </a:solidFill>
            </a:endParaRPr>
          </a:p>
        </p:txBody>
      </p:sp>
    </p:spTree>
    <p:extLst>
      <p:ext uri="{BB962C8B-B14F-4D97-AF65-F5344CB8AC3E}">
        <p14:creationId xmlns:p14="http://schemas.microsoft.com/office/powerpoint/2010/main" val="30569179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895600"/>
            <a:ext cx="91440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prstClr val="white"/>
                </a:solidFill>
                <a:latin typeface="Chalkduster"/>
                <a:cs typeface="Chalkduster"/>
              </a:rPr>
              <a:t>Review of Accessibility Features and Accommodations</a:t>
            </a:r>
            <a:endParaRPr lang="en-US" sz="4000" dirty="0">
              <a:solidFill>
                <a:prstClr val="white"/>
              </a:solidFill>
              <a:latin typeface="Chalkduster"/>
              <a:cs typeface="Chalkduster"/>
            </a:endParaRPr>
          </a:p>
        </p:txBody>
      </p:sp>
    </p:spTree>
    <p:extLst>
      <p:ext uri="{BB962C8B-B14F-4D97-AF65-F5344CB8AC3E}">
        <p14:creationId xmlns:p14="http://schemas.microsoft.com/office/powerpoint/2010/main" val="3978085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smtClean="0">
                <a:latin typeface="Chalkduster" panose="020B0604020202020204" charset="0"/>
              </a:rPr>
              <a:t>Agenda</a:t>
            </a:r>
            <a:endParaRPr lang="en-US" sz="3600" dirty="0">
              <a:latin typeface="Chalkduster" panose="020B0604020202020204" charset="0"/>
            </a:endParaRPr>
          </a:p>
        </p:txBody>
      </p:sp>
      <p:sp>
        <p:nvSpPr>
          <p:cNvPr id="12" name="Content Placeholder 11"/>
          <p:cNvSpPr>
            <a:spLocks noGrp="1"/>
          </p:cNvSpPr>
          <p:nvPr>
            <p:ph sz="quarter" idx="10"/>
          </p:nvPr>
        </p:nvSpPr>
        <p:spPr>
          <a:solidFill>
            <a:srgbClr val="000000">
              <a:alpha val="3137"/>
            </a:srgbClr>
          </a:solidFill>
        </p:spPr>
        <p:txBody>
          <a:bodyPr>
            <a:normAutofit fontScale="92500" lnSpcReduction="10000"/>
          </a:bodyPr>
          <a:lstStyle/>
          <a:p>
            <a:pPr lvl="1">
              <a:spcAft>
                <a:spcPts val="1200"/>
              </a:spcAft>
            </a:pPr>
            <a:r>
              <a:rPr lang="en-US" altLang="en-US" dirty="0" smtClean="0"/>
              <a:t>Design of the Field Test</a:t>
            </a:r>
          </a:p>
          <a:p>
            <a:pPr lvl="1">
              <a:spcAft>
                <a:spcPts val="1200"/>
              </a:spcAft>
            </a:pPr>
            <a:r>
              <a:rPr lang="en-US" altLang="en-US" dirty="0" smtClean="0"/>
              <a:t>Review Access for All, Accessibility Features, and Accommodations</a:t>
            </a:r>
          </a:p>
          <a:p>
            <a:pPr lvl="1">
              <a:spcAft>
                <a:spcPts val="1200"/>
              </a:spcAft>
            </a:pPr>
            <a:r>
              <a:rPr lang="en-US" altLang="en-US" dirty="0" smtClean="0"/>
              <a:t>Provide </a:t>
            </a:r>
            <a:r>
              <a:rPr lang="en-US" altLang="en-US" dirty="0"/>
              <a:t>overview of </a:t>
            </a:r>
            <a:r>
              <a:rPr lang="en-US" altLang="en-US" dirty="0" smtClean="0"/>
              <a:t>Pearson Access</a:t>
            </a:r>
            <a:endParaRPr lang="en-US" altLang="en-US" dirty="0"/>
          </a:p>
          <a:p>
            <a:pPr lvl="1">
              <a:spcAft>
                <a:spcPts val="1200"/>
              </a:spcAft>
            </a:pPr>
            <a:r>
              <a:rPr lang="en-US" altLang="en-US" dirty="0" smtClean="0"/>
              <a:t>Complete </a:t>
            </a:r>
            <a:r>
              <a:rPr lang="en-US" altLang="en-US" dirty="0"/>
              <a:t>key tasks in the </a:t>
            </a:r>
            <a:r>
              <a:rPr lang="en-US" altLang="en-US" dirty="0" smtClean="0"/>
              <a:t>Pearson Access Training Site</a:t>
            </a:r>
          </a:p>
          <a:p>
            <a:pPr lvl="2">
              <a:spcAft>
                <a:spcPts val="1200"/>
              </a:spcAft>
            </a:pPr>
            <a:r>
              <a:rPr lang="en-US" altLang="en-US" dirty="0" smtClean="0"/>
              <a:t>Creating and Managing User Accounts</a:t>
            </a:r>
          </a:p>
          <a:p>
            <a:pPr lvl="2">
              <a:spcAft>
                <a:spcPts val="1200"/>
              </a:spcAft>
            </a:pPr>
            <a:r>
              <a:rPr lang="en-US" altLang="en-US" dirty="0" smtClean="0"/>
              <a:t>Creating and Managing Test Sessions</a:t>
            </a:r>
            <a:endParaRPr lang="en-US" altLang="en-US" dirty="0"/>
          </a:p>
          <a:p>
            <a:pPr marL="457200" lvl="1" indent="-457200"/>
            <a:r>
              <a:rPr lang="en-US" altLang="en-US" dirty="0" smtClean="0"/>
              <a:t>Reporting</a:t>
            </a:r>
          </a:p>
          <a:p>
            <a:pPr marL="457200" lvl="1" indent="-457200"/>
            <a:r>
              <a:rPr lang="en-US" altLang="en-US" dirty="0" smtClean="0"/>
              <a:t>Resources</a:t>
            </a:r>
          </a:p>
          <a:p>
            <a:pPr marL="457200" lvl="1" indent="-457200"/>
            <a:r>
              <a:rPr lang="en-US" altLang="en-US" dirty="0" smtClean="0"/>
              <a:t>Explore </a:t>
            </a:r>
            <a:r>
              <a:rPr lang="en-US" altLang="en-US" dirty="0"/>
              <a:t>Sample Sets and Tutorial</a:t>
            </a:r>
          </a:p>
          <a:p>
            <a:pPr marL="0" indent="0">
              <a:buNone/>
            </a:pPr>
            <a:endParaRPr lang="en-US" sz="2400" b="1" dirty="0" smtClean="0"/>
          </a:p>
          <a:p>
            <a:pPr marL="0" indent="0">
              <a:buNone/>
            </a:pPr>
            <a:endParaRPr lang="en-US" dirty="0"/>
          </a:p>
        </p:txBody>
      </p:sp>
      <p:sp>
        <p:nvSpPr>
          <p:cNvPr id="13" name="Footer Placeholder 12"/>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14" name="Slide Number Placeholder 13"/>
          <p:cNvSpPr>
            <a:spLocks noGrp="1"/>
          </p:cNvSpPr>
          <p:nvPr>
            <p:ph type="sldNum" sz="quarter" idx="4"/>
          </p:nvPr>
        </p:nvSpPr>
        <p:spPr/>
        <p:txBody>
          <a:bodyPr/>
          <a:lstStyle/>
          <a:p>
            <a:fld id="{79BA4B8F-8B3F-4B52-9164-AF2CA95F68ED}" type="slidenum">
              <a:rPr lang="en-US" smtClean="0">
                <a:solidFill>
                  <a:prstClr val="black">
                    <a:tint val="75000"/>
                  </a:prstClr>
                </a:solidFill>
              </a:rPr>
              <a:pPr/>
              <a:t>13</a:t>
            </a:fld>
            <a:endParaRPr lang="en-US" dirty="0">
              <a:solidFill>
                <a:prstClr val="black">
                  <a:tint val="75000"/>
                </a:prstClr>
              </a:solidFill>
            </a:endParaRPr>
          </a:p>
        </p:txBody>
      </p:sp>
      <p:sp>
        <p:nvSpPr>
          <p:cNvPr id="2" name="Rectangle 1"/>
          <p:cNvSpPr/>
          <p:nvPr/>
        </p:nvSpPr>
        <p:spPr>
          <a:xfrm>
            <a:off x="0" y="1752600"/>
            <a:ext cx="9144000" cy="914400"/>
          </a:xfrm>
          <a:prstGeom prst="rect">
            <a:avLst/>
          </a:prstGeom>
          <a:solidFill>
            <a:schemeClr val="tx1">
              <a:lumMod val="85000"/>
              <a:lumOff val="1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prstClr val="white"/>
              </a:solidFill>
              <a:cs typeface="Calibri" pitchFamily="34" charset="0"/>
            </a:endParaRPr>
          </a:p>
        </p:txBody>
      </p:sp>
    </p:spTree>
    <p:extLst>
      <p:ext uri="{BB962C8B-B14F-4D97-AF65-F5344CB8AC3E}">
        <p14:creationId xmlns:p14="http://schemas.microsoft.com/office/powerpoint/2010/main" val="1688671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8"/>
            <a:ext cx="8915400" cy="1219200"/>
          </a:xfrm>
        </p:spPr>
        <p:txBody>
          <a:bodyPr/>
          <a:lstStyle/>
          <a:p>
            <a:pPr marL="0" algn="ctr"/>
            <a:r>
              <a:rPr lang="en-US" dirty="0" smtClean="0">
                <a:solidFill>
                  <a:schemeClr val="bg1"/>
                </a:solidFill>
                <a:latin typeface="Chalkduster"/>
                <a:ea typeface="ＭＳ Ｐゴシック" pitchFamily="34" charset="-128"/>
              </a:rPr>
              <a:t>Types of Accessibility Features and Accommodations</a:t>
            </a:r>
            <a:endParaRPr lang="en-US" dirty="0">
              <a:solidFill>
                <a:schemeClr val="bg1"/>
              </a:solidFill>
              <a:latin typeface="Chalkduster"/>
              <a:ea typeface="ＭＳ Ｐゴシック" pitchFamily="34" charset="-128"/>
            </a:endParaRPr>
          </a:p>
        </p:txBody>
      </p:sp>
      <p:sp>
        <p:nvSpPr>
          <p:cNvPr id="4" name="Slide Number Placeholder 3"/>
          <p:cNvSpPr>
            <a:spLocks noGrp="1"/>
          </p:cNvSpPr>
          <p:nvPr>
            <p:ph type="sldNum" sz="quarter" idx="4294967295"/>
          </p:nvPr>
        </p:nvSpPr>
        <p:spPr>
          <a:xfrm>
            <a:off x="0" y="6569075"/>
            <a:ext cx="609600" cy="288925"/>
          </a:xfrm>
          <a:prstGeom prst="rect">
            <a:avLst/>
          </a:prstGeom>
          <a:ln/>
        </p:spPr>
        <p:txBody>
          <a:bodyPr wrap="square" lIns="89879" tIns="44940" rIns="89879" bIns="44940">
            <a:normAutofit/>
          </a:bodyPr>
          <a:lstStyle/>
          <a:p>
            <a:pPr>
              <a:defRPr/>
            </a:pPr>
            <a:fld id="{A505628B-F920-49E1-AFC5-DF406F78184C}" type="slidenum">
              <a:rPr lang="en-US" sz="1000" smtClean="0"/>
              <a:pPr>
                <a:defRPr/>
              </a:pPr>
              <a:t>14</a:t>
            </a:fld>
            <a:endParaRPr lang="en-US" sz="1000" dirty="0"/>
          </a:p>
        </p:txBody>
      </p:sp>
      <p:sp>
        <p:nvSpPr>
          <p:cNvPr id="6"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3" name="Group 16"/>
          <p:cNvGrpSpPr>
            <a:grpSpLocks/>
          </p:cNvGrpSpPr>
          <p:nvPr/>
        </p:nvGrpSpPr>
        <p:grpSpPr bwMode="auto">
          <a:xfrm>
            <a:off x="2137569" y="1489869"/>
            <a:ext cx="4849812" cy="4800600"/>
            <a:chOff x="2794" y="-6706"/>
            <a:chExt cx="6634" cy="6636"/>
          </a:xfrm>
        </p:grpSpPr>
        <p:pic>
          <p:nvPicPr>
            <p:cNvPr id="1043"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 y="-6706"/>
              <a:ext cx="6634" cy="6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1" y="-5137"/>
              <a:ext cx="4682" cy="5066"/>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2" y="-3270"/>
              <a:ext cx="3624" cy="319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3900885" y="1729932"/>
            <a:ext cx="1295400" cy="923330"/>
          </a:xfrm>
          <a:prstGeom prst="rect">
            <a:avLst/>
          </a:prstGeom>
          <a:noFill/>
        </p:spPr>
        <p:txBody>
          <a:bodyPr wrap="square" rtlCol="0">
            <a:spAutoFit/>
          </a:bodyPr>
          <a:lstStyle/>
          <a:p>
            <a:pPr algn="ctr"/>
            <a:r>
              <a:rPr lang="en-US" dirty="0" smtClean="0">
                <a:solidFill>
                  <a:schemeClr val="bg1"/>
                </a:solidFill>
              </a:rPr>
              <a:t>Features for All Students</a:t>
            </a:r>
            <a:endParaRPr lang="en-US" dirty="0">
              <a:solidFill>
                <a:schemeClr val="bg1"/>
              </a:solidFill>
            </a:endParaRPr>
          </a:p>
        </p:txBody>
      </p:sp>
      <p:sp>
        <p:nvSpPr>
          <p:cNvPr id="13" name="TextBox 12"/>
          <p:cNvSpPr txBox="1"/>
          <p:nvPr/>
        </p:nvSpPr>
        <p:spPr>
          <a:xfrm>
            <a:off x="3924300" y="3200400"/>
            <a:ext cx="1295400" cy="584775"/>
          </a:xfrm>
          <a:prstGeom prst="rect">
            <a:avLst/>
          </a:prstGeom>
          <a:noFill/>
        </p:spPr>
        <p:txBody>
          <a:bodyPr wrap="square" rtlCol="0">
            <a:spAutoFit/>
          </a:bodyPr>
          <a:lstStyle/>
          <a:p>
            <a:pPr algn="ctr"/>
            <a:r>
              <a:rPr lang="en-US" sz="1600" dirty="0" smtClean="0">
                <a:solidFill>
                  <a:schemeClr val="bg1"/>
                </a:solidFill>
              </a:rPr>
              <a:t>Accessibility Features</a:t>
            </a:r>
            <a:endParaRPr lang="en-US" sz="1600" dirty="0">
              <a:solidFill>
                <a:schemeClr val="bg1"/>
              </a:solidFill>
            </a:endParaRPr>
          </a:p>
        </p:txBody>
      </p:sp>
      <p:sp>
        <p:nvSpPr>
          <p:cNvPr id="14" name="TextBox 13"/>
          <p:cNvSpPr txBox="1"/>
          <p:nvPr/>
        </p:nvSpPr>
        <p:spPr>
          <a:xfrm>
            <a:off x="3763890" y="4817773"/>
            <a:ext cx="1569389" cy="307777"/>
          </a:xfrm>
          <a:prstGeom prst="rect">
            <a:avLst/>
          </a:prstGeom>
          <a:noFill/>
        </p:spPr>
        <p:txBody>
          <a:bodyPr wrap="square" rtlCol="0">
            <a:spAutoFit/>
          </a:bodyPr>
          <a:lstStyle/>
          <a:p>
            <a:pPr algn="ctr"/>
            <a:r>
              <a:rPr lang="en-US" sz="1400" dirty="0" smtClean="0">
                <a:solidFill>
                  <a:schemeClr val="bg1"/>
                </a:solidFill>
              </a:rPr>
              <a:t>Accommodations</a:t>
            </a:r>
            <a:endParaRPr lang="en-US" sz="1400" dirty="0">
              <a:solidFill>
                <a:schemeClr val="bg1"/>
              </a:solidFill>
            </a:endParaRPr>
          </a:p>
        </p:txBody>
      </p:sp>
    </p:spTree>
    <p:extLst>
      <p:ext uri="{BB962C8B-B14F-4D97-AF65-F5344CB8AC3E}">
        <p14:creationId xmlns:p14="http://schemas.microsoft.com/office/powerpoint/2010/main" val="1332924637"/>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smtClean="0">
                <a:latin typeface="Chalkduster" charset="0"/>
                <a:cs typeface="Arial" pitchFamily="34" charset="0"/>
              </a:rPr>
              <a:t>Accessibility Features &amp; Accommodations</a:t>
            </a:r>
            <a:endParaRPr lang="en-US" sz="3600" dirty="0">
              <a:latin typeface="Chalkduster" charset="0"/>
              <a:cs typeface="Arial" pitchFamily="34" charset="0"/>
            </a:endParaRPr>
          </a:p>
        </p:txBody>
      </p:sp>
      <p:sp>
        <p:nvSpPr>
          <p:cNvPr id="13" name="Footer Placeholder 12"/>
          <p:cNvSpPr>
            <a:spLocks noGrp="1"/>
          </p:cNvSpPr>
          <p:nvPr>
            <p:ph type="ftr" sz="quarter" idx="3"/>
          </p:nvPr>
        </p:nvSpPr>
        <p:spPr/>
        <p:txBody>
          <a:bodyPr/>
          <a:lstStyle/>
          <a:p>
            <a:r>
              <a:rPr lang="en-US" dirty="0" smtClean="0"/>
              <a:t>Louisiana Believes</a:t>
            </a:r>
            <a:endParaRPr lang="en-US" dirty="0"/>
          </a:p>
        </p:txBody>
      </p:sp>
      <p:sp>
        <p:nvSpPr>
          <p:cNvPr id="14" name="Slide Number Placeholder 13"/>
          <p:cNvSpPr>
            <a:spLocks noGrp="1"/>
          </p:cNvSpPr>
          <p:nvPr>
            <p:ph type="sldNum" sz="quarter" idx="4"/>
          </p:nvPr>
        </p:nvSpPr>
        <p:spPr/>
        <p:txBody>
          <a:bodyPr/>
          <a:lstStyle/>
          <a:p>
            <a:fld id="{79BA4B8F-8B3F-4B52-9164-AF2CA95F68ED}" type="slidenum">
              <a:rPr lang="en-US" smtClean="0"/>
              <a:pPr/>
              <a:t>15</a:t>
            </a:fld>
            <a:endParaRPr lang="en-US" dirty="0"/>
          </a:p>
        </p:txBody>
      </p:sp>
      <p:sp>
        <p:nvSpPr>
          <p:cNvPr id="6" name="Content Placeholder 5"/>
          <p:cNvSpPr>
            <a:spLocks noGrp="1"/>
          </p:cNvSpPr>
          <p:nvPr>
            <p:ph sz="quarter" idx="10"/>
          </p:nvPr>
        </p:nvSpPr>
        <p:spPr>
          <a:xfrm>
            <a:off x="152399" y="1219200"/>
            <a:ext cx="8839201" cy="5029200"/>
          </a:xfrm>
        </p:spPr>
        <p:txBody>
          <a:bodyPr>
            <a:noAutofit/>
          </a:bodyPr>
          <a:lstStyle/>
          <a:p>
            <a:pPr marL="0" indent="0">
              <a:buNone/>
            </a:pPr>
            <a:r>
              <a:rPr lang="en-US" sz="1800" dirty="0" smtClean="0"/>
              <a:t>The </a:t>
            </a:r>
            <a:r>
              <a:rPr lang="en-US" sz="2000" dirty="0" smtClean="0"/>
              <a:t>PARCC field test offers </a:t>
            </a:r>
            <a:r>
              <a:rPr lang="en-US" sz="2000" u="sng" dirty="0" smtClean="0"/>
              <a:t>accessibility features</a:t>
            </a:r>
            <a:r>
              <a:rPr lang="en-US" sz="2000" dirty="0" smtClean="0"/>
              <a:t> and </a:t>
            </a:r>
            <a:r>
              <a:rPr lang="en-US" sz="2000" u="sng" dirty="0" smtClean="0"/>
              <a:t>accommodations</a:t>
            </a:r>
            <a:r>
              <a:rPr lang="en-US" sz="2000" dirty="0" smtClean="0"/>
              <a:t> for students.  </a:t>
            </a:r>
          </a:p>
          <a:p>
            <a:pPr marL="0" indent="0">
              <a:buNone/>
            </a:pPr>
            <a:endParaRPr lang="en-US" sz="2000" dirty="0" smtClean="0"/>
          </a:p>
          <a:p>
            <a:pPr marL="0" indent="0">
              <a:buNone/>
            </a:pPr>
            <a:r>
              <a:rPr lang="en-US" sz="2000" b="1" u="sng" dirty="0" smtClean="0"/>
              <a:t>Features for All</a:t>
            </a:r>
            <a:r>
              <a:rPr lang="en-US" sz="2000" b="1" dirty="0" smtClean="0"/>
              <a:t>:</a:t>
            </a:r>
            <a:endParaRPr lang="en-US" sz="2000" b="1" u="sng" dirty="0" smtClean="0"/>
          </a:p>
          <a:p>
            <a:r>
              <a:rPr lang="en-US" sz="1800" dirty="0" smtClean="0"/>
              <a:t>Tools built into the assessment such as choice elimination, line reader</a:t>
            </a:r>
          </a:p>
          <a:p>
            <a:r>
              <a:rPr lang="en-US" sz="1800" dirty="0" smtClean="0"/>
              <a:t>Does not require an ‘opt in’ prior to the test</a:t>
            </a:r>
          </a:p>
          <a:p>
            <a:pPr marL="0" indent="0">
              <a:buNone/>
            </a:pPr>
            <a:endParaRPr lang="en-US" sz="1800" b="1" dirty="0" smtClean="0"/>
          </a:p>
          <a:p>
            <a:pPr marL="0" indent="0">
              <a:buNone/>
            </a:pPr>
            <a:r>
              <a:rPr lang="en-US" sz="2000" b="1" u="sng" dirty="0" smtClean="0"/>
              <a:t>Accessibility features</a:t>
            </a:r>
            <a:r>
              <a:rPr lang="en-US" sz="2000" b="1" dirty="0" smtClean="0"/>
              <a:t> that need to be ‘turned on’:</a:t>
            </a:r>
          </a:p>
          <a:p>
            <a:r>
              <a:rPr lang="en-US" sz="1800" dirty="0" smtClean="0"/>
              <a:t>Available to </a:t>
            </a:r>
            <a:r>
              <a:rPr lang="en-US" sz="1800" i="1" dirty="0" smtClean="0"/>
              <a:t>any </a:t>
            </a:r>
            <a:r>
              <a:rPr lang="en-US" sz="1800" dirty="0"/>
              <a:t>student taking the PARCC assessments </a:t>
            </a:r>
            <a:endParaRPr lang="en-US" sz="1800" dirty="0" smtClean="0"/>
          </a:p>
          <a:p>
            <a:r>
              <a:rPr lang="en-US" sz="1800" dirty="0" smtClean="0"/>
              <a:t>Allows for even more individualized support for students</a:t>
            </a:r>
          </a:p>
          <a:p>
            <a:r>
              <a:rPr lang="en-US" sz="1800" dirty="0" smtClean="0"/>
              <a:t>Students/teachers ‘opt in’ to these features during or prior to the test</a:t>
            </a:r>
            <a:endParaRPr lang="en-US" sz="1800" dirty="0"/>
          </a:p>
          <a:p>
            <a:pPr marL="0" indent="0">
              <a:buNone/>
            </a:pPr>
            <a:endParaRPr lang="en-US" sz="1800" b="1" dirty="0" smtClean="0"/>
          </a:p>
          <a:p>
            <a:pPr marL="0" indent="0">
              <a:buNone/>
            </a:pPr>
            <a:r>
              <a:rPr lang="en-US" sz="2000" b="1" u="sng" dirty="0" smtClean="0"/>
              <a:t>Accommodations</a:t>
            </a:r>
            <a:r>
              <a:rPr lang="en-US" sz="2000" b="1" dirty="0" smtClean="0"/>
              <a:t>: </a:t>
            </a:r>
          </a:p>
          <a:p>
            <a:r>
              <a:rPr lang="en-US" sz="1800" dirty="0" smtClean="0"/>
              <a:t>Aligned to students’ IEP or 504 plans</a:t>
            </a:r>
          </a:p>
          <a:p>
            <a:r>
              <a:rPr lang="en-US" sz="1800" dirty="0" smtClean="0"/>
              <a:t>Also available for ELL students</a:t>
            </a:r>
          </a:p>
        </p:txBody>
      </p:sp>
    </p:spTree>
    <p:extLst>
      <p:ext uri="{BB962C8B-B14F-4D97-AF65-F5344CB8AC3E}">
        <p14:creationId xmlns:p14="http://schemas.microsoft.com/office/powerpoint/2010/main" val="3207718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Test Guides</a:t>
            </a:r>
            <a:endParaRPr lang="en-US" dirty="0"/>
          </a:p>
        </p:txBody>
      </p:sp>
      <p:sp>
        <p:nvSpPr>
          <p:cNvPr id="4" name="Rectangle 3"/>
          <p:cNvSpPr/>
          <p:nvPr/>
        </p:nvSpPr>
        <p:spPr>
          <a:xfrm>
            <a:off x="23647" y="6503847"/>
            <a:ext cx="2613604" cy="369332"/>
          </a:xfrm>
          <a:prstGeom prst="rect">
            <a:avLst/>
          </a:prstGeom>
        </p:spPr>
        <p:txBody>
          <a:bodyPr wrap="none">
            <a:spAutoFit/>
          </a:bodyPr>
          <a:lstStyle/>
          <a:p>
            <a:r>
              <a:rPr lang="en-US" dirty="0">
                <a:solidFill>
                  <a:srgbClr val="EEECE1">
                    <a:lumMod val="50000"/>
                  </a:srgbClr>
                </a:solidFill>
                <a:latin typeface="Chalkduster"/>
                <a:cs typeface="Chalkduster"/>
              </a:rPr>
              <a:t>Louisiana Believes</a:t>
            </a:r>
          </a:p>
        </p:txBody>
      </p:sp>
      <p:sp>
        <p:nvSpPr>
          <p:cNvPr id="8" name="TextBox 7"/>
          <p:cNvSpPr txBox="1"/>
          <p:nvPr/>
        </p:nvSpPr>
        <p:spPr>
          <a:xfrm>
            <a:off x="152400" y="1371600"/>
            <a:ext cx="8763000" cy="646331"/>
          </a:xfrm>
          <a:prstGeom prst="rect">
            <a:avLst/>
          </a:prstGeom>
          <a:noFill/>
        </p:spPr>
        <p:txBody>
          <a:bodyPr wrap="square" rtlCol="0">
            <a:spAutoFit/>
          </a:bodyPr>
          <a:lstStyle/>
          <a:p>
            <a:r>
              <a:rPr lang="en-US" dirty="0" smtClean="0"/>
              <a:t>The </a:t>
            </a:r>
            <a:r>
              <a:rPr lang="en-US" dirty="0">
                <a:hlinkClick r:id="rId3"/>
              </a:rPr>
              <a:t>G</a:t>
            </a:r>
            <a:r>
              <a:rPr lang="en-US" dirty="0" smtClean="0">
                <a:hlinkClick r:id="rId3"/>
              </a:rPr>
              <a:t>uide</a:t>
            </a:r>
            <a:r>
              <a:rPr lang="en-US" dirty="0" smtClean="0"/>
              <a:t> and </a:t>
            </a:r>
            <a:r>
              <a:rPr lang="en-US" dirty="0" smtClean="0">
                <a:hlinkClick r:id="rId4"/>
              </a:rPr>
              <a:t>Descriptors</a:t>
            </a:r>
            <a:r>
              <a:rPr lang="en-US" dirty="0" smtClean="0"/>
              <a:t> published Tuesday explain which features are available as features for all, accessibility features and accommodations.  </a:t>
            </a:r>
            <a:endParaRPr lang="en-US" dirty="0"/>
          </a:p>
        </p:txBody>
      </p:sp>
      <p:pic>
        <p:nvPicPr>
          <p:cNvPr id="3" name="Picture 2" descr="louisiana-guide-to-accessibility-and-accommodations-for-parcc-field-test (1).pdf - Adobe Reader"/>
          <p:cNvPicPr>
            <a:picLocks noChangeAspect="1"/>
          </p:cNvPicPr>
          <p:nvPr/>
        </p:nvPicPr>
        <p:blipFill rotWithShape="1">
          <a:blip r:embed="rId5">
            <a:extLst>
              <a:ext uri="{28A0092B-C50C-407E-A947-70E740481C1C}">
                <a14:useLocalDpi xmlns:a14="http://schemas.microsoft.com/office/drawing/2010/main" val="0"/>
              </a:ext>
            </a:extLst>
          </a:blip>
          <a:srcRect l="6280" t="18326" r="25349" b="47073"/>
          <a:stretch/>
        </p:blipFill>
        <p:spPr>
          <a:xfrm>
            <a:off x="60861" y="2438400"/>
            <a:ext cx="8971471" cy="3225209"/>
          </a:xfrm>
          <a:prstGeom prst="rect">
            <a:avLst/>
          </a:prstGeom>
          <a:ln w="12700">
            <a:solidFill>
              <a:schemeClr val="tx1"/>
            </a:solidFill>
          </a:ln>
        </p:spPr>
      </p:pic>
    </p:spTree>
    <p:extLst>
      <p:ext uri="{BB962C8B-B14F-4D97-AF65-F5344CB8AC3E}">
        <p14:creationId xmlns:p14="http://schemas.microsoft.com/office/powerpoint/2010/main" val="2476050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0"/>
            <a:ext cx="9067800" cy="1219200"/>
          </a:xfrm>
        </p:spPr>
        <p:txBody>
          <a:bodyPr/>
          <a:lstStyle/>
          <a:p>
            <a:pPr algn="ctr"/>
            <a:r>
              <a:rPr lang="en-US" sz="3200" dirty="0" smtClean="0">
                <a:solidFill>
                  <a:schemeClr val="bg1"/>
                </a:solidFill>
                <a:latin typeface="Chalkduster"/>
              </a:rPr>
              <a:t>Key Accommodation Notes</a:t>
            </a:r>
            <a:endParaRPr lang="en-US" sz="3200" dirty="0">
              <a:solidFill>
                <a:schemeClr val="bg1"/>
              </a:solidFill>
              <a:latin typeface="Chalkduster"/>
            </a:endParaRPr>
          </a:p>
        </p:txBody>
      </p:sp>
      <p:sp>
        <p:nvSpPr>
          <p:cNvPr id="4" name="Slide Number Placeholder 3"/>
          <p:cNvSpPr>
            <a:spLocks noGrp="1"/>
          </p:cNvSpPr>
          <p:nvPr>
            <p:ph type="sldNum" sz="quarter" idx="4"/>
          </p:nvPr>
        </p:nvSpPr>
        <p:spPr/>
        <p:txBody>
          <a:bodyPr>
            <a:normAutofit lnSpcReduction="10000"/>
          </a:bodyPr>
          <a:lstStyle/>
          <a:p>
            <a:pPr>
              <a:defRPr/>
            </a:pPr>
            <a:fld id="{F53EAB4E-B152-44CE-8C23-C6686266861F}" type="slidenum">
              <a:rPr lang="en-US" smtClean="0"/>
              <a:pPr>
                <a:defRPr/>
              </a:pPr>
              <a:t>17</a:t>
            </a:fld>
            <a:endParaRPr lang="en-US" dirty="0"/>
          </a:p>
        </p:txBody>
      </p:sp>
      <p:sp>
        <p:nvSpPr>
          <p:cNvPr id="5" name="TextBox 4"/>
          <p:cNvSpPr txBox="1"/>
          <p:nvPr/>
        </p:nvSpPr>
        <p:spPr>
          <a:xfrm>
            <a:off x="228600" y="1066800"/>
            <a:ext cx="8763000" cy="5078314"/>
          </a:xfrm>
          <a:prstGeom prst="rect">
            <a:avLst/>
          </a:prstGeom>
          <a:noFill/>
        </p:spPr>
        <p:txBody>
          <a:bodyPr wrap="square" rtlCol="0">
            <a:spAutoFit/>
          </a:bodyPr>
          <a:lstStyle/>
          <a:p>
            <a:r>
              <a:rPr lang="en-US" dirty="0">
                <a:solidFill>
                  <a:prstClr val="black"/>
                </a:solidFill>
              </a:rPr>
              <a:t>Read Aloud </a:t>
            </a:r>
          </a:p>
          <a:p>
            <a:pPr marL="742950" lvl="1" indent="-285750">
              <a:buFont typeface="Arial" panose="020B0604020202020204" pitchFamily="34" charset="0"/>
              <a:buChar char="•"/>
            </a:pPr>
            <a:r>
              <a:rPr lang="en-US" dirty="0" smtClean="0">
                <a:solidFill>
                  <a:prstClr val="black"/>
                </a:solidFill>
              </a:rPr>
              <a:t>All students are permitted to have the math assessment read aloud as </a:t>
            </a:r>
            <a:r>
              <a:rPr lang="en-US" dirty="0">
                <a:solidFill>
                  <a:prstClr val="black"/>
                </a:solidFill>
              </a:rPr>
              <a:t>a pre-determined accessibility feature.</a:t>
            </a:r>
          </a:p>
          <a:p>
            <a:pPr marL="742950" lvl="1" indent="-285750">
              <a:buFont typeface="Arial" panose="020B0604020202020204" pitchFamily="34" charset="0"/>
              <a:buChar char="•"/>
            </a:pPr>
            <a:r>
              <a:rPr lang="en-US" dirty="0" smtClean="0">
                <a:solidFill>
                  <a:prstClr val="black"/>
                </a:solidFill>
              </a:rPr>
              <a:t>Students with the read aloud accommodation may also have the reading comprehension test read aloud.</a:t>
            </a:r>
            <a:endParaRPr lang="en-US" dirty="0">
              <a:solidFill>
                <a:prstClr val="black"/>
              </a:solidFill>
            </a:endParaRPr>
          </a:p>
          <a:p>
            <a:pPr marL="742950" lvl="1" indent="-285750">
              <a:buFont typeface="Arial" panose="020B0604020202020204" pitchFamily="34" charset="0"/>
              <a:buChar char="•"/>
            </a:pPr>
            <a:r>
              <a:rPr lang="en-US" dirty="0" smtClean="0">
                <a:solidFill>
                  <a:prstClr val="black"/>
                </a:solidFill>
              </a:rPr>
              <a:t>English Language Learners can opt in to the read aloud accessibility feature in math.  However </a:t>
            </a:r>
            <a:r>
              <a:rPr lang="en-US" dirty="0">
                <a:solidFill>
                  <a:prstClr val="black"/>
                </a:solidFill>
              </a:rPr>
              <a:t>r</a:t>
            </a:r>
            <a:r>
              <a:rPr lang="en-US" dirty="0" smtClean="0">
                <a:solidFill>
                  <a:prstClr val="black"/>
                </a:solidFill>
              </a:rPr>
              <a:t>ead aloud </a:t>
            </a:r>
            <a:r>
              <a:rPr lang="en-US" dirty="0">
                <a:solidFill>
                  <a:prstClr val="black"/>
                </a:solidFill>
              </a:rPr>
              <a:t>is not an accommodation allowed for </a:t>
            </a:r>
            <a:r>
              <a:rPr lang="en-US" dirty="0" smtClean="0">
                <a:solidFill>
                  <a:prstClr val="black"/>
                </a:solidFill>
              </a:rPr>
              <a:t>English Language Learners on unless </a:t>
            </a:r>
            <a:r>
              <a:rPr lang="en-US" dirty="0">
                <a:solidFill>
                  <a:prstClr val="black"/>
                </a:solidFill>
              </a:rPr>
              <a:t>part of an IEP or 504 </a:t>
            </a:r>
            <a:r>
              <a:rPr lang="en-US" dirty="0" smtClean="0">
                <a:solidFill>
                  <a:prstClr val="black"/>
                </a:solidFill>
              </a:rPr>
              <a:t>plan.</a:t>
            </a:r>
            <a:endParaRPr lang="en-US" dirty="0">
              <a:solidFill>
                <a:prstClr val="black"/>
              </a:solidFill>
            </a:endParaRPr>
          </a:p>
          <a:p>
            <a:r>
              <a:rPr lang="en-US" dirty="0">
                <a:solidFill>
                  <a:prstClr val="black"/>
                </a:solidFill>
              </a:rPr>
              <a:t>Extended Time</a:t>
            </a:r>
          </a:p>
          <a:p>
            <a:pPr marL="742950" lvl="1" indent="-285750">
              <a:buFont typeface="Arial" panose="020B0604020202020204" pitchFamily="34" charset="0"/>
              <a:buChar char="•"/>
            </a:pPr>
            <a:r>
              <a:rPr lang="en-US" dirty="0">
                <a:solidFill>
                  <a:prstClr val="black"/>
                </a:solidFill>
              </a:rPr>
              <a:t>This is a timed assessment with a estimated amount of time </a:t>
            </a:r>
            <a:r>
              <a:rPr lang="en-US" dirty="0" smtClean="0">
                <a:solidFill>
                  <a:prstClr val="black"/>
                </a:solidFill>
              </a:rPr>
              <a:t>plus </a:t>
            </a:r>
            <a:r>
              <a:rPr lang="en-US" dirty="0">
                <a:solidFill>
                  <a:prstClr val="black"/>
                </a:solidFill>
              </a:rPr>
              <a:t>a set amount of additional time, for all students who need it, to complete the session.</a:t>
            </a:r>
          </a:p>
          <a:p>
            <a:pPr marL="742950" lvl="1" indent="-285750">
              <a:buFont typeface="Arial" panose="020B0604020202020204" pitchFamily="34" charset="0"/>
              <a:buChar char="•"/>
            </a:pPr>
            <a:r>
              <a:rPr lang="en-US" dirty="0">
                <a:solidFill>
                  <a:prstClr val="black"/>
                </a:solidFill>
              </a:rPr>
              <a:t>Students receiving the accommodation of </a:t>
            </a:r>
            <a:r>
              <a:rPr lang="en-US" dirty="0" smtClean="0">
                <a:solidFill>
                  <a:prstClr val="black"/>
                </a:solidFill>
              </a:rPr>
              <a:t>extended </a:t>
            </a:r>
            <a:r>
              <a:rPr lang="en-US" dirty="0">
                <a:solidFill>
                  <a:prstClr val="black"/>
                </a:solidFill>
              </a:rPr>
              <a:t>t</a:t>
            </a:r>
            <a:r>
              <a:rPr lang="en-US" dirty="0" smtClean="0">
                <a:solidFill>
                  <a:prstClr val="black"/>
                </a:solidFill>
              </a:rPr>
              <a:t>ime </a:t>
            </a:r>
            <a:r>
              <a:rPr lang="en-US" dirty="0">
                <a:solidFill>
                  <a:prstClr val="black"/>
                </a:solidFill>
              </a:rPr>
              <a:t>will have one school day to complete the test session.</a:t>
            </a:r>
          </a:p>
          <a:p>
            <a:r>
              <a:rPr lang="en-US" dirty="0">
                <a:solidFill>
                  <a:prstClr val="black"/>
                </a:solidFill>
              </a:rPr>
              <a:t>Calculator</a:t>
            </a:r>
          </a:p>
          <a:p>
            <a:pPr marL="742950" lvl="1" indent="-285750">
              <a:buFont typeface="Arial" panose="020B0604020202020204" pitchFamily="34" charset="0"/>
              <a:buChar char="•"/>
            </a:pPr>
            <a:r>
              <a:rPr lang="en-US" dirty="0">
                <a:solidFill>
                  <a:prstClr val="black"/>
                </a:solidFill>
              </a:rPr>
              <a:t>Students may use either the calculator embedded in </a:t>
            </a:r>
            <a:r>
              <a:rPr lang="en-US" dirty="0" smtClean="0">
                <a:solidFill>
                  <a:prstClr val="black"/>
                </a:solidFill>
              </a:rPr>
              <a:t>within the test or </a:t>
            </a:r>
            <a:r>
              <a:rPr lang="en-US" dirty="0">
                <a:solidFill>
                  <a:prstClr val="black"/>
                </a:solidFill>
              </a:rPr>
              <a:t>an appropriate hand-held calculator.</a:t>
            </a:r>
          </a:p>
          <a:p>
            <a:pPr marL="742950" lvl="1" indent="-285750">
              <a:buFont typeface="Arial" panose="020B0604020202020204" pitchFamily="34" charset="0"/>
              <a:buChar char="•"/>
            </a:pPr>
            <a:r>
              <a:rPr lang="en-US" dirty="0">
                <a:solidFill>
                  <a:prstClr val="black"/>
                </a:solidFill>
              </a:rPr>
              <a:t>Students with </a:t>
            </a:r>
            <a:r>
              <a:rPr lang="en-US" dirty="0" smtClean="0">
                <a:solidFill>
                  <a:prstClr val="black"/>
                </a:solidFill>
              </a:rPr>
              <a:t>the calculator </a:t>
            </a:r>
            <a:r>
              <a:rPr lang="en-US" dirty="0">
                <a:solidFill>
                  <a:prstClr val="black"/>
                </a:solidFill>
              </a:rPr>
              <a:t>a</a:t>
            </a:r>
            <a:r>
              <a:rPr lang="en-US" dirty="0" smtClean="0">
                <a:solidFill>
                  <a:prstClr val="black"/>
                </a:solidFill>
              </a:rPr>
              <a:t>ccommodation </a:t>
            </a:r>
            <a:r>
              <a:rPr lang="en-US" dirty="0">
                <a:solidFill>
                  <a:prstClr val="black"/>
                </a:solidFill>
              </a:rPr>
              <a:t>will be allowed to use the calculator on all parts except on fluency items at the end of the testing session (Grades 3-6).</a:t>
            </a:r>
          </a:p>
        </p:txBody>
      </p:sp>
    </p:spTree>
    <p:extLst>
      <p:ext uri="{BB962C8B-B14F-4D97-AF65-F5344CB8AC3E}">
        <p14:creationId xmlns:p14="http://schemas.microsoft.com/office/powerpoint/2010/main" val="96826570"/>
      </p:ext>
    </p:extLst>
  </p:cSld>
  <p:clrMapOvr>
    <a:masterClrMapping/>
  </p:clrMapOvr>
  <p:transition spd="med" advClick="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963917"/>
            <a:ext cx="91440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prstClr val="white"/>
                </a:solidFill>
                <a:latin typeface="Chalkduster"/>
                <a:cs typeface="Chalkduster"/>
              </a:rPr>
              <a:t>Overview of Pearson Access</a:t>
            </a:r>
            <a:endParaRPr lang="en-US" sz="4000" dirty="0">
              <a:solidFill>
                <a:prstClr val="white"/>
              </a:solidFill>
              <a:latin typeface="Chalkduster"/>
              <a:cs typeface="Chalkduster"/>
            </a:endParaRPr>
          </a:p>
        </p:txBody>
      </p:sp>
    </p:spTree>
    <p:extLst>
      <p:ext uri="{BB962C8B-B14F-4D97-AF65-F5344CB8AC3E}">
        <p14:creationId xmlns:p14="http://schemas.microsoft.com/office/powerpoint/2010/main" val="41073839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smtClean="0">
                <a:latin typeface="Chalkduster" panose="020B0604020202020204" charset="0"/>
              </a:rPr>
              <a:t>Agenda</a:t>
            </a:r>
            <a:endParaRPr lang="en-US" sz="3600" dirty="0">
              <a:latin typeface="Chalkduster" panose="020B0604020202020204" charset="0"/>
            </a:endParaRPr>
          </a:p>
        </p:txBody>
      </p:sp>
      <p:sp>
        <p:nvSpPr>
          <p:cNvPr id="12" name="Content Placeholder 11"/>
          <p:cNvSpPr>
            <a:spLocks noGrp="1"/>
          </p:cNvSpPr>
          <p:nvPr>
            <p:ph sz="quarter" idx="10"/>
          </p:nvPr>
        </p:nvSpPr>
        <p:spPr>
          <a:solidFill>
            <a:srgbClr val="000000">
              <a:alpha val="3137"/>
            </a:srgbClr>
          </a:solidFill>
        </p:spPr>
        <p:txBody>
          <a:bodyPr>
            <a:normAutofit fontScale="92500" lnSpcReduction="10000"/>
          </a:bodyPr>
          <a:lstStyle/>
          <a:p>
            <a:pPr lvl="1">
              <a:spcAft>
                <a:spcPts val="1200"/>
              </a:spcAft>
            </a:pPr>
            <a:r>
              <a:rPr lang="en-US" altLang="en-US" dirty="0" smtClean="0"/>
              <a:t>Design of the Field Test</a:t>
            </a:r>
          </a:p>
          <a:p>
            <a:pPr lvl="1">
              <a:spcAft>
                <a:spcPts val="1200"/>
              </a:spcAft>
            </a:pPr>
            <a:r>
              <a:rPr lang="en-US" altLang="en-US" dirty="0" smtClean="0"/>
              <a:t>Review Access for All, Accessibility Features, and Accommodations</a:t>
            </a:r>
          </a:p>
          <a:p>
            <a:pPr lvl="1">
              <a:spcAft>
                <a:spcPts val="1200"/>
              </a:spcAft>
            </a:pPr>
            <a:r>
              <a:rPr lang="en-US" altLang="en-US" dirty="0" smtClean="0"/>
              <a:t>Provide </a:t>
            </a:r>
            <a:r>
              <a:rPr lang="en-US" altLang="en-US" dirty="0"/>
              <a:t>overview of </a:t>
            </a:r>
            <a:r>
              <a:rPr lang="en-US" altLang="en-US" dirty="0" smtClean="0"/>
              <a:t>Pearson Access</a:t>
            </a:r>
            <a:endParaRPr lang="en-US" altLang="en-US" dirty="0"/>
          </a:p>
          <a:p>
            <a:pPr lvl="1">
              <a:spcAft>
                <a:spcPts val="1200"/>
              </a:spcAft>
            </a:pPr>
            <a:r>
              <a:rPr lang="en-US" altLang="en-US" dirty="0" smtClean="0"/>
              <a:t>Complete </a:t>
            </a:r>
            <a:r>
              <a:rPr lang="en-US" altLang="en-US" dirty="0"/>
              <a:t>key tasks in the </a:t>
            </a:r>
            <a:r>
              <a:rPr lang="en-US" altLang="en-US" dirty="0" smtClean="0"/>
              <a:t>Pearson Access Training Site</a:t>
            </a:r>
          </a:p>
          <a:p>
            <a:pPr lvl="2">
              <a:spcAft>
                <a:spcPts val="1200"/>
              </a:spcAft>
            </a:pPr>
            <a:r>
              <a:rPr lang="en-US" altLang="en-US" dirty="0" smtClean="0"/>
              <a:t>Creating and Managing User Accounts</a:t>
            </a:r>
          </a:p>
          <a:p>
            <a:pPr lvl="2">
              <a:spcAft>
                <a:spcPts val="1200"/>
              </a:spcAft>
            </a:pPr>
            <a:r>
              <a:rPr lang="en-US" altLang="en-US" dirty="0" smtClean="0"/>
              <a:t>Creating and Managing Test Sessions</a:t>
            </a:r>
            <a:endParaRPr lang="en-US" altLang="en-US" dirty="0"/>
          </a:p>
          <a:p>
            <a:pPr marL="457200" lvl="1" indent="-457200"/>
            <a:r>
              <a:rPr lang="en-US" altLang="en-US" dirty="0" smtClean="0"/>
              <a:t>Reporting</a:t>
            </a:r>
          </a:p>
          <a:p>
            <a:pPr marL="457200" lvl="1" indent="-457200"/>
            <a:r>
              <a:rPr lang="en-US" altLang="en-US" dirty="0" smtClean="0"/>
              <a:t>Resources</a:t>
            </a:r>
          </a:p>
          <a:p>
            <a:pPr marL="457200" lvl="1" indent="-457200"/>
            <a:r>
              <a:rPr lang="en-US" altLang="en-US" dirty="0" smtClean="0"/>
              <a:t>Explore </a:t>
            </a:r>
            <a:r>
              <a:rPr lang="en-US" altLang="en-US" dirty="0"/>
              <a:t>Sample Sets and Tutorial</a:t>
            </a:r>
          </a:p>
          <a:p>
            <a:pPr marL="0" indent="0">
              <a:buNone/>
            </a:pPr>
            <a:endParaRPr lang="en-US" sz="2400" b="1" dirty="0" smtClean="0"/>
          </a:p>
          <a:p>
            <a:pPr marL="0" indent="0">
              <a:buNone/>
            </a:pPr>
            <a:endParaRPr lang="en-US" dirty="0"/>
          </a:p>
        </p:txBody>
      </p:sp>
      <p:sp>
        <p:nvSpPr>
          <p:cNvPr id="13" name="Footer Placeholder 12"/>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14" name="Slide Number Placeholder 13"/>
          <p:cNvSpPr>
            <a:spLocks noGrp="1"/>
          </p:cNvSpPr>
          <p:nvPr>
            <p:ph type="sldNum" sz="quarter" idx="4"/>
          </p:nvPr>
        </p:nvSpPr>
        <p:spPr/>
        <p:txBody>
          <a:bodyPr/>
          <a:lstStyle/>
          <a:p>
            <a:fld id="{79BA4B8F-8B3F-4B52-9164-AF2CA95F68ED}" type="slidenum">
              <a:rPr lang="en-US" smtClean="0">
                <a:solidFill>
                  <a:prstClr val="black">
                    <a:tint val="75000"/>
                  </a:prstClr>
                </a:solidFill>
              </a:rPr>
              <a:pPr/>
              <a:t>19</a:t>
            </a:fld>
            <a:endParaRPr lang="en-US" dirty="0">
              <a:solidFill>
                <a:prstClr val="black">
                  <a:tint val="75000"/>
                </a:prstClr>
              </a:solidFill>
            </a:endParaRPr>
          </a:p>
        </p:txBody>
      </p:sp>
      <p:sp>
        <p:nvSpPr>
          <p:cNvPr id="2" name="Rectangle 1"/>
          <p:cNvSpPr/>
          <p:nvPr/>
        </p:nvSpPr>
        <p:spPr>
          <a:xfrm>
            <a:off x="0" y="2667000"/>
            <a:ext cx="9144000" cy="685800"/>
          </a:xfrm>
          <a:prstGeom prst="rect">
            <a:avLst/>
          </a:prstGeom>
          <a:solidFill>
            <a:schemeClr val="tx1">
              <a:lumMod val="85000"/>
              <a:lumOff val="1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prstClr val="white"/>
              </a:solidFill>
              <a:cs typeface="Calibri" pitchFamily="34" charset="0"/>
            </a:endParaRPr>
          </a:p>
        </p:txBody>
      </p:sp>
    </p:spTree>
    <p:extLst>
      <p:ext uri="{BB962C8B-B14F-4D97-AF65-F5344CB8AC3E}">
        <p14:creationId xmlns:p14="http://schemas.microsoft.com/office/powerpoint/2010/main" val="16886711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9BA4B8F-8B3F-4B52-9164-AF2CA95F68ED}" type="slidenum">
              <a:rPr lang="en-US" smtClean="0">
                <a:solidFill>
                  <a:prstClr val="black">
                    <a:tint val="75000"/>
                  </a:prstClr>
                </a:solidFill>
              </a:rPr>
              <a:pPr/>
              <a:t>2</a:t>
            </a:fld>
            <a:endParaRPr lang="en-US" dirty="0">
              <a:solidFill>
                <a:prstClr val="black">
                  <a:tint val="75000"/>
                </a:prstClr>
              </a:solidFill>
            </a:endParaRPr>
          </a:p>
        </p:txBody>
      </p:sp>
      <p:sp>
        <p:nvSpPr>
          <p:cNvPr id="4" name="Footer Placeholder 3"/>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5" name="Content Placeholder 4"/>
          <p:cNvSpPr>
            <a:spLocks noGrp="1"/>
          </p:cNvSpPr>
          <p:nvPr>
            <p:ph sz="quarter" idx="10"/>
          </p:nvPr>
        </p:nvSpPr>
        <p:spPr/>
        <p:txBody>
          <a:bodyPr>
            <a:normAutofit/>
          </a:bodyPr>
          <a:lstStyle/>
          <a:p>
            <a:pPr marL="0" indent="0">
              <a:buNone/>
            </a:pPr>
            <a:endParaRPr lang="en-US" sz="2400" b="1" dirty="0" smtClean="0"/>
          </a:p>
          <a:p>
            <a:pPr marL="0" indent="0">
              <a:buNone/>
            </a:pPr>
            <a:endParaRPr lang="en-US" sz="2400" dirty="0"/>
          </a:p>
          <a:p>
            <a:pPr marL="0" indent="0">
              <a:buNone/>
            </a:pPr>
            <a:endParaRPr lang="en-US" sz="4000" dirty="0"/>
          </a:p>
        </p:txBody>
      </p:sp>
      <p:sp>
        <p:nvSpPr>
          <p:cNvPr id="6" name="Title 1"/>
          <p:cNvSpPr>
            <a:spLocks noGrp="1"/>
          </p:cNvSpPr>
          <p:nvPr>
            <p:ph type="title"/>
          </p:nvPr>
        </p:nvSpPr>
        <p:spPr/>
        <p:txBody>
          <a:bodyPr>
            <a:noAutofit/>
          </a:bodyPr>
          <a:lstStyle/>
          <a:p>
            <a:r>
              <a:rPr lang="en-US" sz="3200" dirty="0" smtClean="0"/>
              <a:t>2014-2015 Assessment Plan</a:t>
            </a:r>
            <a:endParaRPr lang="en-US" sz="3200" dirty="0"/>
          </a:p>
        </p:txBody>
      </p:sp>
      <p:sp>
        <p:nvSpPr>
          <p:cNvPr id="8" name="Content Placeholder 4"/>
          <p:cNvSpPr txBox="1">
            <a:spLocks/>
          </p:cNvSpPr>
          <p:nvPr/>
        </p:nvSpPr>
        <p:spPr>
          <a:xfrm>
            <a:off x="304800" y="1219200"/>
            <a:ext cx="8839200" cy="5105400"/>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461963" indent="-231775"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684213" indent="-22225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400" b="1" dirty="0" smtClean="0">
              <a:solidFill>
                <a:prstClr val="black"/>
              </a:solidFill>
            </a:endParaRPr>
          </a:p>
          <a:p>
            <a:pPr marL="0" indent="0">
              <a:buFont typeface="Arial" pitchFamily="34" charset="0"/>
              <a:buNone/>
            </a:pPr>
            <a:endParaRPr lang="en-US" sz="2400" dirty="0" smtClean="0">
              <a:solidFill>
                <a:prstClr val="black"/>
              </a:solidFill>
            </a:endParaRPr>
          </a:p>
          <a:p>
            <a:pPr marL="0" indent="0">
              <a:buFont typeface="Arial" pitchFamily="34" charset="0"/>
              <a:buNone/>
            </a:pPr>
            <a:endParaRPr lang="en-US" sz="4000" dirty="0">
              <a:solidFill>
                <a:prstClr val="black"/>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520736621"/>
              </p:ext>
            </p:extLst>
          </p:nvPr>
        </p:nvGraphicFramePr>
        <p:xfrm>
          <a:off x="0" y="1112476"/>
          <a:ext cx="9144000" cy="5725992"/>
        </p:xfrm>
        <a:graphic>
          <a:graphicData uri="http://schemas.openxmlformats.org/drawingml/2006/table">
            <a:tbl>
              <a:tblPr firstRow="1" bandRow="1">
                <a:tableStyleId>{5C22544A-7EE6-4342-B048-85BDC9FD1C3A}</a:tableStyleId>
              </a:tblPr>
              <a:tblGrid>
                <a:gridCol w="1497725"/>
                <a:gridCol w="2521895"/>
                <a:gridCol w="2444242"/>
                <a:gridCol w="2680138"/>
              </a:tblGrid>
              <a:tr h="355919">
                <a:tc>
                  <a:txBody>
                    <a:bodyPr/>
                    <a:lstStyle/>
                    <a:p>
                      <a:pPr algn="ctr"/>
                      <a:r>
                        <a:rPr lang="en-US" sz="1600" dirty="0" smtClean="0"/>
                        <a:t>Grade</a:t>
                      </a:r>
                      <a:endParaRPr lang="en-US" sz="1600" dirty="0">
                        <a:solidFill>
                          <a:schemeClr val="tx1"/>
                        </a:solidFill>
                      </a:endParaRPr>
                    </a:p>
                  </a:txBody>
                  <a:tcPr/>
                </a:tc>
                <a:tc>
                  <a:txBody>
                    <a:bodyPr/>
                    <a:lstStyle/>
                    <a:p>
                      <a:pPr algn="ctr"/>
                      <a:r>
                        <a:rPr lang="en-US" sz="1600" dirty="0" smtClean="0"/>
                        <a:t>Subject</a:t>
                      </a:r>
                      <a:endParaRPr lang="en-US" sz="1600" dirty="0">
                        <a:solidFill>
                          <a:schemeClr val="tx1"/>
                        </a:solidFill>
                      </a:endParaRPr>
                    </a:p>
                  </a:txBody>
                  <a:tcPr/>
                </a:tc>
                <a:tc>
                  <a:txBody>
                    <a:bodyPr/>
                    <a:lstStyle/>
                    <a:p>
                      <a:pPr algn="ctr"/>
                      <a:r>
                        <a:rPr lang="en-US" sz="1600" dirty="0" smtClean="0"/>
                        <a:t>13-14 Assessment</a:t>
                      </a:r>
                      <a:endParaRPr lang="en-US" sz="1600" dirty="0">
                        <a:solidFill>
                          <a:schemeClr val="tx1"/>
                        </a:solidFill>
                      </a:endParaRPr>
                    </a:p>
                  </a:txBody>
                  <a:tcPr/>
                </a:tc>
                <a:tc>
                  <a:txBody>
                    <a:bodyPr/>
                    <a:lstStyle/>
                    <a:p>
                      <a:pPr algn="ctr"/>
                      <a:r>
                        <a:rPr lang="en-US" sz="1600" dirty="0" smtClean="0"/>
                        <a:t>14-15 Assessment</a:t>
                      </a:r>
                      <a:r>
                        <a:rPr lang="en-US" sz="1600" baseline="0" dirty="0" smtClean="0"/>
                        <a:t> </a:t>
                      </a:r>
                      <a:endParaRPr lang="en-US" sz="1600" dirty="0">
                        <a:solidFill>
                          <a:schemeClr val="tx1"/>
                        </a:solidFill>
                      </a:endParaRPr>
                    </a:p>
                  </a:txBody>
                  <a:tcPr/>
                </a:tc>
              </a:tr>
              <a:tr h="368865">
                <a:tc rowSpan="4">
                  <a:txBody>
                    <a:bodyPr/>
                    <a:lstStyle/>
                    <a:p>
                      <a:pPr algn="ctr"/>
                      <a:r>
                        <a:rPr lang="en-US" sz="1600" b="1" dirty="0" smtClean="0"/>
                        <a:t>Grades </a:t>
                      </a:r>
                    </a:p>
                    <a:p>
                      <a:pPr algn="ctr"/>
                      <a:r>
                        <a:rPr lang="en-US" sz="1600" b="1" dirty="0" smtClean="0"/>
                        <a:t>3 to 8</a:t>
                      </a:r>
                      <a:endParaRPr lang="en-US" sz="1600" b="1" dirty="0">
                        <a:solidFill>
                          <a:schemeClr val="tx1"/>
                        </a:solidFill>
                      </a:endParaRPr>
                    </a:p>
                  </a:txBody>
                  <a:tcPr anchor="ctr"/>
                </a:tc>
                <a:tc>
                  <a:txBody>
                    <a:bodyPr/>
                    <a:lstStyle/>
                    <a:p>
                      <a:pPr marL="0" indent="0">
                        <a:buFont typeface="Arial" panose="020B0604020202020204" pitchFamily="34" charset="0"/>
                        <a:buNone/>
                      </a:pPr>
                      <a:r>
                        <a:rPr lang="en-US" sz="1400" dirty="0" smtClean="0">
                          <a:solidFill>
                            <a:srgbClr val="000000"/>
                          </a:solidFill>
                        </a:rPr>
                        <a:t>ELA</a:t>
                      </a:r>
                      <a:endParaRPr lang="en-US" sz="1400" dirty="0">
                        <a:solidFill>
                          <a:srgbClr val="000000"/>
                        </a:solidFill>
                      </a:endParaRPr>
                    </a:p>
                  </a:txBody>
                  <a:tcPr/>
                </a:tc>
                <a:tc>
                  <a:txBody>
                    <a:bodyPr/>
                    <a:lstStyle/>
                    <a:p>
                      <a:pPr marL="0" indent="0">
                        <a:buFont typeface="Arial" panose="020B0604020202020204" pitchFamily="34" charset="0"/>
                        <a:buNone/>
                      </a:pPr>
                      <a:r>
                        <a:rPr lang="en-US" sz="1400" dirty="0" smtClean="0"/>
                        <a:t>LEAP and </a:t>
                      </a:r>
                      <a:r>
                        <a:rPr lang="en-US" sz="1400" dirty="0" err="1" smtClean="0"/>
                        <a:t>iLEAP</a:t>
                      </a:r>
                      <a:endParaRPr lang="en-US" sz="1400" dirty="0">
                        <a:solidFill>
                          <a:schemeClr val="tx1"/>
                        </a:solidFill>
                      </a:endParaRPr>
                    </a:p>
                  </a:txBody>
                  <a:tcPr>
                    <a:solidFill>
                      <a:schemeClr val="accent6">
                        <a:lumMod val="40000"/>
                        <a:lumOff val="60000"/>
                      </a:schemeClr>
                    </a:solidFill>
                  </a:tcPr>
                </a:tc>
                <a:tc>
                  <a:txBody>
                    <a:bodyPr/>
                    <a:lstStyle/>
                    <a:p>
                      <a:pPr marL="0" indent="0">
                        <a:buFont typeface="Arial" panose="020B0604020202020204" pitchFamily="34" charset="0"/>
                        <a:buNone/>
                      </a:pPr>
                      <a:r>
                        <a:rPr lang="en-US" sz="1400" dirty="0" smtClean="0"/>
                        <a:t>PARCC</a:t>
                      </a:r>
                      <a:endParaRPr lang="en-US" sz="1400" dirty="0">
                        <a:solidFill>
                          <a:schemeClr val="tx1"/>
                        </a:solidFill>
                      </a:endParaRPr>
                    </a:p>
                  </a:txBody>
                  <a:tcPr>
                    <a:solidFill>
                      <a:schemeClr val="accent6">
                        <a:lumMod val="40000"/>
                        <a:lumOff val="60000"/>
                      </a:schemeClr>
                    </a:solidFill>
                  </a:tcPr>
                </a:tc>
              </a:tr>
              <a:tr h="368865">
                <a:tc vMerge="1">
                  <a:txBody>
                    <a:bodyPr/>
                    <a:lstStyle/>
                    <a:p>
                      <a:endParaRPr lang="en-US" b="1" dirty="0">
                        <a:solidFill>
                          <a:schemeClr val="tx1"/>
                        </a:solidFill>
                      </a:endParaRPr>
                    </a:p>
                  </a:txBody>
                  <a:tcPr/>
                </a:tc>
                <a:tc>
                  <a:txBody>
                    <a:bodyPr/>
                    <a:lstStyle/>
                    <a:p>
                      <a:pPr marL="0" indent="0">
                        <a:buFont typeface="Arial" panose="020B0604020202020204" pitchFamily="34" charset="0"/>
                        <a:buNone/>
                      </a:pPr>
                      <a:r>
                        <a:rPr lang="en-US" sz="1400" dirty="0" smtClean="0"/>
                        <a:t>Math</a:t>
                      </a:r>
                      <a:endParaRPr lang="en-US" sz="1400" dirty="0">
                        <a:solidFill>
                          <a:schemeClr val="tx1"/>
                        </a:solidFill>
                      </a:endParaRPr>
                    </a:p>
                  </a:txBody>
                  <a:tcPr/>
                </a:tc>
                <a:tc>
                  <a:txBody>
                    <a:bodyPr/>
                    <a:lstStyle/>
                    <a:p>
                      <a:pPr marL="0" indent="0">
                        <a:buFont typeface="Arial" panose="020B0604020202020204" pitchFamily="34" charset="0"/>
                        <a:buNone/>
                      </a:pPr>
                      <a:r>
                        <a:rPr lang="en-US" sz="1400" dirty="0" smtClean="0"/>
                        <a:t>LEAP</a:t>
                      </a:r>
                      <a:r>
                        <a:rPr lang="en-US" sz="1400" baseline="0" dirty="0" smtClean="0"/>
                        <a:t> and </a:t>
                      </a:r>
                      <a:r>
                        <a:rPr lang="en-US" sz="1400" baseline="0" dirty="0" err="1" smtClean="0"/>
                        <a:t>iLEAP</a:t>
                      </a:r>
                      <a:endParaRPr lang="en-US" sz="1400" dirty="0">
                        <a:solidFill>
                          <a:schemeClr val="tx1"/>
                        </a:solidFill>
                      </a:endParaRPr>
                    </a:p>
                  </a:txBody>
                  <a:tcPr>
                    <a:solidFill>
                      <a:schemeClr val="accent6">
                        <a:lumMod val="40000"/>
                        <a:lumOff val="60000"/>
                      </a:schemeClr>
                    </a:solidFill>
                  </a:tcPr>
                </a:tc>
                <a:tc>
                  <a:txBody>
                    <a:bodyPr/>
                    <a:lstStyle/>
                    <a:p>
                      <a:pPr marL="0" indent="0">
                        <a:buFont typeface="Arial" panose="020B0604020202020204" pitchFamily="34" charset="0"/>
                        <a:buNone/>
                      </a:pPr>
                      <a:r>
                        <a:rPr lang="en-US" sz="1400" dirty="0" smtClean="0"/>
                        <a:t>PARCC</a:t>
                      </a:r>
                      <a:endParaRPr lang="en-US" sz="1400" dirty="0">
                        <a:solidFill>
                          <a:schemeClr val="tx1"/>
                        </a:solidFill>
                      </a:endParaRPr>
                    </a:p>
                  </a:txBody>
                  <a:tcPr>
                    <a:solidFill>
                      <a:schemeClr val="accent6">
                        <a:lumMod val="40000"/>
                        <a:lumOff val="60000"/>
                      </a:schemeClr>
                    </a:solidFill>
                  </a:tcPr>
                </a:tc>
              </a:tr>
              <a:tr h="368865">
                <a:tc vMerge="1">
                  <a:txBody>
                    <a:bodyPr/>
                    <a:lstStyle/>
                    <a:p>
                      <a:endParaRPr lang="en-US" b="1" dirty="0">
                        <a:solidFill>
                          <a:schemeClr val="tx1"/>
                        </a:solidFill>
                      </a:endParaRPr>
                    </a:p>
                  </a:txBody>
                  <a:tcPr/>
                </a:tc>
                <a:tc>
                  <a:txBody>
                    <a:bodyPr/>
                    <a:lstStyle/>
                    <a:p>
                      <a:pPr marL="0" indent="0">
                        <a:buFont typeface="Arial" panose="020B0604020202020204" pitchFamily="34" charset="0"/>
                        <a:buNone/>
                      </a:pPr>
                      <a:r>
                        <a:rPr lang="en-US" sz="1400" dirty="0" smtClean="0"/>
                        <a:t>Science</a:t>
                      </a:r>
                      <a:endParaRPr lang="en-US" sz="1400" dirty="0">
                        <a:solidFill>
                          <a:schemeClr val="tx1"/>
                        </a:solidFill>
                      </a:endParaRPr>
                    </a:p>
                  </a:txBody>
                  <a:tcPr/>
                </a:tc>
                <a:tc>
                  <a:txBody>
                    <a:bodyPr/>
                    <a:lstStyle/>
                    <a:p>
                      <a:pPr marL="0" indent="0">
                        <a:buFont typeface="Arial" panose="020B0604020202020204" pitchFamily="34" charset="0"/>
                        <a:buNone/>
                      </a:pPr>
                      <a:r>
                        <a:rPr lang="en-US" sz="1400" dirty="0" smtClean="0"/>
                        <a:t>LEAP</a:t>
                      </a:r>
                      <a:r>
                        <a:rPr lang="en-US" sz="1400" baseline="0" dirty="0" smtClean="0"/>
                        <a:t> and </a:t>
                      </a:r>
                      <a:r>
                        <a:rPr lang="en-US" sz="1400" baseline="0" dirty="0" err="1" smtClean="0"/>
                        <a:t>iLEAP</a:t>
                      </a:r>
                      <a:endParaRPr lang="en-US" sz="1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smtClean="0"/>
                        <a:t>LEAP</a:t>
                      </a:r>
                      <a:r>
                        <a:rPr lang="en-US" sz="1400" baseline="0" dirty="0" smtClean="0"/>
                        <a:t> and </a:t>
                      </a:r>
                      <a:r>
                        <a:rPr lang="en-US" sz="1400" baseline="0" dirty="0" err="1" smtClean="0"/>
                        <a:t>iLEAP</a:t>
                      </a:r>
                      <a:endParaRPr lang="en-US" sz="1400" dirty="0" smtClean="0">
                        <a:solidFill>
                          <a:schemeClr val="tx1"/>
                        </a:solidFill>
                      </a:endParaRPr>
                    </a:p>
                  </a:txBody>
                  <a:tcPr/>
                </a:tc>
              </a:tr>
              <a:tr h="368865">
                <a:tc vMerge="1">
                  <a:txBody>
                    <a:bodyPr/>
                    <a:lstStyle/>
                    <a:p>
                      <a:endParaRPr lang="en-US" b="1" dirty="0">
                        <a:solidFill>
                          <a:schemeClr val="tx1"/>
                        </a:solidFill>
                      </a:endParaRPr>
                    </a:p>
                  </a:txBody>
                  <a:tcPr/>
                </a:tc>
                <a:tc>
                  <a:txBody>
                    <a:bodyPr/>
                    <a:lstStyle/>
                    <a:p>
                      <a:pPr marL="0" indent="0">
                        <a:buFont typeface="Arial" panose="020B0604020202020204" pitchFamily="34" charset="0"/>
                        <a:buNone/>
                      </a:pPr>
                      <a:r>
                        <a:rPr lang="en-US" sz="1400" dirty="0" smtClean="0"/>
                        <a:t>Social</a:t>
                      </a:r>
                      <a:r>
                        <a:rPr lang="en-US" sz="1400" baseline="0" dirty="0" smtClean="0"/>
                        <a:t> Studies</a:t>
                      </a:r>
                      <a:endParaRPr lang="en-US" sz="1400" dirty="0">
                        <a:solidFill>
                          <a:schemeClr val="tx1"/>
                        </a:solidFill>
                      </a:endParaRPr>
                    </a:p>
                  </a:txBody>
                  <a:tcPr/>
                </a:tc>
                <a:tc>
                  <a:txBody>
                    <a:bodyPr/>
                    <a:lstStyle/>
                    <a:p>
                      <a:pPr marL="0" indent="0">
                        <a:buFont typeface="Arial" panose="020B0604020202020204" pitchFamily="34" charset="0"/>
                        <a:buNone/>
                      </a:pPr>
                      <a:r>
                        <a:rPr lang="en-US" sz="1400" dirty="0" smtClean="0"/>
                        <a:t>LEAP</a:t>
                      </a:r>
                      <a:r>
                        <a:rPr lang="en-US" sz="1400" baseline="0" dirty="0" smtClean="0"/>
                        <a:t> and iLEAP</a:t>
                      </a:r>
                      <a:endParaRPr lang="en-US" sz="1400" dirty="0">
                        <a:solidFill>
                          <a:schemeClr val="tx1"/>
                        </a:solidFill>
                      </a:endParaRPr>
                    </a:p>
                  </a:txBody>
                  <a:tcPr/>
                </a:tc>
                <a:tc>
                  <a:txBody>
                    <a:bodyPr/>
                    <a:lstStyle/>
                    <a:p>
                      <a:pPr marL="0" indent="0">
                        <a:buFont typeface="Arial" panose="020B0604020202020204" pitchFamily="34" charset="0"/>
                        <a:buNone/>
                      </a:pPr>
                      <a:r>
                        <a:rPr lang="en-US" sz="1400" dirty="0" smtClean="0"/>
                        <a:t>LEAP</a:t>
                      </a:r>
                      <a:r>
                        <a:rPr lang="en-US" sz="1400" baseline="0" dirty="0" smtClean="0"/>
                        <a:t> and </a:t>
                      </a:r>
                      <a:r>
                        <a:rPr lang="en-US" sz="1400" baseline="0" dirty="0" err="1" smtClean="0"/>
                        <a:t>iLEAP</a:t>
                      </a:r>
                      <a:endParaRPr lang="en-US" sz="1400" dirty="0">
                        <a:solidFill>
                          <a:schemeClr val="tx1"/>
                        </a:solidFill>
                      </a:endParaRPr>
                    </a:p>
                  </a:txBody>
                  <a:tcPr/>
                </a:tc>
              </a:tr>
              <a:tr h="563538">
                <a:tc rowSpan="5">
                  <a:txBody>
                    <a:bodyPr/>
                    <a:lstStyle/>
                    <a:p>
                      <a:pPr algn="ctr"/>
                      <a:r>
                        <a:rPr lang="en-US" sz="1600" b="1" dirty="0" smtClean="0"/>
                        <a:t>High</a:t>
                      </a:r>
                      <a:r>
                        <a:rPr lang="en-US" sz="1600" b="1" baseline="0" dirty="0" smtClean="0"/>
                        <a:t> School</a:t>
                      </a:r>
                      <a:endParaRPr lang="en-US" sz="1600" b="1" dirty="0">
                        <a:solidFill>
                          <a:schemeClr val="tx1"/>
                        </a:solidFill>
                      </a:endParaRPr>
                    </a:p>
                  </a:txBody>
                  <a:tcPr anchor="ctr"/>
                </a:tc>
                <a:tc>
                  <a:txBody>
                    <a:bodyPr/>
                    <a:lstStyle/>
                    <a:p>
                      <a:pPr marL="0" indent="0">
                        <a:buFont typeface="Arial" panose="020B0604020202020204" pitchFamily="34" charset="0"/>
                        <a:buNone/>
                      </a:pPr>
                      <a:r>
                        <a:rPr lang="en-US" sz="1400" dirty="0" smtClean="0">
                          <a:solidFill>
                            <a:schemeClr val="dk1"/>
                          </a:solidFill>
                        </a:rPr>
                        <a:t>All subjects</a:t>
                      </a:r>
                      <a:r>
                        <a:rPr lang="en-US" sz="1400" baseline="0" dirty="0" smtClean="0">
                          <a:solidFill>
                            <a:schemeClr val="dk1"/>
                          </a:solidFill>
                        </a:rPr>
                        <a:t> </a:t>
                      </a:r>
                      <a:endParaRPr lang="en-US" sz="1400" dirty="0">
                        <a:solidFill>
                          <a:schemeClr val="tx1"/>
                        </a:solidFill>
                      </a:endParaRPr>
                    </a:p>
                  </a:txBody>
                  <a:tcPr/>
                </a:tc>
                <a:tc>
                  <a:txBody>
                    <a:bodyPr/>
                    <a:lstStyle/>
                    <a:p>
                      <a:r>
                        <a:rPr lang="en-US" sz="1400" dirty="0" smtClean="0"/>
                        <a:t>ACT </a:t>
                      </a:r>
                    </a:p>
                    <a:p>
                      <a:r>
                        <a:rPr lang="en-US" sz="1400" dirty="0" smtClean="0">
                          <a:solidFill>
                            <a:schemeClr val="tx1"/>
                          </a:solidFill>
                        </a:rPr>
                        <a:t>Advanced</a:t>
                      </a:r>
                      <a:r>
                        <a:rPr lang="en-US" sz="1400" baseline="0" dirty="0" smtClean="0">
                          <a:solidFill>
                            <a:schemeClr val="tx1"/>
                          </a:solidFill>
                        </a:rPr>
                        <a:t> Placement</a:t>
                      </a:r>
                      <a:endParaRPr lang="en-US" sz="1400" dirty="0" smtClean="0">
                        <a:solidFill>
                          <a:schemeClr val="tx1"/>
                        </a:solidFill>
                      </a:endParaRPr>
                    </a:p>
                  </a:txBody>
                  <a:tcPr/>
                </a:tc>
                <a:tc>
                  <a:txBody>
                    <a:bodyPr/>
                    <a:lstStyle/>
                    <a:p>
                      <a:r>
                        <a:rPr lang="en-US" sz="1400" dirty="0" smtClean="0">
                          <a:solidFill>
                            <a:schemeClr val="dk1"/>
                          </a:solidFill>
                        </a:rPr>
                        <a:t>ACT</a:t>
                      </a:r>
                      <a:r>
                        <a:rPr lang="en-US" sz="1400" baseline="0" dirty="0" smtClean="0">
                          <a:solidFill>
                            <a:schemeClr val="dk1"/>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Advanced</a:t>
                      </a:r>
                      <a:r>
                        <a:rPr lang="en-US" sz="1400" baseline="0" dirty="0" smtClean="0">
                          <a:solidFill>
                            <a:schemeClr val="tx1"/>
                          </a:solidFill>
                        </a:rPr>
                        <a:t> Placement</a:t>
                      </a:r>
                      <a:endParaRPr lang="en-US" sz="1400" dirty="0" smtClean="0">
                        <a:solidFill>
                          <a:schemeClr val="tx1"/>
                        </a:solidFill>
                      </a:endParaRPr>
                    </a:p>
                  </a:txBody>
                  <a:tcPr/>
                </a:tc>
              </a:tr>
              <a:tr h="563538">
                <a:tc vMerge="1">
                  <a:txBody>
                    <a:bodyPr/>
                    <a:lstStyle/>
                    <a:p>
                      <a:endParaRPr lang="en-US"/>
                    </a:p>
                  </a:txBody>
                  <a:tcPr/>
                </a:tc>
                <a:tc>
                  <a:txBody>
                    <a:bodyPr/>
                    <a:lstStyle/>
                    <a:p>
                      <a:pPr marL="0" indent="0">
                        <a:buFont typeface="Arial" panose="020B0604020202020204" pitchFamily="34" charset="0"/>
                        <a:buNone/>
                      </a:pPr>
                      <a:r>
                        <a:rPr lang="en-US" sz="1400" dirty="0" smtClean="0"/>
                        <a:t>ELA</a:t>
                      </a:r>
                      <a:endParaRPr lang="en-US" sz="1400" dirty="0">
                        <a:solidFill>
                          <a:schemeClr val="tx1"/>
                        </a:solidFill>
                      </a:endParaRPr>
                    </a:p>
                  </a:txBody>
                  <a:tcPr/>
                </a:tc>
                <a:tc>
                  <a:txBody>
                    <a:bodyPr/>
                    <a:lstStyle/>
                    <a:p>
                      <a:r>
                        <a:rPr lang="en-US" sz="1400" dirty="0" smtClean="0"/>
                        <a:t>English</a:t>
                      </a:r>
                      <a:r>
                        <a:rPr lang="en-US" sz="1400" baseline="0" dirty="0" smtClean="0"/>
                        <a:t> II EOC</a:t>
                      </a:r>
                    </a:p>
                    <a:p>
                      <a:r>
                        <a:rPr lang="en-US" sz="1400" baseline="0" dirty="0" smtClean="0"/>
                        <a:t>English III EOC</a:t>
                      </a:r>
                    </a:p>
                  </a:txBody>
                  <a:tcPr/>
                </a:tc>
                <a:tc>
                  <a:txBody>
                    <a:bodyPr/>
                    <a:lstStyle/>
                    <a:p>
                      <a:r>
                        <a:rPr lang="en-US" sz="1400" dirty="0" smtClean="0"/>
                        <a:t>English</a:t>
                      </a:r>
                      <a:r>
                        <a:rPr lang="en-US" sz="1400" baseline="0" dirty="0" smtClean="0"/>
                        <a:t> II EOC</a:t>
                      </a:r>
                    </a:p>
                    <a:p>
                      <a:r>
                        <a:rPr lang="en-US" sz="1400" baseline="0" dirty="0" smtClean="0"/>
                        <a:t>English III EOC</a:t>
                      </a:r>
                    </a:p>
                  </a:txBody>
                  <a:tcPr/>
                </a:tc>
              </a:tr>
              <a:tr h="563538">
                <a:tc vMerge="1">
                  <a:txBody>
                    <a:bodyPr/>
                    <a:lstStyle/>
                    <a:p>
                      <a:endParaRPr lang="en-US" b="1" dirty="0">
                        <a:solidFill>
                          <a:schemeClr val="tx1"/>
                        </a:solidFill>
                      </a:endParaRPr>
                    </a:p>
                  </a:txBody>
                  <a:tcPr/>
                </a:tc>
                <a:tc>
                  <a:txBody>
                    <a:bodyPr/>
                    <a:lstStyle/>
                    <a:p>
                      <a:pPr marL="0" indent="0">
                        <a:buFont typeface="Arial" panose="020B0604020202020204" pitchFamily="34" charset="0"/>
                        <a:buNone/>
                      </a:pPr>
                      <a:r>
                        <a:rPr lang="en-US" sz="1400" dirty="0" smtClean="0"/>
                        <a:t>Math</a:t>
                      </a:r>
                      <a:endParaRPr lang="en-US" sz="1400" dirty="0">
                        <a:solidFill>
                          <a:schemeClr val="tx1"/>
                        </a:solidFill>
                      </a:endParaRPr>
                    </a:p>
                  </a:txBody>
                  <a:tcPr/>
                </a:tc>
                <a:tc>
                  <a:txBody>
                    <a:bodyPr/>
                    <a:lstStyle/>
                    <a:p>
                      <a:r>
                        <a:rPr lang="en-US" sz="1400" dirty="0" smtClean="0"/>
                        <a:t>Algebra I</a:t>
                      </a:r>
                      <a:r>
                        <a:rPr lang="en-US" sz="1400" baseline="0" dirty="0" smtClean="0"/>
                        <a:t> EOC</a:t>
                      </a:r>
                    </a:p>
                    <a:p>
                      <a:r>
                        <a:rPr lang="en-US" sz="1400" baseline="0" dirty="0" smtClean="0"/>
                        <a:t>Geometry EOC</a:t>
                      </a:r>
                    </a:p>
                  </a:txBody>
                  <a:tcPr/>
                </a:tc>
                <a:tc>
                  <a:txBody>
                    <a:bodyPr/>
                    <a:lstStyle/>
                    <a:p>
                      <a:r>
                        <a:rPr lang="en-US" sz="1400" dirty="0" smtClean="0"/>
                        <a:t>Algebra I</a:t>
                      </a:r>
                      <a:r>
                        <a:rPr lang="en-US" sz="1400" baseline="0" dirty="0" smtClean="0"/>
                        <a:t> EOC</a:t>
                      </a:r>
                    </a:p>
                    <a:p>
                      <a:r>
                        <a:rPr lang="en-US" sz="1400" baseline="0" dirty="0" smtClean="0"/>
                        <a:t>Geometry EOC</a:t>
                      </a:r>
                    </a:p>
                  </a:txBody>
                  <a:tcPr/>
                </a:tc>
              </a:tr>
              <a:tr h="326259">
                <a:tc vMerge="1">
                  <a:txBody>
                    <a:bodyPr/>
                    <a:lstStyle/>
                    <a:p>
                      <a:endParaRPr lang="en-US" b="1" dirty="0">
                        <a:solidFill>
                          <a:schemeClr val="tx1"/>
                        </a:solidFill>
                      </a:endParaRPr>
                    </a:p>
                  </a:txBody>
                  <a:tcPr/>
                </a:tc>
                <a:tc>
                  <a:txBody>
                    <a:bodyPr/>
                    <a:lstStyle/>
                    <a:p>
                      <a:pPr marL="0" indent="0">
                        <a:buFont typeface="Arial" panose="020B0604020202020204" pitchFamily="34" charset="0"/>
                        <a:buNone/>
                      </a:pPr>
                      <a:r>
                        <a:rPr lang="en-US" sz="1400" dirty="0" smtClean="0"/>
                        <a:t>Science</a:t>
                      </a:r>
                      <a:endParaRPr lang="en-US" sz="1400" dirty="0">
                        <a:solidFill>
                          <a:schemeClr val="tx1"/>
                        </a:solidFill>
                      </a:endParaRPr>
                    </a:p>
                  </a:txBody>
                  <a:tcPr/>
                </a:tc>
                <a:tc>
                  <a:txBody>
                    <a:bodyPr/>
                    <a:lstStyle/>
                    <a:p>
                      <a:r>
                        <a:rPr lang="en-US" sz="1400" dirty="0" smtClean="0"/>
                        <a:t>Biology EOC</a:t>
                      </a:r>
                    </a:p>
                  </a:txBody>
                  <a:tcPr/>
                </a:tc>
                <a:tc>
                  <a:txBody>
                    <a:bodyPr/>
                    <a:lstStyle/>
                    <a:p>
                      <a:r>
                        <a:rPr lang="en-US" sz="1400" dirty="0" smtClean="0"/>
                        <a:t>Biology EOC</a:t>
                      </a:r>
                    </a:p>
                  </a:txBody>
                  <a:tcPr/>
                </a:tc>
              </a:tr>
              <a:tr h="337202">
                <a:tc vMerge="1">
                  <a:txBody>
                    <a:bodyPr/>
                    <a:lstStyle/>
                    <a:p>
                      <a:endParaRPr lang="en-US" b="1" dirty="0">
                        <a:solidFill>
                          <a:schemeClr val="tx1"/>
                        </a:solidFill>
                      </a:endParaRPr>
                    </a:p>
                  </a:txBody>
                  <a:tcPr/>
                </a:tc>
                <a:tc>
                  <a:txBody>
                    <a:bodyPr/>
                    <a:lstStyle/>
                    <a:p>
                      <a:pPr marL="0" indent="0">
                        <a:buFont typeface="Arial" panose="020B0604020202020204" pitchFamily="34" charset="0"/>
                        <a:buNone/>
                      </a:pPr>
                      <a:r>
                        <a:rPr lang="en-US" sz="1400" dirty="0" smtClean="0"/>
                        <a:t>Social</a:t>
                      </a:r>
                      <a:r>
                        <a:rPr lang="en-US" sz="1400" baseline="0" dirty="0" smtClean="0"/>
                        <a:t> Studies</a:t>
                      </a:r>
                      <a:endParaRPr lang="en-US" sz="1400" dirty="0">
                        <a:solidFill>
                          <a:schemeClr val="tx1"/>
                        </a:solidFill>
                      </a:endParaRPr>
                    </a:p>
                  </a:txBody>
                  <a:tcPr/>
                </a:tc>
                <a:tc>
                  <a:txBody>
                    <a:bodyPr/>
                    <a:lstStyle/>
                    <a:p>
                      <a:r>
                        <a:rPr lang="en-US" sz="1400" dirty="0" smtClean="0"/>
                        <a:t>US History EOC</a:t>
                      </a:r>
                      <a:endParaRPr lang="en-US" sz="1400" dirty="0">
                        <a:solidFill>
                          <a:schemeClr val="tx1"/>
                        </a:solidFill>
                      </a:endParaRPr>
                    </a:p>
                  </a:txBody>
                  <a:tcPr/>
                </a:tc>
                <a:tc>
                  <a:txBody>
                    <a:bodyPr/>
                    <a:lstStyle/>
                    <a:p>
                      <a:r>
                        <a:rPr lang="en-US" sz="1400" dirty="0" smtClean="0"/>
                        <a:t>US History EOC</a:t>
                      </a:r>
                      <a:endParaRPr lang="en-US" sz="1400" dirty="0">
                        <a:solidFill>
                          <a:schemeClr val="tx1"/>
                        </a:solidFill>
                      </a:endParaRPr>
                    </a:p>
                  </a:txBody>
                  <a:tcPr/>
                </a:tc>
              </a:tr>
              <a:tr h="472084">
                <a:tc rowSpan="3">
                  <a:txBody>
                    <a:bodyPr/>
                    <a:lstStyle/>
                    <a:p>
                      <a:pPr algn="ctr"/>
                      <a:r>
                        <a:rPr lang="en-US" sz="1600" b="1" dirty="0" smtClean="0">
                          <a:solidFill>
                            <a:schemeClr val="tx1"/>
                          </a:solidFill>
                        </a:rPr>
                        <a:t>Alternate Assessments</a:t>
                      </a:r>
                      <a:endParaRPr lang="en-US" sz="1600" b="1" dirty="0">
                        <a:solidFill>
                          <a:schemeClr val="tx1"/>
                        </a:solidFill>
                      </a:endParaRPr>
                    </a:p>
                  </a:txBody>
                  <a:tcPr anchor="ctr"/>
                </a:tc>
                <a:tc>
                  <a:txBody>
                    <a:bodyPr/>
                    <a:lstStyle/>
                    <a:p>
                      <a:pPr marL="0" indent="0">
                        <a:buFont typeface="Arial" panose="020B0604020202020204" pitchFamily="34" charset="0"/>
                        <a:buNone/>
                      </a:pPr>
                      <a:r>
                        <a:rPr lang="en-US" sz="1400" dirty="0" smtClean="0">
                          <a:solidFill>
                            <a:schemeClr val="tx1"/>
                          </a:solidFill>
                        </a:rPr>
                        <a:t>ELA, Math,</a:t>
                      </a:r>
                      <a:r>
                        <a:rPr lang="en-US" sz="1400" baseline="0" dirty="0" smtClean="0">
                          <a:solidFill>
                            <a:schemeClr val="tx1"/>
                          </a:solidFill>
                        </a:rPr>
                        <a:t> Science </a:t>
                      </a:r>
                    </a:p>
                    <a:p>
                      <a:pPr marL="0" indent="0">
                        <a:buFont typeface="Arial" panose="020B0604020202020204" pitchFamily="34" charset="0"/>
                        <a:buNone/>
                      </a:pPr>
                      <a:r>
                        <a:rPr lang="en-US" sz="1400" baseline="0" dirty="0" smtClean="0">
                          <a:solidFill>
                            <a:schemeClr val="tx1"/>
                          </a:solidFill>
                        </a:rPr>
                        <a:t>(varies by grade level)</a:t>
                      </a:r>
                      <a:endParaRPr lang="en-US" sz="1400" dirty="0">
                        <a:solidFill>
                          <a:schemeClr val="tx1"/>
                        </a:solidFill>
                      </a:endParaRPr>
                    </a:p>
                  </a:txBody>
                  <a:tcPr/>
                </a:tc>
                <a:tc>
                  <a:txBody>
                    <a:bodyPr/>
                    <a:lstStyle/>
                    <a:p>
                      <a:r>
                        <a:rPr lang="en-US" sz="1400" dirty="0" smtClean="0">
                          <a:solidFill>
                            <a:schemeClr val="tx1"/>
                          </a:solidFill>
                        </a:rPr>
                        <a:t>LAA1</a:t>
                      </a:r>
                      <a:endParaRPr lang="en-US" sz="1400" dirty="0">
                        <a:solidFill>
                          <a:schemeClr val="tx1"/>
                        </a:solidFill>
                      </a:endParaRPr>
                    </a:p>
                  </a:txBody>
                  <a:tcPr/>
                </a:tc>
                <a:tc>
                  <a:txBody>
                    <a:bodyPr/>
                    <a:lstStyle/>
                    <a:p>
                      <a:r>
                        <a:rPr lang="en-US" sz="1400" dirty="0" smtClean="0">
                          <a:solidFill>
                            <a:schemeClr val="tx1"/>
                          </a:solidFill>
                        </a:rPr>
                        <a:t>LAA1</a:t>
                      </a:r>
                      <a:endParaRPr lang="en-US" sz="1400" dirty="0">
                        <a:solidFill>
                          <a:schemeClr val="tx1"/>
                        </a:solidFill>
                      </a:endParaRPr>
                    </a:p>
                  </a:txBody>
                  <a:tcPr/>
                </a:tc>
              </a:tr>
              <a:tr h="504218">
                <a:tc vMerge="1">
                  <a:txBody>
                    <a:bodyPr/>
                    <a:lstStyle/>
                    <a:p>
                      <a:endParaRPr lang="en-US" sz="1800" b="0" dirty="0">
                        <a:solidFill>
                          <a:schemeClr val="tx1"/>
                        </a:solidFill>
                      </a:endParaRPr>
                    </a:p>
                  </a:txBody>
                  <a:tcPr/>
                </a:tc>
                <a:tc>
                  <a:txBody>
                    <a:bodyPr/>
                    <a:lstStyle/>
                    <a:p>
                      <a:pPr marL="0" indent="0">
                        <a:buFont typeface="Arial" panose="020B0604020202020204" pitchFamily="34" charset="0"/>
                        <a:buNone/>
                      </a:pPr>
                      <a:r>
                        <a:rPr lang="en-US" sz="1400" dirty="0" smtClean="0">
                          <a:solidFill>
                            <a:schemeClr val="tx1"/>
                          </a:solidFill>
                        </a:rPr>
                        <a:t>ELA, Math, Science,</a:t>
                      </a:r>
                      <a:r>
                        <a:rPr lang="en-US" sz="1400" baseline="0" dirty="0" smtClean="0">
                          <a:solidFill>
                            <a:schemeClr val="tx1"/>
                          </a:solidFill>
                        </a:rPr>
                        <a:t> Social Studies (varies by grade level)</a:t>
                      </a:r>
                      <a:endParaRPr lang="en-US" sz="1400" dirty="0">
                        <a:solidFill>
                          <a:schemeClr val="tx1"/>
                        </a:solidFill>
                      </a:endParaRPr>
                    </a:p>
                  </a:txBody>
                  <a:tcPr/>
                </a:tc>
                <a:tc>
                  <a:txBody>
                    <a:bodyPr/>
                    <a:lstStyle/>
                    <a:p>
                      <a:r>
                        <a:rPr lang="en-US" sz="1400" dirty="0" smtClean="0">
                          <a:solidFill>
                            <a:schemeClr val="tx1"/>
                          </a:solidFill>
                        </a:rPr>
                        <a:t>LAA2</a:t>
                      </a:r>
                      <a:endParaRPr lang="en-US" sz="1400" dirty="0">
                        <a:solidFill>
                          <a:schemeClr val="tx1"/>
                        </a:solidFill>
                      </a:endParaRPr>
                    </a:p>
                  </a:txBody>
                  <a:tcPr/>
                </a:tc>
                <a:tc>
                  <a:txBody>
                    <a:bodyPr/>
                    <a:lstStyle/>
                    <a:p>
                      <a:r>
                        <a:rPr lang="en-US" sz="1400" dirty="0" smtClean="0">
                          <a:solidFill>
                            <a:schemeClr val="tx1"/>
                          </a:solidFill>
                        </a:rPr>
                        <a:t>LAA2</a:t>
                      </a:r>
                      <a:r>
                        <a:rPr lang="en-US" sz="1400" baseline="0" dirty="0" smtClean="0">
                          <a:solidFill>
                            <a:schemeClr val="tx1"/>
                          </a:solidFill>
                        </a:rPr>
                        <a:t> for eligible re-testers (high school)</a:t>
                      </a:r>
                    </a:p>
                  </a:txBody>
                  <a:tcPr/>
                </a:tc>
              </a:tr>
              <a:tr h="504218">
                <a:tc vMerge="1">
                  <a:txBody>
                    <a:bodyPr/>
                    <a:lstStyle/>
                    <a:p>
                      <a:endParaRPr lang="en-US"/>
                    </a:p>
                  </a:txBody>
                  <a:tcPr/>
                </a:tc>
                <a:tc>
                  <a:txBody>
                    <a:bodyPr/>
                    <a:lstStyle/>
                    <a:p>
                      <a:pPr marL="0" indent="0">
                        <a:buFont typeface="Arial" panose="020B0604020202020204" pitchFamily="34" charset="0"/>
                        <a:buNone/>
                      </a:pPr>
                      <a:r>
                        <a:rPr lang="en-US" sz="1400" dirty="0" smtClean="0">
                          <a:solidFill>
                            <a:schemeClr val="tx1"/>
                          </a:solidFill>
                        </a:rPr>
                        <a:t>English</a:t>
                      </a:r>
                      <a:r>
                        <a:rPr lang="en-US" sz="1400" baseline="0" dirty="0" smtClean="0">
                          <a:solidFill>
                            <a:schemeClr val="tx1"/>
                          </a:solidFill>
                        </a:rPr>
                        <a:t> Language</a:t>
                      </a:r>
                      <a:endParaRPr lang="en-US" sz="1400" dirty="0">
                        <a:solidFill>
                          <a:schemeClr val="tx1"/>
                        </a:solidFill>
                      </a:endParaRPr>
                    </a:p>
                  </a:txBody>
                  <a:tcPr/>
                </a:tc>
                <a:tc>
                  <a:txBody>
                    <a:bodyPr/>
                    <a:lstStyle/>
                    <a:p>
                      <a:r>
                        <a:rPr lang="en-US" sz="1400" dirty="0" smtClean="0">
                          <a:solidFill>
                            <a:schemeClr val="tx1"/>
                          </a:solidFill>
                        </a:rPr>
                        <a:t>ELDA</a:t>
                      </a:r>
                      <a:endParaRPr lang="en-US" sz="1400" dirty="0">
                        <a:solidFill>
                          <a:schemeClr val="tx1"/>
                        </a:solidFill>
                      </a:endParaRPr>
                    </a:p>
                  </a:txBody>
                  <a:tcPr/>
                </a:tc>
                <a:tc>
                  <a:txBody>
                    <a:bodyPr/>
                    <a:lstStyle/>
                    <a:p>
                      <a:r>
                        <a:rPr lang="en-US" sz="1400" dirty="0" smtClean="0">
                          <a:solidFill>
                            <a:schemeClr val="tx1"/>
                          </a:solidFill>
                        </a:rPr>
                        <a:t>ELDA</a:t>
                      </a:r>
                      <a:endParaRPr lang="en-US" sz="1400" baseline="0" dirty="0" smtClean="0">
                        <a:solidFill>
                          <a:schemeClr val="tx1"/>
                        </a:solidFill>
                      </a:endParaRPr>
                    </a:p>
                  </a:txBody>
                  <a:tcPr/>
                </a:tc>
              </a:tr>
            </a:tbl>
          </a:graphicData>
        </a:graphic>
      </p:graphicFrame>
    </p:spTree>
    <p:extLst>
      <p:ext uri="{BB962C8B-B14F-4D97-AF65-F5344CB8AC3E}">
        <p14:creationId xmlns:p14="http://schemas.microsoft.com/office/powerpoint/2010/main" val="1895466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2400"/>
            <a:ext cx="9144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white"/>
                </a:solidFill>
                <a:latin typeface="Chalkduster"/>
              </a:rPr>
              <a:t>Pearson Access</a:t>
            </a:r>
            <a:endParaRPr lang="en-US" sz="3600" dirty="0">
              <a:solidFill>
                <a:prstClr val="white"/>
              </a:solidFill>
              <a:latin typeface="Chalkduster"/>
            </a:endParaRPr>
          </a:p>
        </p:txBody>
      </p:sp>
      <p:sp>
        <p:nvSpPr>
          <p:cNvPr id="3" name="TextBox 2"/>
          <p:cNvSpPr txBox="1"/>
          <p:nvPr/>
        </p:nvSpPr>
        <p:spPr>
          <a:xfrm>
            <a:off x="76200" y="1219200"/>
            <a:ext cx="9067800" cy="2895600"/>
          </a:xfrm>
          <a:prstGeom prst="rect">
            <a:avLst/>
          </a:prstGeom>
          <a:noFill/>
        </p:spPr>
        <p:txBody>
          <a:bodyPr wrap="square" rtlCol="0">
            <a:spAutoFit/>
          </a:bodyPr>
          <a:lstStyle/>
          <a:p>
            <a:r>
              <a:rPr lang="en-US" sz="2000" dirty="0" smtClean="0">
                <a:solidFill>
                  <a:prstClr val="black"/>
                </a:solidFill>
              </a:rPr>
              <a:t>Access to the Test Administrations tools, Training Site, Manuals and Training Modules can be found in Pearson Access:</a:t>
            </a:r>
          </a:p>
          <a:p>
            <a:pPr marL="800100" lvl="1" indent="-342900">
              <a:buFont typeface="Arial" panose="020B0604020202020204" pitchFamily="34" charset="0"/>
              <a:buChar char="•"/>
            </a:pPr>
            <a:r>
              <a:rPr lang="en-US" sz="2000" dirty="0" smtClean="0">
                <a:solidFill>
                  <a:prstClr val="black"/>
                </a:solidFill>
              </a:rPr>
              <a:t>Type into web:  </a:t>
            </a:r>
            <a:r>
              <a:rPr lang="en-US" sz="2000" dirty="0" smtClean="0">
                <a:solidFill>
                  <a:prstClr val="black"/>
                </a:solidFill>
                <a:hlinkClick r:id="rId2"/>
              </a:rPr>
              <a:t>www.pearsonaccess.com</a:t>
            </a:r>
            <a:endParaRPr lang="en-US" sz="2000" dirty="0" smtClean="0">
              <a:solidFill>
                <a:prstClr val="black"/>
              </a:solidFill>
            </a:endParaRPr>
          </a:p>
          <a:p>
            <a:pPr marL="800100" lvl="1" indent="-342900">
              <a:buFont typeface="Arial" panose="020B0604020202020204" pitchFamily="34" charset="0"/>
              <a:buChar char="•"/>
            </a:pPr>
            <a:r>
              <a:rPr lang="en-US" sz="2000" dirty="0" smtClean="0">
                <a:solidFill>
                  <a:prstClr val="black"/>
                </a:solidFill>
              </a:rPr>
              <a:t>Select PARCC from the dropdown menu</a:t>
            </a:r>
          </a:p>
          <a:p>
            <a:pPr marL="800100" lvl="1" indent="-342900">
              <a:buFont typeface="Arial" panose="020B0604020202020204" pitchFamily="34" charset="0"/>
              <a:buChar char="•"/>
            </a:pPr>
            <a:r>
              <a:rPr lang="en-US" sz="2000" dirty="0" smtClean="0">
                <a:solidFill>
                  <a:prstClr val="black"/>
                </a:solidFill>
              </a:rPr>
              <a:t>Three tabs:	</a:t>
            </a:r>
          </a:p>
          <a:p>
            <a:pPr marL="1257300" lvl="2" indent="-342900">
              <a:buFont typeface="Arial" panose="020B0604020202020204" pitchFamily="34" charset="0"/>
              <a:buChar char="•"/>
            </a:pPr>
            <a:r>
              <a:rPr lang="en-US" sz="2000" dirty="0" smtClean="0">
                <a:solidFill>
                  <a:prstClr val="black"/>
                </a:solidFill>
              </a:rPr>
              <a:t>Home (used to log into Pearson Access live site)</a:t>
            </a:r>
          </a:p>
          <a:p>
            <a:pPr marL="1257300" lvl="2" indent="-342900">
              <a:buFont typeface="Arial" panose="020B0604020202020204" pitchFamily="34" charset="0"/>
              <a:buChar char="•"/>
            </a:pPr>
            <a:r>
              <a:rPr lang="en-US" sz="2000" dirty="0" smtClean="0">
                <a:solidFill>
                  <a:prstClr val="black"/>
                </a:solidFill>
              </a:rPr>
              <a:t>Support (manuals and training modules)</a:t>
            </a:r>
          </a:p>
          <a:p>
            <a:pPr marL="1257300" lvl="2" indent="-342900">
              <a:buFont typeface="Arial" panose="020B0604020202020204" pitchFamily="34" charset="0"/>
              <a:buChar char="•"/>
            </a:pPr>
            <a:r>
              <a:rPr lang="en-US" sz="2000" dirty="0" smtClean="0">
                <a:solidFill>
                  <a:prstClr val="black"/>
                </a:solidFill>
              </a:rPr>
              <a:t>Training (used to log into Pearson Training site)</a:t>
            </a:r>
          </a:p>
          <a:p>
            <a:endParaRPr lang="en-US" sz="2000" dirty="0">
              <a:solidFill>
                <a:prstClr val="black"/>
              </a:solidFill>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609" b="39168"/>
          <a:stretch/>
        </p:blipFill>
        <p:spPr bwMode="auto">
          <a:xfrm>
            <a:off x="228600" y="3733800"/>
            <a:ext cx="8686800" cy="2794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3"/>
          <p:cNvSpPr txBox="1">
            <a:spLocks/>
          </p:cNvSpPr>
          <p:nvPr/>
        </p:nvSpPr>
        <p:spPr>
          <a:xfrm>
            <a:off x="152400" y="6553200"/>
            <a:ext cx="2895600" cy="3428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latin typeface="Chalkduster"/>
                <a:cs typeface="Chalkduster"/>
              </a:rPr>
              <a:t>Louisiana Believes</a:t>
            </a:r>
            <a:endParaRPr lang="en-US" dirty="0">
              <a:solidFill>
                <a:srgbClr val="EEECE1">
                  <a:lumMod val="50000"/>
                </a:srgbClr>
              </a:solidFill>
              <a:latin typeface="Chalkduster"/>
              <a:cs typeface="Chalkduster"/>
            </a:endParaRPr>
          </a:p>
        </p:txBody>
      </p:sp>
    </p:spTree>
    <p:extLst>
      <p:ext uri="{BB962C8B-B14F-4D97-AF65-F5344CB8AC3E}">
        <p14:creationId xmlns:p14="http://schemas.microsoft.com/office/powerpoint/2010/main" val="656637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60940062"/>
              </p:ext>
            </p:extLst>
          </p:nvPr>
        </p:nvGraphicFramePr>
        <p:xfrm>
          <a:off x="228601" y="1219201"/>
          <a:ext cx="8534398" cy="5181599"/>
        </p:xfrm>
        <a:graphic>
          <a:graphicData uri="http://schemas.openxmlformats.org/drawingml/2006/table">
            <a:tbl>
              <a:tblPr firstRow="1" firstCol="1" bandRow="1">
                <a:tableStyleId>{5C22544A-7EE6-4342-B048-85BDC9FD1C3A}</a:tableStyleId>
              </a:tblPr>
              <a:tblGrid>
                <a:gridCol w="2241630"/>
                <a:gridCol w="3146384"/>
                <a:gridCol w="3146384"/>
              </a:tblGrid>
              <a:tr h="571988">
                <a:tc>
                  <a:txBody>
                    <a:bodyPr/>
                    <a:lstStyle/>
                    <a:p>
                      <a:pPr>
                        <a:spcAft>
                          <a:spcPts val="0"/>
                        </a:spcAft>
                      </a:pPr>
                      <a:r>
                        <a:rPr lang="en-US" sz="1400" dirty="0">
                          <a:effectLst/>
                        </a:rPr>
                        <a:t> </a:t>
                      </a:r>
                      <a:endParaRPr lang="en-US" sz="1400" dirty="0">
                        <a:effectLst/>
                        <a:latin typeface="Calibri"/>
                      </a:endParaRPr>
                    </a:p>
                  </a:txBody>
                  <a:tcPr marL="68580" marR="68580" marT="0" marB="0"/>
                </a:tc>
                <a:tc>
                  <a:txBody>
                    <a:bodyPr/>
                    <a:lstStyle/>
                    <a:p>
                      <a:pPr algn="ctr">
                        <a:spcAft>
                          <a:spcPts val="0"/>
                        </a:spcAft>
                      </a:pPr>
                      <a:r>
                        <a:rPr lang="en-US" sz="2400" dirty="0" smtClean="0">
                          <a:effectLst/>
                        </a:rPr>
                        <a:t>Live Site</a:t>
                      </a:r>
                      <a:endParaRPr lang="en-US" sz="2400" dirty="0">
                        <a:effectLst/>
                        <a:latin typeface="Calibri"/>
                      </a:endParaRPr>
                    </a:p>
                  </a:txBody>
                  <a:tcPr marL="68580" marR="68580" marT="0" marB="0"/>
                </a:tc>
                <a:tc>
                  <a:txBody>
                    <a:bodyPr/>
                    <a:lstStyle/>
                    <a:p>
                      <a:pPr algn="ctr">
                        <a:spcAft>
                          <a:spcPts val="0"/>
                        </a:spcAft>
                      </a:pPr>
                      <a:r>
                        <a:rPr lang="en-US" sz="2400" dirty="0" smtClean="0">
                          <a:effectLst/>
                        </a:rPr>
                        <a:t>Training </a:t>
                      </a:r>
                      <a:r>
                        <a:rPr lang="en-US" sz="2400" dirty="0">
                          <a:effectLst/>
                        </a:rPr>
                        <a:t>Center</a:t>
                      </a:r>
                      <a:endParaRPr lang="en-US" sz="2400" dirty="0">
                        <a:effectLst/>
                        <a:latin typeface="Calibri"/>
                      </a:endParaRPr>
                    </a:p>
                  </a:txBody>
                  <a:tcPr marL="68580" marR="68580" marT="0" marB="0"/>
                </a:tc>
              </a:tr>
              <a:tr h="1168951">
                <a:tc>
                  <a:txBody>
                    <a:bodyPr/>
                    <a:lstStyle/>
                    <a:p>
                      <a:pPr>
                        <a:spcAft>
                          <a:spcPts val="0"/>
                        </a:spcAft>
                      </a:pPr>
                      <a:r>
                        <a:rPr lang="en-US" sz="2400" dirty="0">
                          <a:effectLst/>
                        </a:rPr>
                        <a:t>Location</a:t>
                      </a:r>
                      <a:endParaRPr lang="en-US" sz="2400" dirty="0">
                        <a:effectLst/>
                        <a:latin typeface="Calibri"/>
                      </a:endParaRPr>
                    </a:p>
                  </a:txBody>
                  <a:tcPr marL="68580" marR="68580" marT="0" marB="0"/>
                </a:tc>
                <a:tc>
                  <a:txBody>
                    <a:bodyPr/>
                    <a:lstStyle/>
                    <a:p>
                      <a:pPr>
                        <a:spcAft>
                          <a:spcPts val="0"/>
                        </a:spcAft>
                      </a:pPr>
                      <a:r>
                        <a:rPr lang="en-US" sz="1800" u="sng" dirty="0">
                          <a:effectLst/>
                          <a:hlinkClick r:id="rId2"/>
                        </a:rPr>
                        <a:t>http://parcc.pearson.com</a:t>
                      </a:r>
                      <a:r>
                        <a:rPr lang="en-US" sz="1800" dirty="0">
                          <a:effectLst/>
                        </a:rPr>
                        <a:t> </a:t>
                      </a:r>
                      <a:endParaRPr lang="en-US" sz="1800" dirty="0">
                        <a:effectLst/>
                        <a:latin typeface="Calibri"/>
                      </a:endParaRPr>
                    </a:p>
                  </a:txBody>
                  <a:tcPr marL="68580" marR="68580" marT="0" marB="0"/>
                </a:tc>
                <a:tc>
                  <a:txBody>
                    <a:bodyPr/>
                    <a:lstStyle/>
                    <a:p>
                      <a:pPr>
                        <a:spcAft>
                          <a:spcPts val="0"/>
                        </a:spcAft>
                      </a:pPr>
                      <a:r>
                        <a:rPr lang="en-US" sz="1800" dirty="0">
                          <a:effectLst/>
                        </a:rPr>
                        <a:t>Start at </a:t>
                      </a:r>
                      <a:r>
                        <a:rPr lang="en-US" sz="1800" u="sng" dirty="0">
                          <a:effectLst/>
                          <a:hlinkClick r:id="rId2"/>
                        </a:rPr>
                        <a:t>http://parcc.pearson.com</a:t>
                      </a:r>
                      <a:r>
                        <a:rPr lang="en-US" sz="1800" dirty="0">
                          <a:effectLst/>
                        </a:rPr>
                        <a:t> then click on Training Center tab.</a:t>
                      </a:r>
                      <a:endParaRPr lang="en-US" sz="1800" dirty="0">
                        <a:effectLst/>
                        <a:latin typeface="Calibri"/>
                      </a:endParaRPr>
                    </a:p>
                  </a:txBody>
                  <a:tcPr marL="68580" marR="68580" marT="0" marB="0"/>
                </a:tc>
              </a:tr>
              <a:tr h="3440660">
                <a:tc>
                  <a:txBody>
                    <a:bodyPr/>
                    <a:lstStyle/>
                    <a:p>
                      <a:pPr>
                        <a:spcAft>
                          <a:spcPts val="0"/>
                        </a:spcAft>
                      </a:pPr>
                      <a:r>
                        <a:rPr lang="en-US" sz="2400" dirty="0">
                          <a:effectLst/>
                        </a:rPr>
                        <a:t>Uses</a:t>
                      </a:r>
                      <a:endParaRPr lang="en-US" sz="2400" dirty="0">
                        <a:effectLst/>
                        <a:latin typeface="Calibri"/>
                      </a:endParaRPr>
                    </a:p>
                  </a:txBody>
                  <a:tcPr marL="68580" marR="68580" marT="0" marB="0"/>
                </a:tc>
                <a:tc>
                  <a:txBody>
                    <a:bodyPr/>
                    <a:lstStyle/>
                    <a:p>
                      <a:pPr marL="342900" marR="0" lvl="0" indent="-342900">
                        <a:lnSpc>
                          <a:spcPct val="115000"/>
                        </a:lnSpc>
                        <a:spcBef>
                          <a:spcPts val="0"/>
                        </a:spcBef>
                        <a:spcAft>
                          <a:spcPts val="0"/>
                        </a:spcAft>
                        <a:buFont typeface="Wingdings"/>
                        <a:buChar char=""/>
                      </a:pPr>
                      <a:r>
                        <a:rPr lang="en-US" sz="1800" dirty="0">
                          <a:effectLst/>
                        </a:rPr>
                        <a:t>Load Student Data for students participating the Spring 2014 PARCC Field Test</a:t>
                      </a:r>
                    </a:p>
                    <a:p>
                      <a:pPr marL="342900" marR="0" lvl="0" indent="-342900">
                        <a:lnSpc>
                          <a:spcPct val="115000"/>
                        </a:lnSpc>
                        <a:spcBef>
                          <a:spcPts val="0"/>
                        </a:spcBef>
                        <a:spcAft>
                          <a:spcPts val="0"/>
                        </a:spcAft>
                        <a:buFont typeface="Wingdings"/>
                        <a:buChar char=""/>
                      </a:pPr>
                      <a:r>
                        <a:rPr lang="en-US" sz="1800" dirty="0">
                          <a:effectLst/>
                        </a:rPr>
                        <a:t>Set up and manage test sessions for live, online testing</a:t>
                      </a:r>
                    </a:p>
                    <a:p>
                      <a:pPr marL="342900" marR="0" lvl="0" indent="-342900">
                        <a:lnSpc>
                          <a:spcPct val="115000"/>
                        </a:lnSpc>
                        <a:spcBef>
                          <a:spcPts val="0"/>
                        </a:spcBef>
                        <a:spcAft>
                          <a:spcPts val="0"/>
                        </a:spcAft>
                        <a:buFont typeface="Wingdings"/>
                        <a:buChar char=""/>
                      </a:pPr>
                      <a:r>
                        <a:rPr lang="en-US" sz="1800" dirty="0">
                          <a:effectLst/>
                        </a:rPr>
                        <a:t>Order additional paper test materials once initial shipments are received</a:t>
                      </a:r>
                      <a:endParaRPr lang="en-US" sz="1800" dirty="0">
                        <a:effectLst/>
                        <a:latin typeface="Calibri"/>
                        <a:ea typeface="Calibri"/>
                        <a:cs typeface="Times New Roman"/>
                      </a:endParaRPr>
                    </a:p>
                  </a:txBody>
                  <a:tcPr marL="68580" marR="68580" marT="0" marB="0"/>
                </a:tc>
                <a:tc>
                  <a:txBody>
                    <a:bodyPr/>
                    <a:lstStyle/>
                    <a:p>
                      <a:pPr marL="342900" marR="0" lvl="0" indent="-342900">
                        <a:lnSpc>
                          <a:spcPct val="115000"/>
                        </a:lnSpc>
                        <a:spcBef>
                          <a:spcPts val="0"/>
                        </a:spcBef>
                        <a:spcAft>
                          <a:spcPts val="0"/>
                        </a:spcAft>
                        <a:buFont typeface="Wingdings"/>
                        <a:buChar char=""/>
                      </a:pPr>
                      <a:r>
                        <a:rPr lang="en-US" sz="1800" dirty="0">
                          <a:effectLst/>
                        </a:rPr>
                        <a:t>Run infrastructure trial</a:t>
                      </a:r>
                    </a:p>
                    <a:p>
                      <a:pPr marL="342900" marR="0" lvl="0" indent="-342900">
                        <a:lnSpc>
                          <a:spcPct val="115000"/>
                        </a:lnSpc>
                        <a:spcBef>
                          <a:spcPts val="0"/>
                        </a:spcBef>
                        <a:spcAft>
                          <a:spcPts val="0"/>
                        </a:spcAft>
                        <a:buFont typeface="Wingdings"/>
                        <a:buChar char=""/>
                      </a:pPr>
                      <a:r>
                        <a:rPr lang="en-US" sz="1800" dirty="0">
                          <a:effectLst/>
                        </a:rPr>
                        <a:t>Practice setting up and managing test sessions for online testing</a:t>
                      </a:r>
                    </a:p>
                    <a:p>
                      <a:pPr>
                        <a:spcAft>
                          <a:spcPts val="0"/>
                        </a:spcAft>
                      </a:pPr>
                      <a:r>
                        <a:rPr lang="en-US" sz="1800" dirty="0">
                          <a:effectLst/>
                        </a:rPr>
                        <a:t> </a:t>
                      </a:r>
                    </a:p>
                    <a:p>
                      <a:pPr>
                        <a:spcAft>
                          <a:spcPts val="0"/>
                        </a:spcAft>
                      </a:pPr>
                      <a:r>
                        <a:rPr lang="en-US" sz="1800" dirty="0">
                          <a:effectLst/>
                        </a:rPr>
                        <a:t>NOTE: Accommodations are not available in Training Center during the Infrastructure Trial.  </a:t>
                      </a:r>
                      <a:endParaRPr lang="en-US" sz="1800" dirty="0">
                        <a:effectLst/>
                        <a:latin typeface="Calibri"/>
                      </a:endParaRPr>
                    </a:p>
                  </a:txBody>
                  <a:tcPr marL="68580" marR="68580" marT="0" marB="0"/>
                </a:tc>
              </a:tr>
            </a:tbl>
          </a:graphicData>
        </a:graphic>
      </p:graphicFrame>
      <p:sp>
        <p:nvSpPr>
          <p:cNvPr id="3" name="Title 1"/>
          <p:cNvSpPr txBox="1">
            <a:spLocks/>
          </p:cNvSpPr>
          <p:nvPr/>
        </p:nvSpPr>
        <p:spPr>
          <a:xfrm>
            <a:off x="0" y="152400"/>
            <a:ext cx="9144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white"/>
                </a:solidFill>
                <a:latin typeface="Chalkduster"/>
              </a:rPr>
              <a:t>Live vs. Training Center</a:t>
            </a:r>
            <a:endParaRPr lang="en-US" sz="3600" dirty="0">
              <a:solidFill>
                <a:prstClr val="white"/>
              </a:solidFill>
              <a:latin typeface="Chalkduster"/>
            </a:endParaRPr>
          </a:p>
        </p:txBody>
      </p:sp>
      <p:sp>
        <p:nvSpPr>
          <p:cNvPr id="7" name="Footer Placeholder 3"/>
          <p:cNvSpPr txBox="1">
            <a:spLocks/>
          </p:cNvSpPr>
          <p:nvPr/>
        </p:nvSpPr>
        <p:spPr>
          <a:xfrm>
            <a:off x="152400" y="6553200"/>
            <a:ext cx="2895600" cy="3428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latin typeface="Chalkduster"/>
                <a:cs typeface="Chalkduster"/>
              </a:rPr>
              <a:t>Louisiana Believes</a:t>
            </a:r>
            <a:endParaRPr lang="en-US" dirty="0">
              <a:solidFill>
                <a:srgbClr val="EEECE1">
                  <a:lumMod val="50000"/>
                </a:srgbClr>
              </a:solidFill>
              <a:latin typeface="Chalkduster"/>
              <a:cs typeface="Chalkduster"/>
            </a:endParaRPr>
          </a:p>
        </p:txBody>
      </p:sp>
    </p:spTree>
    <p:extLst>
      <p:ext uri="{BB962C8B-B14F-4D97-AF65-F5344CB8AC3E}">
        <p14:creationId xmlns:p14="http://schemas.microsoft.com/office/powerpoint/2010/main" val="18904221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2400"/>
            <a:ext cx="9144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white"/>
                </a:solidFill>
                <a:latin typeface="Chalkduster"/>
              </a:rPr>
              <a:t>Support</a:t>
            </a:r>
            <a:endParaRPr lang="en-US" sz="3600" dirty="0">
              <a:solidFill>
                <a:prstClr val="white"/>
              </a:solidFill>
              <a:latin typeface="Chalkduster"/>
            </a:endParaRPr>
          </a:p>
        </p:txBody>
      </p:sp>
      <p:sp>
        <p:nvSpPr>
          <p:cNvPr id="3" name="TextBox 2"/>
          <p:cNvSpPr txBox="1"/>
          <p:nvPr/>
        </p:nvSpPr>
        <p:spPr>
          <a:xfrm>
            <a:off x="152400" y="1219200"/>
            <a:ext cx="8610600" cy="5262979"/>
          </a:xfrm>
          <a:prstGeom prst="rect">
            <a:avLst/>
          </a:prstGeom>
          <a:noFill/>
        </p:spPr>
        <p:txBody>
          <a:bodyPr wrap="square" rtlCol="0">
            <a:spAutoFit/>
          </a:bodyPr>
          <a:lstStyle/>
          <a:p>
            <a:r>
              <a:rPr lang="en-US" sz="2400" b="1" dirty="0" smtClean="0">
                <a:solidFill>
                  <a:prstClr val="black"/>
                </a:solidFill>
              </a:rPr>
              <a:t>Technology Information</a:t>
            </a:r>
          </a:p>
          <a:p>
            <a:pPr marL="800100" lvl="1" indent="-342900">
              <a:buFont typeface="Arial" panose="020B0604020202020204" pitchFamily="34" charset="0"/>
              <a:buChar char="•"/>
            </a:pPr>
            <a:r>
              <a:rPr lang="en-US" sz="2400" dirty="0" smtClean="0">
                <a:solidFill>
                  <a:prstClr val="black"/>
                </a:solidFill>
              </a:rPr>
              <a:t>Proctor Cache Installer and Manual</a:t>
            </a:r>
          </a:p>
          <a:p>
            <a:pPr marL="800100" lvl="1" indent="-342900">
              <a:buFont typeface="Arial" panose="020B0604020202020204" pitchFamily="34" charset="0"/>
              <a:buChar char="•"/>
            </a:pPr>
            <a:r>
              <a:rPr lang="en-US" sz="2400" dirty="0" err="1" smtClean="0">
                <a:solidFill>
                  <a:prstClr val="black"/>
                </a:solidFill>
              </a:rPr>
              <a:t>TestNav</a:t>
            </a:r>
            <a:r>
              <a:rPr lang="en-US" sz="2400" dirty="0" smtClean="0">
                <a:solidFill>
                  <a:prstClr val="black"/>
                </a:solidFill>
              </a:rPr>
              <a:t> 8 Manual</a:t>
            </a:r>
          </a:p>
          <a:p>
            <a:r>
              <a:rPr lang="en-US" sz="2400" b="1" dirty="0" smtClean="0">
                <a:solidFill>
                  <a:prstClr val="black"/>
                </a:solidFill>
              </a:rPr>
              <a:t>Manuals and Documents</a:t>
            </a:r>
          </a:p>
          <a:p>
            <a:pPr marL="800100" lvl="1" indent="-342900">
              <a:buFont typeface="Arial" panose="020B0604020202020204" pitchFamily="34" charset="0"/>
              <a:buChar char="•"/>
            </a:pPr>
            <a:r>
              <a:rPr lang="en-US" sz="2400" dirty="0" smtClean="0">
                <a:solidFill>
                  <a:prstClr val="black"/>
                </a:solidFill>
              </a:rPr>
              <a:t>Pearson Access User Guide</a:t>
            </a:r>
          </a:p>
          <a:p>
            <a:pPr marL="800100" lvl="1" indent="-342900">
              <a:buFont typeface="Arial" panose="020B0604020202020204" pitchFamily="34" charset="0"/>
              <a:buChar char="•"/>
            </a:pPr>
            <a:r>
              <a:rPr lang="en-US" sz="2400" dirty="0" smtClean="0">
                <a:solidFill>
                  <a:prstClr val="black"/>
                </a:solidFill>
              </a:rPr>
              <a:t>Test Coordinator and Administrator Manuals (PBT &amp; CBT)</a:t>
            </a:r>
          </a:p>
          <a:p>
            <a:r>
              <a:rPr lang="en-US" sz="2400" b="1" dirty="0" smtClean="0">
                <a:solidFill>
                  <a:prstClr val="black"/>
                </a:solidFill>
              </a:rPr>
              <a:t>Templates</a:t>
            </a:r>
          </a:p>
          <a:p>
            <a:pPr marL="800100" lvl="1" indent="-342900">
              <a:buFont typeface="Arial" panose="020B0604020202020204" pitchFamily="34" charset="0"/>
              <a:buChar char="•"/>
            </a:pPr>
            <a:r>
              <a:rPr lang="en-US" sz="2400" dirty="0" smtClean="0">
                <a:solidFill>
                  <a:prstClr val="black"/>
                </a:solidFill>
              </a:rPr>
              <a:t>User File Layout and Field Definitions</a:t>
            </a:r>
          </a:p>
          <a:p>
            <a:r>
              <a:rPr lang="en-US" sz="2400" b="1" dirty="0" smtClean="0">
                <a:solidFill>
                  <a:prstClr val="black"/>
                </a:solidFill>
              </a:rPr>
              <a:t>Training</a:t>
            </a:r>
          </a:p>
          <a:p>
            <a:pPr marL="800100" lvl="1" indent="-342900">
              <a:buFont typeface="Arial" panose="020B0604020202020204" pitchFamily="34" charset="0"/>
              <a:buChar char="•"/>
            </a:pPr>
            <a:r>
              <a:rPr lang="en-US" sz="2400" dirty="0" smtClean="0">
                <a:solidFill>
                  <a:prstClr val="black"/>
                </a:solidFill>
              </a:rPr>
              <a:t>Technology Training</a:t>
            </a:r>
          </a:p>
          <a:p>
            <a:pPr marL="1257300" lvl="2" indent="-342900">
              <a:buFont typeface="Arial" panose="020B0604020202020204" pitchFamily="34" charset="0"/>
              <a:buChar char="•"/>
            </a:pPr>
            <a:r>
              <a:rPr lang="en-US" sz="2400" dirty="0" smtClean="0">
                <a:solidFill>
                  <a:prstClr val="black"/>
                </a:solidFill>
              </a:rPr>
              <a:t>Infrastructure Trial, Tech Set-up, Emerging Technologies</a:t>
            </a:r>
          </a:p>
          <a:p>
            <a:pPr marL="800100" lvl="1" indent="-342900">
              <a:buFont typeface="Arial" panose="020B0604020202020204" pitchFamily="34" charset="0"/>
              <a:buChar char="•"/>
            </a:pPr>
            <a:r>
              <a:rPr lang="en-US" sz="2400" dirty="0" smtClean="0">
                <a:solidFill>
                  <a:prstClr val="black"/>
                </a:solidFill>
              </a:rPr>
              <a:t>Test Administration</a:t>
            </a:r>
          </a:p>
          <a:p>
            <a:pPr marL="1257300" lvl="2" indent="-342900">
              <a:buFont typeface="Arial" panose="020B0604020202020204" pitchFamily="34" charset="0"/>
              <a:buChar char="•"/>
            </a:pPr>
            <a:r>
              <a:rPr lang="en-US" sz="2400" dirty="0" smtClean="0">
                <a:solidFill>
                  <a:prstClr val="black"/>
                </a:solidFill>
              </a:rPr>
              <a:t>Accessibility/Accommodations, CBT and PBT Administration</a:t>
            </a:r>
          </a:p>
        </p:txBody>
      </p:sp>
      <p:sp>
        <p:nvSpPr>
          <p:cNvPr id="5" name="Footer Placeholder 3"/>
          <p:cNvSpPr>
            <a:spLocks noGrp="1"/>
          </p:cNvSpPr>
          <p:nvPr/>
        </p:nvSpPr>
        <p:spPr>
          <a:xfrm>
            <a:off x="1524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3011398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2400"/>
            <a:ext cx="9144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smtClean="0">
                <a:solidFill>
                  <a:prstClr val="white"/>
                </a:solidFill>
                <a:latin typeface="Chalkduster"/>
              </a:rPr>
              <a:t>Test  Coordinator and Administrator Manuals</a:t>
            </a:r>
            <a:endParaRPr lang="en-US" sz="3400" dirty="0">
              <a:solidFill>
                <a:prstClr val="white"/>
              </a:solidFill>
              <a:latin typeface="Chalkduster"/>
            </a:endParaRPr>
          </a:p>
        </p:txBody>
      </p:sp>
      <p:sp>
        <p:nvSpPr>
          <p:cNvPr id="3" name="TextBox 2"/>
          <p:cNvSpPr txBox="1"/>
          <p:nvPr/>
        </p:nvSpPr>
        <p:spPr>
          <a:xfrm>
            <a:off x="-10160" y="1752600"/>
            <a:ext cx="9144000" cy="3108544"/>
          </a:xfrm>
          <a:prstGeom prst="rect">
            <a:avLst/>
          </a:prstGeom>
          <a:noFill/>
        </p:spPr>
        <p:txBody>
          <a:bodyPr wrap="square" rtlCol="0">
            <a:spAutoFit/>
          </a:bodyPr>
          <a:lstStyle/>
          <a:p>
            <a:r>
              <a:rPr lang="en-US" sz="2800" dirty="0" smtClean="0">
                <a:solidFill>
                  <a:prstClr val="black"/>
                </a:solidFill>
              </a:rPr>
              <a:t>Table of Contents</a:t>
            </a:r>
          </a:p>
          <a:p>
            <a:pPr marL="800100" lvl="1" indent="-342900">
              <a:buFont typeface="Arial" panose="020B0604020202020204" pitchFamily="34" charset="0"/>
              <a:buChar char="•"/>
            </a:pPr>
            <a:r>
              <a:rPr lang="en-US" sz="2800" dirty="0" smtClean="0">
                <a:solidFill>
                  <a:prstClr val="black"/>
                </a:solidFill>
              </a:rPr>
              <a:t>Assessment Overview</a:t>
            </a:r>
          </a:p>
          <a:p>
            <a:pPr marL="800100" lvl="1" indent="-342900">
              <a:buFont typeface="Arial" panose="020B0604020202020204" pitchFamily="34" charset="0"/>
              <a:buChar char="•"/>
            </a:pPr>
            <a:r>
              <a:rPr lang="en-US" sz="2800" dirty="0" smtClean="0">
                <a:solidFill>
                  <a:prstClr val="black"/>
                </a:solidFill>
              </a:rPr>
              <a:t>Test Security Protocols</a:t>
            </a:r>
          </a:p>
          <a:p>
            <a:pPr marL="800100" lvl="1" indent="-342900">
              <a:buFont typeface="Arial" panose="020B0604020202020204" pitchFamily="34" charset="0"/>
              <a:buChar char="•"/>
            </a:pPr>
            <a:r>
              <a:rPr lang="en-US" sz="2800" dirty="0" smtClean="0">
                <a:solidFill>
                  <a:prstClr val="black"/>
                </a:solidFill>
              </a:rPr>
              <a:t>Tasks to Complete Before, During, and After Testing</a:t>
            </a:r>
          </a:p>
          <a:p>
            <a:pPr marL="800100" lvl="1" indent="-342900">
              <a:buFont typeface="Arial" panose="020B0604020202020204" pitchFamily="34" charset="0"/>
              <a:buChar char="•"/>
            </a:pPr>
            <a:r>
              <a:rPr lang="en-US" sz="2800" dirty="0" smtClean="0">
                <a:solidFill>
                  <a:prstClr val="black"/>
                </a:solidFill>
              </a:rPr>
              <a:t>Administering the PARCC Field Test</a:t>
            </a:r>
          </a:p>
          <a:p>
            <a:pPr marL="800100" lvl="1" indent="-342900">
              <a:buFont typeface="Arial" panose="020B0604020202020204" pitchFamily="34" charset="0"/>
              <a:buChar char="•"/>
            </a:pPr>
            <a:r>
              <a:rPr lang="en-US" sz="2800" dirty="0" smtClean="0">
                <a:solidFill>
                  <a:prstClr val="black"/>
                </a:solidFill>
              </a:rPr>
              <a:t>Appendices (i.e., forms, checklists, glossary)</a:t>
            </a:r>
          </a:p>
          <a:p>
            <a:endParaRPr lang="en-US" sz="2800" dirty="0" smtClean="0">
              <a:solidFill>
                <a:prstClr val="black"/>
              </a:solidFill>
            </a:endParaRPr>
          </a:p>
        </p:txBody>
      </p:sp>
      <p:sp>
        <p:nvSpPr>
          <p:cNvPr id="4" name="Footer Placeholder 3"/>
          <p:cNvSpPr>
            <a:spLocks noGrp="1"/>
          </p:cNvSpPr>
          <p:nvPr/>
        </p:nvSpPr>
        <p:spPr>
          <a:xfrm>
            <a:off x="1524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28557098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963917"/>
            <a:ext cx="91440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prstClr val="white"/>
                </a:solidFill>
                <a:latin typeface="Chalkduster"/>
                <a:cs typeface="Chalkduster"/>
              </a:rPr>
              <a:t>Key Tasks in Pearson Access</a:t>
            </a:r>
            <a:endParaRPr lang="en-US" sz="4000" dirty="0">
              <a:solidFill>
                <a:prstClr val="white"/>
              </a:solidFill>
              <a:latin typeface="Chalkduster"/>
              <a:cs typeface="Chalkduster"/>
            </a:endParaRPr>
          </a:p>
        </p:txBody>
      </p:sp>
    </p:spTree>
    <p:extLst>
      <p:ext uri="{BB962C8B-B14F-4D97-AF65-F5344CB8AC3E}">
        <p14:creationId xmlns:p14="http://schemas.microsoft.com/office/powerpoint/2010/main" val="23265039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smtClean="0">
                <a:latin typeface="Chalkduster" panose="020B0604020202020204" charset="0"/>
              </a:rPr>
              <a:t>Agenda</a:t>
            </a:r>
            <a:endParaRPr lang="en-US" sz="3600" dirty="0">
              <a:latin typeface="Chalkduster" panose="020B0604020202020204" charset="0"/>
            </a:endParaRPr>
          </a:p>
        </p:txBody>
      </p:sp>
      <p:sp>
        <p:nvSpPr>
          <p:cNvPr id="12" name="Content Placeholder 11"/>
          <p:cNvSpPr>
            <a:spLocks noGrp="1"/>
          </p:cNvSpPr>
          <p:nvPr>
            <p:ph sz="quarter" idx="10"/>
          </p:nvPr>
        </p:nvSpPr>
        <p:spPr>
          <a:solidFill>
            <a:srgbClr val="000000">
              <a:alpha val="3137"/>
            </a:srgbClr>
          </a:solidFill>
        </p:spPr>
        <p:txBody>
          <a:bodyPr>
            <a:normAutofit fontScale="92500" lnSpcReduction="10000"/>
          </a:bodyPr>
          <a:lstStyle/>
          <a:p>
            <a:pPr lvl="1">
              <a:spcAft>
                <a:spcPts val="1200"/>
              </a:spcAft>
            </a:pPr>
            <a:r>
              <a:rPr lang="en-US" altLang="en-US" dirty="0" smtClean="0"/>
              <a:t>Design of the Field Test</a:t>
            </a:r>
          </a:p>
          <a:p>
            <a:pPr lvl="1">
              <a:spcAft>
                <a:spcPts val="1200"/>
              </a:spcAft>
            </a:pPr>
            <a:r>
              <a:rPr lang="en-US" altLang="en-US" dirty="0" smtClean="0"/>
              <a:t>Review Access for All, Accessibility Features, and Accommodations</a:t>
            </a:r>
          </a:p>
          <a:p>
            <a:pPr lvl="1">
              <a:spcAft>
                <a:spcPts val="1200"/>
              </a:spcAft>
            </a:pPr>
            <a:r>
              <a:rPr lang="en-US" altLang="en-US" dirty="0" smtClean="0"/>
              <a:t>Provide </a:t>
            </a:r>
            <a:r>
              <a:rPr lang="en-US" altLang="en-US" dirty="0"/>
              <a:t>overview of </a:t>
            </a:r>
            <a:r>
              <a:rPr lang="en-US" altLang="en-US" dirty="0" smtClean="0"/>
              <a:t>Pearson Access</a:t>
            </a:r>
            <a:endParaRPr lang="en-US" altLang="en-US" dirty="0"/>
          </a:p>
          <a:p>
            <a:pPr lvl="1">
              <a:spcAft>
                <a:spcPts val="1200"/>
              </a:spcAft>
            </a:pPr>
            <a:r>
              <a:rPr lang="en-US" altLang="en-US" dirty="0" smtClean="0"/>
              <a:t>Complete </a:t>
            </a:r>
            <a:r>
              <a:rPr lang="en-US" altLang="en-US" dirty="0"/>
              <a:t>key tasks in the </a:t>
            </a:r>
            <a:r>
              <a:rPr lang="en-US" altLang="en-US" dirty="0" smtClean="0"/>
              <a:t>Pearson Access Training Site</a:t>
            </a:r>
          </a:p>
          <a:p>
            <a:pPr lvl="2">
              <a:spcAft>
                <a:spcPts val="1200"/>
              </a:spcAft>
            </a:pPr>
            <a:r>
              <a:rPr lang="en-US" altLang="en-US" dirty="0" smtClean="0"/>
              <a:t>Creating  and Managing User Accounts</a:t>
            </a:r>
          </a:p>
          <a:p>
            <a:pPr lvl="2">
              <a:spcAft>
                <a:spcPts val="1200"/>
              </a:spcAft>
            </a:pPr>
            <a:r>
              <a:rPr lang="en-US" altLang="en-US" dirty="0" smtClean="0"/>
              <a:t>Creating and Managing Test Sessions</a:t>
            </a:r>
            <a:endParaRPr lang="en-US" altLang="en-US" dirty="0"/>
          </a:p>
          <a:p>
            <a:pPr marL="457200" lvl="1" indent="-457200"/>
            <a:r>
              <a:rPr lang="en-US" altLang="en-US" dirty="0" smtClean="0"/>
              <a:t>Reporting</a:t>
            </a:r>
          </a:p>
          <a:p>
            <a:pPr marL="457200" lvl="1" indent="-457200"/>
            <a:r>
              <a:rPr lang="en-US" altLang="en-US" dirty="0" smtClean="0"/>
              <a:t>Resources</a:t>
            </a:r>
          </a:p>
          <a:p>
            <a:pPr marL="457200" lvl="1" indent="-457200"/>
            <a:r>
              <a:rPr lang="en-US" altLang="en-US" dirty="0" smtClean="0"/>
              <a:t>Explore </a:t>
            </a:r>
            <a:r>
              <a:rPr lang="en-US" altLang="en-US" dirty="0"/>
              <a:t>Sample Sets and Tutorial</a:t>
            </a:r>
          </a:p>
          <a:p>
            <a:pPr marL="0" indent="0">
              <a:buNone/>
            </a:pPr>
            <a:endParaRPr lang="en-US" sz="2400" b="1" dirty="0" smtClean="0"/>
          </a:p>
          <a:p>
            <a:pPr marL="0" indent="0">
              <a:buNone/>
            </a:pPr>
            <a:endParaRPr lang="en-US" dirty="0"/>
          </a:p>
        </p:txBody>
      </p:sp>
      <p:sp>
        <p:nvSpPr>
          <p:cNvPr id="13" name="Footer Placeholder 12"/>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14" name="Slide Number Placeholder 13"/>
          <p:cNvSpPr>
            <a:spLocks noGrp="1"/>
          </p:cNvSpPr>
          <p:nvPr>
            <p:ph type="sldNum" sz="quarter" idx="4"/>
          </p:nvPr>
        </p:nvSpPr>
        <p:spPr/>
        <p:txBody>
          <a:bodyPr/>
          <a:lstStyle/>
          <a:p>
            <a:fld id="{79BA4B8F-8B3F-4B52-9164-AF2CA95F68ED}" type="slidenum">
              <a:rPr lang="en-US" smtClean="0">
                <a:solidFill>
                  <a:prstClr val="black">
                    <a:tint val="75000"/>
                  </a:prstClr>
                </a:solidFill>
              </a:rPr>
              <a:pPr/>
              <a:t>25</a:t>
            </a:fld>
            <a:endParaRPr lang="en-US" dirty="0">
              <a:solidFill>
                <a:prstClr val="black">
                  <a:tint val="75000"/>
                </a:prstClr>
              </a:solidFill>
            </a:endParaRPr>
          </a:p>
        </p:txBody>
      </p:sp>
      <p:sp>
        <p:nvSpPr>
          <p:cNvPr id="2" name="Rectangle 1"/>
          <p:cNvSpPr/>
          <p:nvPr/>
        </p:nvSpPr>
        <p:spPr>
          <a:xfrm>
            <a:off x="28903" y="3200400"/>
            <a:ext cx="9144000" cy="685800"/>
          </a:xfrm>
          <a:prstGeom prst="rect">
            <a:avLst/>
          </a:prstGeom>
          <a:solidFill>
            <a:schemeClr val="tx1">
              <a:lumMod val="85000"/>
              <a:lumOff val="1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prstClr val="white"/>
              </a:solidFill>
              <a:cs typeface="Calibri" pitchFamily="34" charset="0"/>
            </a:endParaRPr>
          </a:p>
        </p:txBody>
      </p:sp>
    </p:spTree>
    <p:extLst>
      <p:ext uri="{BB962C8B-B14F-4D97-AF65-F5344CB8AC3E}">
        <p14:creationId xmlns:p14="http://schemas.microsoft.com/office/powerpoint/2010/main" val="16886711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Logging into the Training Site</a:t>
            </a:r>
            <a:endParaRPr lang="en-US" sz="3200" dirty="0"/>
          </a:p>
        </p:txBody>
      </p:sp>
      <p:sp>
        <p:nvSpPr>
          <p:cNvPr id="4" name="Text Box 9"/>
          <p:cNvSpPr txBox="1">
            <a:spLocks noChangeArrowheads="1"/>
          </p:cNvSpPr>
          <p:nvPr/>
        </p:nvSpPr>
        <p:spPr bwMode="auto">
          <a:xfrm>
            <a:off x="0" y="13716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smtClean="0">
                <a:solidFill>
                  <a:prstClr val="black"/>
                </a:solidFill>
                <a:latin typeface="Calibri"/>
              </a:rPr>
              <a:t>Use the provided login or your own to enter the training site as STC</a:t>
            </a:r>
            <a:endParaRPr lang="en-US" sz="2400" dirty="0">
              <a:solidFill>
                <a:prstClr val="black"/>
              </a:solidFill>
              <a:latin typeface="Calibri"/>
            </a:endParaRPr>
          </a:p>
        </p:txBody>
      </p:sp>
      <p:sp>
        <p:nvSpPr>
          <p:cNvPr id="6" name="Footer Placeholder 3"/>
          <p:cNvSpPr>
            <a:spLocks noGrp="1"/>
          </p:cNvSpPr>
          <p:nvPr/>
        </p:nvSpPr>
        <p:spPr>
          <a:xfrm>
            <a:off x="228600" y="6542438"/>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 r="5652" b="47903"/>
          <a:stretch/>
        </p:blipFill>
        <p:spPr bwMode="auto">
          <a:xfrm>
            <a:off x="647700" y="1851658"/>
            <a:ext cx="7848600" cy="243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9"/>
          <p:cNvSpPr txBox="1">
            <a:spLocks noChangeArrowheads="1"/>
          </p:cNvSpPr>
          <p:nvPr/>
        </p:nvSpPr>
        <p:spPr bwMode="auto">
          <a:xfrm>
            <a:off x="10510" y="4298731"/>
            <a:ext cx="9144000" cy="996427"/>
          </a:xfrm>
          <a:prstGeom prst="rect">
            <a:avLst/>
          </a:prstGeom>
          <a:solidFill>
            <a:schemeClr val="accent6">
              <a:lumMod val="40000"/>
              <a:lumOff val="60000"/>
            </a:schemeClr>
          </a:solidFill>
          <a:ln>
            <a:noFill/>
          </a:ln>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350" b="1" dirty="0" smtClean="0">
                <a:solidFill>
                  <a:prstClr val="black"/>
                </a:solidFill>
                <a:latin typeface="Calibri"/>
              </a:rPr>
              <a:t>STC Training Login</a:t>
            </a:r>
            <a:r>
              <a:rPr lang="en-US" sz="2350" dirty="0" smtClean="0">
                <a:solidFill>
                  <a:prstClr val="black"/>
                </a:solidFill>
                <a:latin typeface="Calibri"/>
              </a:rPr>
              <a:t>:  </a:t>
            </a:r>
            <a:r>
              <a:rPr lang="en-US" sz="2350" dirty="0" err="1" smtClean="0">
                <a:solidFill>
                  <a:prstClr val="black"/>
                </a:solidFill>
                <a:latin typeface="Calibri"/>
              </a:rPr>
              <a:t>STCTestUser</a:t>
            </a:r>
            <a:r>
              <a:rPr lang="en-US" sz="2350" dirty="0" smtClean="0">
                <a:solidFill>
                  <a:prstClr val="black"/>
                </a:solidFill>
                <a:latin typeface="Calibri"/>
              </a:rPr>
              <a:t>__ (insert number from handout)</a:t>
            </a:r>
          </a:p>
          <a:p>
            <a:pPr>
              <a:spcBef>
                <a:spcPct val="50000"/>
              </a:spcBef>
            </a:pPr>
            <a:r>
              <a:rPr lang="en-US" sz="2350" dirty="0">
                <a:solidFill>
                  <a:prstClr val="black"/>
                </a:solidFill>
                <a:latin typeface="Calibri"/>
              </a:rPr>
              <a:t>	</a:t>
            </a:r>
            <a:r>
              <a:rPr lang="en-US" sz="2350" dirty="0" smtClean="0">
                <a:solidFill>
                  <a:prstClr val="black"/>
                </a:solidFill>
                <a:latin typeface="Calibri"/>
              </a:rPr>
              <a:t>	</a:t>
            </a:r>
            <a:r>
              <a:rPr lang="en-US" sz="2350" dirty="0">
                <a:solidFill>
                  <a:prstClr val="black"/>
                </a:solidFill>
                <a:latin typeface="Calibri"/>
              </a:rPr>
              <a:t> </a:t>
            </a:r>
            <a:r>
              <a:rPr lang="en-US" sz="2350" dirty="0" smtClean="0">
                <a:solidFill>
                  <a:prstClr val="black"/>
                </a:solidFill>
                <a:latin typeface="Calibri"/>
              </a:rPr>
              <a:t>       </a:t>
            </a:r>
            <a:r>
              <a:rPr lang="en-US" sz="2350" b="1" dirty="0" smtClean="0">
                <a:solidFill>
                  <a:prstClr val="black"/>
                </a:solidFill>
                <a:latin typeface="Calibri"/>
              </a:rPr>
              <a:t>Password</a:t>
            </a:r>
            <a:r>
              <a:rPr lang="en-US" sz="2350" dirty="0" smtClean="0">
                <a:solidFill>
                  <a:prstClr val="black"/>
                </a:solidFill>
                <a:latin typeface="Calibri"/>
              </a:rPr>
              <a:t>:  Educate2014</a:t>
            </a:r>
            <a:endParaRPr lang="en-US" sz="2350" dirty="0">
              <a:solidFill>
                <a:prstClr val="black"/>
              </a:solidFill>
              <a:latin typeface="Calibri"/>
            </a:endParaRPr>
          </a:p>
        </p:txBody>
      </p:sp>
      <p:sp>
        <p:nvSpPr>
          <p:cNvPr id="8" name="Text Box 9"/>
          <p:cNvSpPr txBox="1">
            <a:spLocks noChangeArrowheads="1"/>
          </p:cNvSpPr>
          <p:nvPr/>
        </p:nvSpPr>
        <p:spPr bwMode="auto">
          <a:xfrm>
            <a:off x="47296" y="5303613"/>
            <a:ext cx="9144000" cy="99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350" b="1" dirty="0" smtClean="0">
                <a:solidFill>
                  <a:prstClr val="black"/>
                </a:solidFill>
                <a:latin typeface="Calibri"/>
              </a:rPr>
              <a:t>TA Training Login</a:t>
            </a:r>
            <a:r>
              <a:rPr lang="en-US" sz="2350" dirty="0" smtClean="0">
                <a:solidFill>
                  <a:prstClr val="black"/>
                </a:solidFill>
                <a:latin typeface="Calibri"/>
              </a:rPr>
              <a:t>:  </a:t>
            </a:r>
            <a:r>
              <a:rPr lang="en-US" sz="2350" dirty="0" err="1" smtClean="0">
                <a:solidFill>
                  <a:prstClr val="black"/>
                </a:solidFill>
                <a:latin typeface="Calibri"/>
              </a:rPr>
              <a:t>TATestUser</a:t>
            </a:r>
            <a:r>
              <a:rPr lang="en-US" sz="2350" dirty="0" smtClean="0">
                <a:solidFill>
                  <a:prstClr val="black"/>
                </a:solidFill>
                <a:latin typeface="Calibri"/>
              </a:rPr>
              <a:t>__ (insert number from handout)</a:t>
            </a:r>
          </a:p>
          <a:p>
            <a:pPr>
              <a:spcBef>
                <a:spcPct val="50000"/>
              </a:spcBef>
            </a:pPr>
            <a:r>
              <a:rPr lang="en-US" sz="2350" dirty="0">
                <a:solidFill>
                  <a:prstClr val="black"/>
                </a:solidFill>
                <a:latin typeface="Calibri"/>
              </a:rPr>
              <a:t>	</a:t>
            </a:r>
            <a:r>
              <a:rPr lang="en-US" sz="2350" dirty="0" smtClean="0">
                <a:solidFill>
                  <a:prstClr val="black"/>
                </a:solidFill>
                <a:latin typeface="Calibri"/>
              </a:rPr>
              <a:t>	</a:t>
            </a:r>
            <a:r>
              <a:rPr lang="en-US" sz="2350" b="1" dirty="0" smtClean="0">
                <a:solidFill>
                  <a:prstClr val="black"/>
                </a:solidFill>
                <a:latin typeface="Calibri"/>
              </a:rPr>
              <a:t>Password</a:t>
            </a:r>
            <a:r>
              <a:rPr lang="en-US" sz="2350" dirty="0" smtClean="0">
                <a:solidFill>
                  <a:prstClr val="black"/>
                </a:solidFill>
                <a:latin typeface="Calibri"/>
              </a:rPr>
              <a:t>:  Educate2014</a:t>
            </a:r>
            <a:endParaRPr lang="en-US" sz="2350" dirty="0">
              <a:solidFill>
                <a:prstClr val="black"/>
              </a:solidFill>
              <a:latin typeface="Calibri"/>
            </a:endParaRPr>
          </a:p>
        </p:txBody>
      </p:sp>
    </p:spTree>
    <p:extLst>
      <p:ext uri="{BB962C8B-B14F-4D97-AF65-F5344CB8AC3E}">
        <p14:creationId xmlns:p14="http://schemas.microsoft.com/office/powerpoint/2010/main" val="1758172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Pearson Access</a:t>
            </a:r>
            <a:endParaRPr lang="en-US" sz="3600" dirty="0"/>
          </a:p>
        </p:txBody>
      </p:sp>
      <p:sp>
        <p:nvSpPr>
          <p:cNvPr id="3" name="Slide Number Placeholder 2"/>
          <p:cNvSpPr>
            <a:spLocks noGrp="1"/>
          </p:cNvSpPr>
          <p:nvPr>
            <p:ph type="sldNum" sz="quarter" idx="4"/>
          </p:nvPr>
        </p:nvSpPr>
        <p:spPr/>
        <p:txBody>
          <a:bodyPr/>
          <a:lstStyle/>
          <a:p>
            <a:fld id="{79BA4B8F-8B3F-4B52-9164-AF2CA95F68ED}" type="slidenum">
              <a:rPr lang="en-US" smtClean="0">
                <a:solidFill>
                  <a:prstClr val="black">
                    <a:tint val="75000"/>
                  </a:prstClr>
                </a:solidFill>
              </a:rPr>
              <a:pPr/>
              <a:t>27</a:t>
            </a:fld>
            <a:endParaRPr lang="en-US" dirty="0">
              <a:solidFill>
                <a:prstClr val="black">
                  <a:tint val="75000"/>
                </a:prstClr>
              </a:solidFill>
            </a:endParaRPr>
          </a:p>
        </p:txBody>
      </p:sp>
      <p:sp>
        <p:nvSpPr>
          <p:cNvPr id="4" name="Footer Placeholder 3"/>
          <p:cNvSpPr>
            <a:spLocks noGrp="1"/>
          </p:cNvSpPr>
          <p:nvPr>
            <p:ph type="ftr" sz="quarter" idx="3"/>
          </p:nvPr>
        </p:nvSpPr>
        <p:spPr/>
        <p:txBody>
          <a:bodyPr/>
          <a:lstStyle/>
          <a:p>
            <a:r>
              <a:rPr lang="en-US" smtClean="0">
                <a:solidFill>
                  <a:srgbClr val="EEECE1">
                    <a:lumMod val="50000"/>
                  </a:srgbClr>
                </a:solidFill>
              </a:rPr>
              <a:t>Louisiana Believes</a:t>
            </a:r>
            <a:endParaRPr lang="en-US" dirty="0">
              <a:solidFill>
                <a:srgbClr val="EEECE1">
                  <a:lumMod val="50000"/>
                </a:srgbClr>
              </a:solidFill>
            </a:endParaRPr>
          </a:p>
        </p:txBody>
      </p:sp>
      <p:pic>
        <p:nvPicPr>
          <p:cNvPr id="43" name="Content Placeholder 42" descr="PARCC PA Test Administration Training.pptx - Microsoft PowerPoint"/>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33678" t="28916" r="12759" b="18775"/>
          <a:stretch/>
        </p:blipFill>
        <p:spPr>
          <a:xfrm>
            <a:off x="304800" y="1447800"/>
            <a:ext cx="8551195" cy="4495800"/>
          </a:xfrm>
        </p:spPr>
      </p:pic>
    </p:spTree>
    <p:extLst>
      <p:ext uri="{BB962C8B-B14F-4D97-AF65-F5344CB8AC3E}">
        <p14:creationId xmlns:p14="http://schemas.microsoft.com/office/powerpoint/2010/main" val="450030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963917"/>
            <a:ext cx="91440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prstClr val="white"/>
                </a:solidFill>
                <a:latin typeface="Chalkduster"/>
                <a:cs typeface="Chalkduster"/>
              </a:rPr>
              <a:t>Creating and Managing User Roles</a:t>
            </a:r>
            <a:endParaRPr lang="en-US" sz="4000" dirty="0">
              <a:solidFill>
                <a:prstClr val="white"/>
              </a:solidFill>
              <a:latin typeface="Chalkduster"/>
              <a:cs typeface="Chalkduster"/>
            </a:endParaRPr>
          </a:p>
        </p:txBody>
      </p:sp>
    </p:spTree>
    <p:extLst>
      <p:ext uri="{BB962C8B-B14F-4D97-AF65-F5344CB8AC3E}">
        <p14:creationId xmlns:p14="http://schemas.microsoft.com/office/powerpoint/2010/main" val="11553183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smtClean="0">
                <a:latin typeface="Chalkduster" panose="020B0604020202020204" charset="0"/>
              </a:rPr>
              <a:t>Agenda</a:t>
            </a:r>
            <a:endParaRPr lang="en-US" sz="3600" dirty="0">
              <a:latin typeface="Chalkduster" panose="020B0604020202020204" charset="0"/>
            </a:endParaRPr>
          </a:p>
        </p:txBody>
      </p:sp>
      <p:sp>
        <p:nvSpPr>
          <p:cNvPr id="12" name="Content Placeholder 11"/>
          <p:cNvSpPr>
            <a:spLocks noGrp="1"/>
          </p:cNvSpPr>
          <p:nvPr>
            <p:ph sz="quarter" idx="10"/>
          </p:nvPr>
        </p:nvSpPr>
        <p:spPr>
          <a:solidFill>
            <a:srgbClr val="000000">
              <a:alpha val="3137"/>
            </a:srgbClr>
          </a:solidFill>
        </p:spPr>
        <p:txBody>
          <a:bodyPr>
            <a:normAutofit fontScale="92500" lnSpcReduction="10000"/>
          </a:bodyPr>
          <a:lstStyle/>
          <a:p>
            <a:pPr lvl="1">
              <a:spcAft>
                <a:spcPts val="1200"/>
              </a:spcAft>
            </a:pPr>
            <a:r>
              <a:rPr lang="en-US" altLang="en-US" dirty="0" smtClean="0"/>
              <a:t>Design of the Field Test</a:t>
            </a:r>
          </a:p>
          <a:p>
            <a:pPr lvl="1">
              <a:spcAft>
                <a:spcPts val="1200"/>
              </a:spcAft>
            </a:pPr>
            <a:r>
              <a:rPr lang="en-US" altLang="en-US" dirty="0" smtClean="0"/>
              <a:t>Review Access for All, Accessibility Features, and Accommodations</a:t>
            </a:r>
          </a:p>
          <a:p>
            <a:pPr lvl="1">
              <a:spcAft>
                <a:spcPts val="1200"/>
              </a:spcAft>
            </a:pPr>
            <a:r>
              <a:rPr lang="en-US" altLang="en-US" dirty="0" smtClean="0"/>
              <a:t>Provide </a:t>
            </a:r>
            <a:r>
              <a:rPr lang="en-US" altLang="en-US" dirty="0"/>
              <a:t>overview of </a:t>
            </a:r>
            <a:r>
              <a:rPr lang="en-US" altLang="en-US" dirty="0" smtClean="0"/>
              <a:t>Pearson Access</a:t>
            </a:r>
            <a:endParaRPr lang="en-US" altLang="en-US" dirty="0"/>
          </a:p>
          <a:p>
            <a:pPr lvl="1">
              <a:spcAft>
                <a:spcPts val="1200"/>
              </a:spcAft>
            </a:pPr>
            <a:r>
              <a:rPr lang="en-US" altLang="en-US" dirty="0" smtClean="0"/>
              <a:t>Complete </a:t>
            </a:r>
            <a:r>
              <a:rPr lang="en-US" altLang="en-US" dirty="0"/>
              <a:t>key tasks in the </a:t>
            </a:r>
            <a:r>
              <a:rPr lang="en-US" altLang="en-US" dirty="0" smtClean="0"/>
              <a:t>Pearson Access Training Site</a:t>
            </a:r>
          </a:p>
          <a:p>
            <a:pPr lvl="2">
              <a:spcAft>
                <a:spcPts val="1200"/>
              </a:spcAft>
            </a:pPr>
            <a:r>
              <a:rPr lang="en-US" altLang="en-US" dirty="0" smtClean="0"/>
              <a:t>Creating and Managing User Accounts</a:t>
            </a:r>
          </a:p>
          <a:p>
            <a:pPr lvl="2">
              <a:spcAft>
                <a:spcPts val="1200"/>
              </a:spcAft>
            </a:pPr>
            <a:r>
              <a:rPr lang="en-US" altLang="en-US" dirty="0" smtClean="0"/>
              <a:t>Creating and Managing Test Sessions</a:t>
            </a:r>
            <a:endParaRPr lang="en-US" altLang="en-US" dirty="0"/>
          </a:p>
          <a:p>
            <a:pPr marL="457200" lvl="1" indent="-457200"/>
            <a:r>
              <a:rPr lang="en-US" altLang="en-US" dirty="0" smtClean="0"/>
              <a:t>Reporting</a:t>
            </a:r>
          </a:p>
          <a:p>
            <a:pPr marL="457200" lvl="1" indent="-457200"/>
            <a:r>
              <a:rPr lang="en-US" altLang="en-US" dirty="0" smtClean="0"/>
              <a:t>Resources</a:t>
            </a:r>
          </a:p>
          <a:p>
            <a:pPr marL="457200" lvl="1" indent="-457200"/>
            <a:r>
              <a:rPr lang="en-US" altLang="en-US" dirty="0" smtClean="0"/>
              <a:t>Explore </a:t>
            </a:r>
            <a:r>
              <a:rPr lang="en-US" altLang="en-US" dirty="0"/>
              <a:t>Sample Sets and Tutorial</a:t>
            </a:r>
          </a:p>
          <a:p>
            <a:pPr marL="0" indent="0">
              <a:buNone/>
            </a:pPr>
            <a:endParaRPr lang="en-US" sz="2400" b="1" dirty="0" smtClean="0"/>
          </a:p>
          <a:p>
            <a:pPr marL="0" indent="0">
              <a:buNone/>
            </a:pPr>
            <a:endParaRPr lang="en-US" dirty="0"/>
          </a:p>
        </p:txBody>
      </p:sp>
      <p:sp>
        <p:nvSpPr>
          <p:cNvPr id="13" name="Footer Placeholder 12"/>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14" name="Slide Number Placeholder 13"/>
          <p:cNvSpPr>
            <a:spLocks noGrp="1"/>
          </p:cNvSpPr>
          <p:nvPr>
            <p:ph type="sldNum" sz="quarter" idx="4"/>
          </p:nvPr>
        </p:nvSpPr>
        <p:spPr/>
        <p:txBody>
          <a:bodyPr/>
          <a:lstStyle/>
          <a:p>
            <a:fld id="{79BA4B8F-8B3F-4B52-9164-AF2CA95F68ED}" type="slidenum">
              <a:rPr lang="en-US" smtClean="0">
                <a:solidFill>
                  <a:prstClr val="black">
                    <a:tint val="75000"/>
                  </a:prstClr>
                </a:solidFill>
              </a:rPr>
              <a:pPr/>
              <a:t>29</a:t>
            </a:fld>
            <a:endParaRPr lang="en-US" dirty="0">
              <a:solidFill>
                <a:prstClr val="black">
                  <a:tint val="75000"/>
                </a:prstClr>
              </a:solidFill>
            </a:endParaRPr>
          </a:p>
        </p:txBody>
      </p:sp>
      <p:sp>
        <p:nvSpPr>
          <p:cNvPr id="2" name="Rectangle 1"/>
          <p:cNvSpPr/>
          <p:nvPr/>
        </p:nvSpPr>
        <p:spPr>
          <a:xfrm>
            <a:off x="28903" y="3886200"/>
            <a:ext cx="9144000" cy="685800"/>
          </a:xfrm>
          <a:prstGeom prst="rect">
            <a:avLst/>
          </a:prstGeom>
          <a:solidFill>
            <a:schemeClr val="tx1">
              <a:lumMod val="85000"/>
              <a:lumOff val="1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prstClr val="white"/>
              </a:solidFill>
              <a:cs typeface="Calibri" pitchFamily="34" charset="0"/>
            </a:endParaRPr>
          </a:p>
        </p:txBody>
      </p:sp>
    </p:spTree>
    <p:extLst>
      <p:ext uri="{BB962C8B-B14F-4D97-AF65-F5344CB8AC3E}">
        <p14:creationId xmlns:p14="http://schemas.microsoft.com/office/powerpoint/2010/main" val="3438405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PARCC Spring 2014 Field Test</a:t>
            </a:r>
            <a:endParaRPr lang="en-US" sz="3600" dirty="0"/>
          </a:p>
        </p:txBody>
      </p:sp>
      <p:sp>
        <p:nvSpPr>
          <p:cNvPr id="3" name="Content Placeholder 2"/>
          <p:cNvSpPr>
            <a:spLocks noGrp="1"/>
          </p:cNvSpPr>
          <p:nvPr>
            <p:ph sz="quarter" idx="10"/>
          </p:nvPr>
        </p:nvSpPr>
        <p:spPr/>
        <p:txBody>
          <a:bodyPr>
            <a:normAutofit fontScale="92500"/>
          </a:bodyPr>
          <a:lstStyle/>
          <a:p>
            <a:pPr marL="0" indent="0">
              <a:buNone/>
            </a:pPr>
            <a:r>
              <a:rPr lang="en-US" sz="2400" b="1" dirty="0" smtClean="0"/>
              <a:t>The majority of districts will have exposure to PARCC prior to implementation</a:t>
            </a:r>
            <a:r>
              <a:rPr lang="en-US" sz="2400" dirty="0" smtClean="0"/>
              <a:t>. </a:t>
            </a:r>
          </a:p>
          <a:p>
            <a:pPr marL="0" indent="0">
              <a:buNone/>
            </a:pPr>
            <a:endParaRPr lang="en-US" sz="2400" dirty="0" smtClean="0"/>
          </a:p>
          <a:p>
            <a:r>
              <a:rPr lang="en-US" sz="2400" dirty="0" smtClean="0"/>
              <a:t>65 </a:t>
            </a:r>
            <a:r>
              <a:rPr lang="en-US" sz="2400" dirty="0"/>
              <a:t>traditional </a:t>
            </a:r>
            <a:r>
              <a:rPr lang="en-US" sz="2400" dirty="0" smtClean="0"/>
              <a:t>districts </a:t>
            </a:r>
            <a:r>
              <a:rPr lang="en-US" sz="2400" dirty="0"/>
              <a:t>and 33 nontraditional schools/charters elected to </a:t>
            </a:r>
            <a:r>
              <a:rPr lang="en-US" sz="2400" dirty="0" smtClean="0"/>
              <a:t>participate (645 </a:t>
            </a:r>
            <a:r>
              <a:rPr lang="en-US" sz="2400" dirty="0"/>
              <a:t>schools and approximately 50,000 </a:t>
            </a:r>
            <a:r>
              <a:rPr lang="en-US" sz="2400" dirty="0" smtClean="0"/>
              <a:t>students)</a:t>
            </a:r>
          </a:p>
          <a:p>
            <a:r>
              <a:rPr lang="en-US" sz="2400" dirty="0" smtClean="0"/>
              <a:t>Sampling </a:t>
            </a:r>
            <a:r>
              <a:rPr lang="en-US" sz="2400" dirty="0"/>
              <a:t>eased the burden for </a:t>
            </a:r>
            <a:r>
              <a:rPr lang="en-US" sz="2400" dirty="0" smtClean="0"/>
              <a:t>participation</a:t>
            </a:r>
          </a:p>
          <a:p>
            <a:pPr lvl="1"/>
            <a:r>
              <a:rPr lang="en-US" sz="2400" dirty="0" smtClean="0"/>
              <a:t>only 2-3 </a:t>
            </a:r>
            <a:r>
              <a:rPr lang="en-US" sz="2400" dirty="0"/>
              <a:t>grade levels within a </a:t>
            </a:r>
            <a:r>
              <a:rPr lang="en-US" sz="2400" dirty="0" smtClean="0"/>
              <a:t>school</a:t>
            </a:r>
          </a:p>
          <a:p>
            <a:pPr lvl="1"/>
            <a:r>
              <a:rPr lang="en-US" sz="2400" dirty="0" smtClean="0"/>
              <a:t>only </a:t>
            </a:r>
            <a:r>
              <a:rPr lang="en-US" sz="2400" dirty="0"/>
              <a:t>selecting 1-2 classes within a grade </a:t>
            </a:r>
            <a:r>
              <a:rPr lang="en-US" sz="2400" dirty="0" smtClean="0"/>
              <a:t>level</a:t>
            </a:r>
          </a:p>
          <a:p>
            <a:pPr lvl="1"/>
            <a:r>
              <a:rPr lang="en-US" sz="2000" dirty="0" smtClean="0"/>
              <a:t>Students </a:t>
            </a:r>
            <a:r>
              <a:rPr lang="en-US" sz="2000" dirty="0"/>
              <a:t>will participate in either the ELA or math component, not </a:t>
            </a:r>
            <a:r>
              <a:rPr lang="en-US" sz="2000" dirty="0" smtClean="0"/>
              <a:t>both</a:t>
            </a:r>
          </a:p>
          <a:p>
            <a:pPr lvl="1"/>
            <a:r>
              <a:rPr lang="en-US" sz="2000" dirty="0" smtClean="0"/>
              <a:t>Students </a:t>
            </a:r>
            <a:r>
              <a:rPr lang="en-US" sz="2000" dirty="0"/>
              <a:t>will participate in either the </a:t>
            </a:r>
            <a:r>
              <a:rPr lang="en-US" sz="2000" dirty="0" smtClean="0"/>
              <a:t>phase I, phase II </a:t>
            </a:r>
            <a:r>
              <a:rPr lang="en-US" sz="2000" dirty="0"/>
              <a:t>or both components ranging from 2-5 </a:t>
            </a:r>
            <a:r>
              <a:rPr lang="en-US" sz="2000" dirty="0" smtClean="0"/>
              <a:t>sessions</a:t>
            </a:r>
          </a:p>
          <a:p>
            <a:pPr marL="0" indent="0">
              <a:buNone/>
            </a:pPr>
            <a:endParaRPr lang="en-US" sz="2400" dirty="0"/>
          </a:p>
          <a:p>
            <a:pPr marL="0" indent="0">
              <a:buNone/>
            </a:pPr>
            <a:r>
              <a:rPr lang="en-US" sz="2400" dirty="0"/>
              <a:t>Testing dates: </a:t>
            </a:r>
            <a:r>
              <a:rPr lang="en-US" sz="2400" b="1" dirty="0" err="1"/>
              <a:t>PBA</a:t>
            </a:r>
            <a:r>
              <a:rPr lang="en-US" sz="2400" b="1" dirty="0"/>
              <a:t>:</a:t>
            </a:r>
            <a:r>
              <a:rPr lang="en-US" sz="2400" dirty="0"/>
              <a:t> March 24-April 11, </a:t>
            </a:r>
            <a:r>
              <a:rPr lang="en-US" sz="2400" dirty="0" smtClean="0"/>
              <a:t>2014 and </a:t>
            </a:r>
            <a:r>
              <a:rPr lang="en-US" sz="2400" b="1" dirty="0" smtClean="0"/>
              <a:t>EOY</a:t>
            </a:r>
            <a:r>
              <a:rPr lang="en-US" sz="2400" b="1" dirty="0"/>
              <a:t>:</a:t>
            </a:r>
            <a:r>
              <a:rPr lang="en-US" sz="2400" dirty="0"/>
              <a:t> May 5-June 6, </a:t>
            </a:r>
            <a:r>
              <a:rPr lang="en-US" sz="2400" dirty="0" smtClean="0"/>
              <a:t>2014</a:t>
            </a:r>
          </a:p>
          <a:p>
            <a:endParaRPr lang="en-US" sz="2400" dirty="0"/>
          </a:p>
          <a:p>
            <a:endParaRPr lang="en-US" sz="2000" dirty="0" smtClean="0"/>
          </a:p>
          <a:p>
            <a:endParaRPr lang="en-US" sz="2000" dirty="0"/>
          </a:p>
        </p:txBody>
      </p:sp>
      <p:sp>
        <p:nvSpPr>
          <p:cNvPr id="4" name="Footer Placeholder 3"/>
          <p:cNvSpPr txBox="1">
            <a:spLocks/>
          </p:cNvSpPr>
          <p:nvPr/>
        </p:nvSpPr>
        <p:spPr>
          <a:xfrm>
            <a:off x="228600" y="6540933"/>
            <a:ext cx="2895600" cy="3428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latin typeface="Chalkduster"/>
                <a:cs typeface="Chalkduster"/>
              </a:rPr>
              <a:t>Louisiana Believes</a:t>
            </a:r>
            <a:endParaRPr lang="en-US" dirty="0">
              <a:solidFill>
                <a:srgbClr val="EEECE1">
                  <a:lumMod val="50000"/>
                </a:srgbClr>
              </a:solidFill>
              <a:latin typeface="Chalkduster"/>
              <a:cs typeface="Chalkduster"/>
            </a:endParaRPr>
          </a:p>
        </p:txBody>
      </p:sp>
    </p:spTree>
    <p:extLst>
      <p:ext uri="{BB962C8B-B14F-4D97-AF65-F5344CB8AC3E}">
        <p14:creationId xmlns:p14="http://schemas.microsoft.com/office/powerpoint/2010/main" val="30138316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User Roles and Permissions</a:t>
            </a:r>
            <a:endParaRPr lang="en-US" sz="3200" dirty="0"/>
          </a:p>
        </p:txBody>
      </p:sp>
      <p:sp>
        <p:nvSpPr>
          <p:cNvPr id="3" name="Slide Number Placeholder 2"/>
          <p:cNvSpPr>
            <a:spLocks noGrp="1"/>
          </p:cNvSpPr>
          <p:nvPr>
            <p:ph type="sldNum" sz="quarter" idx="4"/>
          </p:nvPr>
        </p:nvSpPr>
        <p:spPr/>
        <p:txBody>
          <a:bodyPr/>
          <a:lstStyle/>
          <a:p>
            <a:fld id="{79BA4B8F-8B3F-4B52-9164-AF2CA95F68ED}" type="slidenum">
              <a:rPr lang="en-US" smtClean="0">
                <a:solidFill>
                  <a:prstClr val="black">
                    <a:tint val="75000"/>
                  </a:prstClr>
                </a:solidFill>
              </a:rPr>
              <a:pPr/>
              <a:t>30</a:t>
            </a:fld>
            <a:endParaRPr lang="en-US" dirty="0">
              <a:solidFill>
                <a:prstClr val="black">
                  <a:tint val="75000"/>
                </a:prstClr>
              </a:solidFill>
            </a:endParaRPr>
          </a:p>
        </p:txBody>
      </p:sp>
      <p:sp>
        <p:nvSpPr>
          <p:cNvPr id="4" name="Footer Placeholder 3"/>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616" t="32161" r="12191" b="16687"/>
          <a:stretch/>
        </p:blipFill>
        <p:spPr bwMode="auto">
          <a:xfrm>
            <a:off x="0" y="1219200"/>
            <a:ext cx="9144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85800" y="5715000"/>
            <a:ext cx="7848600" cy="584776"/>
          </a:xfrm>
          <a:prstGeom prst="rect">
            <a:avLst/>
          </a:prstGeom>
          <a:solidFill>
            <a:schemeClr val="accent6">
              <a:lumMod val="40000"/>
              <a:lumOff val="60000"/>
            </a:schemeClr>
          </a:solidFill>
        </p:spPr>
        <p:txBody>
          <a:bodyPr wrap="square" rtlCol="0">
            <a:spAutoFit/>
          </a:bodyPr>
          <a:lstStyle/>
          <a:p>
            <a:pPr marL="0" lvl="1" algn="ctr"/>
            <a:r>
              <a:rPr lang="en-US" sz="1600" b="1" i="1" dirty="0" smtClean="0">
                <a:solidFill>
                  <a:prstClr val="black"/>
                </a:solidFill>
              </a:rPr>
              <a:t>User account information is provided via secure email upon establishment within the </a:t>
            </a:r>
            <a:r>
              <a:rPr lang="en-US" sz="1600" b="1" i="1" dirty="0" err="1" smtClean="0">
                <a:solidFill>
                  <a:prstClr val="black"/>
                </a:solidFill>
              </a:rPr>
              <a:t>PearsonAccess</a:t>
            </a:r>
            <a:r>
              <a:rPr lang="en-US" sz="1600" b="1" i="1" dirty="0" smtClean="0">
                <a:solidFill>
                  <a:prstClr val="black"/>
                </a:solidFill>
              </a:rPr>
              <a:t> system. </a:t>
            </a:r>
            <a:endParaRPr lang="en-US" sz="1600" b="1" i="1" dirty="0">
              <a:solidFill>
                <a:prstClr val="black"/>
              </a:solidFill>
            </a:endParaRPr>
          </a:p>
        </p:txBody>
      </p:sp>
    </p:spTree>
    <p:extLst>
      <p:ext uri="{BB962C8B-B14F-4D97-AF65-F5344CB8AC3E}">
        <p14:creationId xmlns:p14="http://schemas.microsoft.com/office/powerpoint/2010/main" val="16885248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944" y="1410849"/>
            <a:ext cx="8668512" cy="707886"/>
          </a:xfrm>
          <a:prstGeom prst="rect">
            <a:avLst/>
          </a:prstGeom>
        </p:spPr>
        <p:txBody>
          <a:bodyPr wrap="square">
            <a:spAutoFit/>
          </a:bodyPr>
          <a:lstStyle/>
          <a:p>
            <a:pPr algn="ctr"/>
            <a:r>
              <a:rPr lang="en-US" sz="2000" dirty="0" smtClean="0">
                <a:solidFill>
                  <a:prstClr val="black"/>
                </a:solidFill>
              </a:rPr>
              <a:t>Authorized district and school personnel will be able to view and create staff user accounts within PearsonAccess manually or by submitting a file.</a:t>
            </a:r>
            <a:endParaRPr lang="en-US" sz="2000" dirty="0">
              <a:solidFill>
                <a:prstClr val="black"/>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932" y="2514600"/>
            <a:ext cx="7781544" cy="29227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a:spLocks noChangeArrowheads="1"/>
          </p:cNvSpPr>
          <p:nvPr/>
        </p:nvSpPr>
        <p:spPr bwMode="auto">
          <a:xfrm>
            <a:off x="2945524" y="4419600"/>
            <a:ext cx="1270215" cy="325437"/>
          </a:xfrm>
          <a:prstGeom prst="rect">
            <a:avLst/>
          </a:prstGeom>
          <a:solidFill>
            <a:schemeClr val="accent1">
              <a:alpha val="0"/>
            </a:schemeClr>
          </a:solidFill>
          <a:ln w="22225" algn="ctr">
            <a:solidFill>
              <a:srgbClr val="FF0000"/>
            </a:solidFill>
            <a:round/>
            <a:headEnd/>
            <a:tailEnd/>
          </a:ln>
        </p:spPr>
        <p:txBody>
          <a:bodyPr/>
          <a:lstStyle/>
          <a:p>
            <a:pPr algn="ctr"/>
            <a:endParaRPr lang="en-US" dirty="0">
              <a:solidFill>
                <a:prstClr val="black"/>
              </a:solidFill>
            </a:endParaRPr>
          </a:p>
        </p:txBody>
      </p:sp>
      <p:sp>
        <p:nvSpPr>
          <p:cNvPr id="15" name="Rectangle 14"/>
          <p:cNvSpPr>
            <a:spLocks noChangeArrowheads="1"/>
          </p:cNvSpPr>
          <p:nvPr/>
        </p:nvSpPr>
        <p:spPr bwMode="auto">
          <a:xfrm>
            <a:off x="2839968" y="2590800"/>
            <a:ext cx="1481328" cy="243881"/>
          </a:xfrm>
          <a:prstGeom prst="rect">
            <a:avLst/>
          </a:prstGeom>
          <a:solidFill>
            <a:schemeClr val="accent1">
              <a:alpha val="0"/>
            </a:schemeClr>
          </a:solidFill>
          <a:ln w="22225" algn="ctr">
            <a:solidFill>
              <a:srgbClr val="FF0000"/>
            </a:solidFill>
            <a:round/>
            <a:headEnd/>
            <a:tailEnd/>
          </a:ln>
        </p:spPr>
        <p:txBody>
          <a:bodyPr/>
          <a:lstStyle/>
          <a:p>
            <a:pPr algn="ctr"/>
            <a:endParaRPr lang="en-US" dirty="0">
              <a:solidFill>
                <a:prstClr val="black"/>
              </a:solidFill>
            </a:endParaRPr>
          </a:p>
        </p:txBody>
      </p:sp>
      <p:sp>
        <p:nvSpPr>
          <p:cNvPr id="3" name="Title 2"/>
          <p:cNvSpPr>
            <a:spLocks noGrp="1"/>
          </p:cNvSpPr>
          <p:nvPr>
            <p:ph type="title"/>
          </p:nvPr>
        </p:nvSpPr>
        <p:spPr/>
        <p:txBody>
          <a:bodyPr/>
          <a:lstStyle/>
          <a:p>
            <a:r>
              <a:rPr lang="en-US" sz="3600" dirty="0" smtClean="0"/>
              <a:t>Individual User </a:t>
            </a:r>
            <a:r>
              <a:rPr lang="en-US" sz="3600" dirty="0"/>
              <a:t>Accounts</a:t>
            </a:r>
          </a:p>
        </p:txBody>
      </p:sp>
      <p:sp>
        <p:nvSpPr>
          <p:cNvPr id="8" name="Footer Placeholder 3"/>
          <p:cNvSpPr>
            <a:spLocks noGrp="1"/>
          </p:cNvSpPr>
          <p:nvPr>
            <p:ph type="ftr" sz="quarter" idx="3"/>
          </p:nvPr>
        </p:nvSpPr>
        <p:spPr>
          <a:xfrm>
            <a:off x="152400" y="6553200"/>
            <a:ext cx="2895600" cy="342899"/>
          </a:xfrm>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2821255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88" y="3319063"/>
            <a:ext cx="7781544" cy="25284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a:spLocks noChangeArrowheads="1"/>
          </p:cNvSpPr>
          <p:nvPr/>
        </p:nvSpPr>
        <p:spPr bwMode="auto">
          <a:xfrm>
            <a:off x="793728" y="4809631"/>
            <a:ext cx="7483374" cy="354938"/>
          </a:xfrm>
          <a:prstGeom prst="rect">
            <a:avLst/>
          </a:prstGeom>
          <a:solidFill>
            <a:schemeClr val="accent1">
              <a:alpha val="0"/>
            </a:schemeClr>
          </a:solidFill>
          <a:ln w="22225" algn="ctr">
            <a:solidFill>
              <a:srgbClr val="FF0000"/>
            </a:solidFill>
            <a:round/>
            <a:headEnd/>
            <a:tailEnd/>
          </a:ln>
        </p:spPr>
        <p:txBody>
          <a:bodyPr/>
          <a:lstStyle/>
          <a:p>
            <a:pPr algn="ctr"/>
            <a:endParaRPr lang="en-US">
              <a:solidFill>
                <a:prstClr val="black"/>
              </a:solidFill>
            </a:endParaRPr>
          </a:p>
        </p:txBody>
      </p:sp>
      <p:sp>
        <p:nvSpPr>
          <p:cNvPr id="2" name="Rectangle 1"/>
          <p:cNvSpPr/>
          <p:nvPr/>
        </p:nvSpPr>
        <p:spPr>
          <a:xfrm>
            <a:off x="0" y="1371600"/>
            <a:ext cx="9144000" cy="830997"/>
          </a:xfrm>
          <a:prstGeom prst="rect">
            <a:avLst/>
          </a:prstGeom>
        </p:spPr>
        <p:txBody>
          <a:bodyPr wrap="square">
            <a:spAutoFit/>
          </a:bodyPr>
          <a:lstStyle/>
          <a:p>
            <a:pPr algn="ctr"/>
            <a:r>
              <a:rPr lang="en-US" sz="2400" i="1" dirty="0" smtClean="0">
                <a:solidFill>
                  <a:prstClr val="black"/>
                </a:solidFill>
              </a:rPr>
              <a:t>View User Accounts </a:t>
            </a:r>
            <a:r>
              <a:rPr lang="en-US" sz="2400" dirty="0" smtClean="0">
                <a:solidFill>
                  <a:prstClr val="black"/>
                </a:solidFill>
              </a:rPr>
              <a:t>lets authorized personnel view and update existing accounts, as well as create new accounts manually.</a:t>
            </a:r>
            <a:endParaRPr lang="en-US" sz="2400" dirty="0">
              <a:solidFill>
                <a:prstClr val="black"/>
              </a:solidFill>
            </a:endParaRPr>
          </a:p>
        </p:txBody>
      </p:sp>
      <p:sp>
        <p:nvSpPr>
          <p:cNvPr id="9" name="Up Arrow 8"/>
          <p:cNvSpPr/>
          <p:nvPr/>
        </p:nvSpPr>
        <p:spPr bwMode="auto">
          <a:xfrm>
            <a:off x="2441369" y="4632819"/>
            <a:ext cx="381000" cy="304800"/>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prstClr val="black"/>
              </a:solidFill>
              <a:latin typeface="Verdana" pitchFamily="1" charset="0"/>
              <a:ea typeface="ＭＳ Ｐゴシック" pitchFamily="1" charset="-128"/>
            </a:endParaRPr>
          </a:p>
        </p:txBody>
      </p:sp>
      <p:sp>
        <p:nvSpPr>
          <p:cNvPr id="3" name="Title 2"/>
          <p:cNvSpPr>
            <a:spLocks noGrp="1"/>
          </p:cNvSpPr>
          <p:nvPr>
            <p:ph type="title"/>
          </p:nvPr>
        </p:nvSpPr>
        <p:spPr/>
        <p:txBody>
          <a:bodyPr/>
          <a:lstStyle/>
          <a:p>
            <a:r>
              <a:rPr lang="en-US" sz="3600" dirty="0"/>
              <a:t>View User Accounts</a:t>
            </a:r>
          </a:p>
        </p:txBody>
      </p:sp>
      <p:sp>
        <p:nvSpPr>
          <p:cNvPr id="10" name="Up Arrow 9"/>
          <p:cNvSpPr/>
          <p:nvPr/>
        </p:nvSpPr>
        <p:spPr bwMode="auto">
          <a:xfrm>
            <a:off x="3925785" y="4636008"/>
            <a:ext cx="381000" cy="304800"/>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prstClr val="black"/>
              </a:solidFill>
              <a:latin typeface="Verdana" pitchFamily="1" charset="0"/>
              <a:ea typeface="ＭＳ Ｐゴシック" pitchFamily="1" charset="-128"/>
            </a:endParaRPr>
          </a:p>
        </p:txBody>
      </p:sp>
      <p:sp>
        <p:nvSpPr>
          <p:cNvPr id="11" name="Up Arrow 10"/>
          <p:cNvSpPr/>
          <p:nvPr/>
        </p:nvSpPr>
        <p:spPr bwMode="auto">
          <a:xfrm>
            <a:off x="5505202" y="4636008"/>
            <a:ext cx="381000" cy="304800"/>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prstClr val="black"/>
              </a:solidFill>
              <a:latin typeface="Verdana" pitchFamily="1" charset="0"/>
              <a:ea typeface="ＭＳ Ｐゴシック" pitchFamily="1" charset="-128"/>
            </a:endParaRPr>
          </a:p>
        </p:txBody>
      </p:sp>
      <p:sp>
        <p:nvSpPr>
          <p:cNvPr id="12" name="Up Arrow 11"/>
          <p:cNvSpPr/>
          <p:nvPr/>
        </p:nvSpPr>
        <p:spPr bwMode="auto">
          <a:xfrm>
            <a:off x="1253837" y="4636008"/>
            <a:ext cx="381000" cy="304800"/>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prstClr val="black"/>
              </a:solidFill>
              <a:latin typeface="Verdana" pitchFamily="1" charset="0"/>
              <a:ea typeface="ＭＳ Ｐゴシック" pitchFamily="1" charset="-128"/>
            </a:endParaRP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544" y="4297680"/>
            <a:ext cx="1319404" cy="13297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ooter Placeholder 3"/>
          <p:cNvSpPr>
            <a:spLocks noGrp="1"/>
          </p:cNvSpPr>
          <p:nvPr/>
        </p:nvSpPr>
        <p:spPr>
          <a:xfrm>
            <a:off x="228600" y="6523764"/>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3303461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148"/>
                                        </p:tgtEl>
                                        <p:attrNameLst>
                                          <p:attrName>style.visibility</p:attrName>
                                        </p:attrNameLst>
                                      </p:cBhvr>
                                      <p:to>
                                        <p:strVal val="visible"/>
                                      </p:to>
                                    </p:set>
                                    <p:animEffect transition="in" filter="fade">
                                      <p:cBhvr>
                                        <p:cTn id="20" dur="500"/>
                                        <p:tgtEl>
                                          <p:spTgt spid="6148"/>
                                        </p:tgtEl>
                                      </p:cBhvr>
                                    </p:animEffect>
                                  </p:childTnLst>
                                </p:cTn>
                              </p:par>
                              <p:par>
                                <p:cTn id="21" presetID="6" presetClass="emph" presetSubtype="0" fill="hold" nodeType="withEffect">
                                  <p:stCondLst>
                                    <p:cond delay="0"/>
                                  </p:stCondLst>
                                  <p:childTnLst>
                                    <p:animScale>
                                      <p:cBhvr>
                                        <p:cTn id="22" dur="2000" fill="hold"/>
                                        <p:tgtEl>
                                          <p:spTgt spid="6148"/>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6148"/>
                                        </p:tgtEl>
                                      </p:cBhvr>
                                    </p:animEffect>
                                    <p:set>
                                      <p:cBhvr>
                                        <p:cTn id="27" dur="1" fill="hold">
                                          <p:stCondLst>
                                            <p:cond delay="499"/>
                                          </p:stCondLst>
                                        </p:cTn>
                                        <p:tgtEl>
                                          <p:spTgt spid="614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P spid="10" grpId="0" animBg="1"/>
      <p:bldP spid="10" grpId="1" animBg="1"/>
      <p:bldP spid="11" grpId="0" animBg="1"/>
      <p:bldP spid="11" grpId="1"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63370"/>
            <a:ext cx="7543800" cy="40468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292" name="Rectangle 3"/>
          <p:cNvSpPr>
            <a:spLocks noChangeArrowheads="1"/>
          </p:cNvSpPr>
          <p:nvPr/>
        </p:nvSpPr>
        <p:spPr bwMode="auto">
          <a:xfrm>
            <a:off x="914400" y="4495800"/>
            <a:ext cx="7391400" cy="762000"/>
          </a:xfrm>
          <a:prstGeom prst="rect">
            <a:avLst/>
          </a:prstGeom>
          <a:solidFill>
            <a:schemeClr val="accent1">
              <a:alpha val="0"/>
            </a:schemeClr>
          </a:solidFill>
          <a:ln w="22225" algn="ctr">
            <a:solidFill>
              <a:srgbClr val="FF0000"/>
            </a:solidFill>
            <a:round/>
            <a:headEnd/>
            <a:tailEnd/>
          </a:ln>
        </p:spPr>
        <p:txBody>
          <a:bodyPr/>
          <a:lstStyle/>
          <a:p>
            <a:pPr algn="ctr"/>
            <a:endParaRPr lang="en-US">
              <a:solidFill>
                <a:prstClr val="black"/>
              </a:solidFill>
            </a:endParaRPr>
          </a:p>
        </p:txBody>
      </p:sp>
      <p:sp>
        <p:nvSpPr>
          <p:cNvPr id="5" name="Rectangle 4"/>
          <p:cNvSpPr>
            <a:spLocks noChangeArrowheads="1"/>
          </p:cNvSpPr>
          <p:nvPr/>
        </p:nvSpPr>
        <p:spPr bwMode="auto">
          <a:xfrm>
            <a:off x="914400" y="2971800"/>
            <a:ext cx="7391400" cy="1447800"/>
          </a:xfrm>
          <a:prstGeom prst="rect">
            <a:avLst/>
          </a:prstGeom>
          <a:solidFill>
            <a:schemeClr val="accent1">
              <a:alpha val="0"/>
            </a:schemeClr>
          </a:solidFill>
          <a:ln w="22225" algn="ctr">
            <a:solidFill>
              <a:srgbClr val="FF0000"/>
            </a:solidFill>
            <a:round/>
            <a:headEnd/>
            <a:tailEnd/>
          </a:ln>
        </p:spPr>
        <p:txBody>
          <a:bodyPr/>
          <a:lstStyle/>
          <a:p>
            <a:pPr algn="ctr"/>
            <a:endParaRPr lang="en-US">
              <a:solidFill>
                <a:prstClr val="black"/>
              </a:solidFill>
            </a:endParaRPr>
          </a:p>
        </p:txBody>
      </p:sp>
      <p:sp>
        <p:nvSpPr>
          <p:cNvPr id="6" name="Rectangle 5"/>
          <p:cNvSpPr/>
          <p:nvPr/>
        </p:nvSpPr>
        <p:spPr>
          <a:xfrm>
            <a:off x="0" y="1371600"/>
            <a:ext cx="8997696" cy="830997"/>
          </a:xfrm>
          <a:prstGeom prst="rect">
            <a:avLst/>
          </a:prstGeom>
        </p:spPr>
        <p:txBody>
          <a:bodyPr wrap="square">
            <a:spAutoFit/>
          </a:bodyPr>
          <a:lstStyle/>
          <a:p>
            <a:r>
              <a:rPr lang="en-US" sz="2400" dirty="0" smtClean="0">
                <a:solidFill>
                  <a:prstClr val="black"/>
                </a:solidFill>
              </a:rPr>
              <a:t>A user’s role and organization will determine the functionality they can access</a:t>
            </a:r>
            <a:r>
              <a:rPr lang="en-US" sz="2000" dirty="0" smtClean="0">
                <a:solidFill>
                  <a:prstClr val="black"/>
                </a:solidFill>
              </a:rPr>
              <a:t>.</a:t>
            </a:r>
            <a:endParaRPr lang="en-US" sz="2000" dirty="0">
              <a:solidFill>
                <a:prstClr val="black"/>
              </a:solidFill>
            </a:endParaRPr>
          </a:p>
        </p:txBody>
      </p:sp>
      <p:sp>
        <p:nvSpPr>
          <p:cNvPr id="2" name="Title 1"/>
          <p:cNvSpPr>
            <a:spLocks noGrp="1"/>
          </p:cNvSpPr>
          <p:nvPr>
            <p:ph type="title"/>
          </p:nvPr>
        </p:nvSpPr>
        <p:spPr/>
        <p:txBody>
          <a:bodyPr/>
          <a:lstStyle/>
          <a:p>
            <a:r>
              <a:rPr lang="en-US" sz="3200" dirty="0" smtClean="0"/>
              <a:t>Create </a:t>
            </a:r>
            <a:r>
              <a:rPr lang="en-US" sz="3200" dirty="0"/>
              <a:t>a New User Account </a:t>
            </a:r>
          </a:p>
        </p:txBody>
      </p:sp>
      <p:sp>
        <p:nvSpPr>
          <p:cNvPr id="8" name="Rectangle 3"/>
          <p:cNvSpPr>
            <a:spLocks noChangeArrowheads="1"/>
          </p:cNvSpPr>
          <p:nvPr/>
        </p:nvSpPr>
        <p:spPr bwMode="auto">
          <a:xfrm>
            <a:off x="914400" y="5334000"/>
            <a:ext cx="7391400" cy="838200"/>
          </a:xfrm>
          <a:prstGeom prst="rect">
            <a:avLst/>
          </a:prstGeom>
          <a:solidFill>
            <a:schemeClr val="accent1">
              <a:alpha val="0"/>
            </a:schemeClr>
          </a:solidFill>
          <a:ln w="22225" algn="ctr">
            <a:solidFill>
              <a:srgbClr val="FF0000"/>
            </a:solidFill>
            <a:round/>
            <a:headEnd/>
            <a:tailEnd/>
          </a:ln>
        </p:spPr>
        <p:txBody>
          <a:bodyPr/>
          <a:lstStyle/>
          <a:p>
            <a:pPr algn="ctr"/>
            <a:endParaRPr lang="en-US">
              <a:solidFill>
                <a:prstClr val="black"/>
              </a:solidFill>
            </a:endParaRPr>
          </a:p>
        </p:txBody>
      </p:sp>
      <p:sp>
        <p:nvSpPr>
          <p:cNvPr id="10" name="Footer Placeholder 3"/>
          <p:cNvSpPr>
            <a:spLocks noGrp="1"/>
          </p:cNvSpPr>
          <p:nvPr/>
        </p:nvSpPr>
        <p:spPr>
          <a:xfrm>
            <a:off x="2286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1433336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2"/>
                                        </p:tgtEl>
                                        <p:attrNameLst>
                                          <p:attrName>style.visibility</p:attrName>
                                        </p:attrNameLst>
                                      </p:cBhvr>
                                      <p:to>
                                        <p:strVal val="visible"/>
                                      </p:to>
                                    </p:set>
                                    <p:anim calcmode="lin" valueType="num">
                                      <p:cBhvr additive="base">
                                        <p:cTn id="13" dur="500" fill="hold"/>
                                        <p:tgtEl>
                                          <p:spTgt spid="12292"/>
                                        </p:tgtEl>
                                        <p:attrNameLst>
                                          <p:attrName>ppt_x</p:attrName>
                                        </p:attrNameLst>
                                      </p:cBhvr>
                                      <p:tavLst>
                                        <p:tav tm="0">
                                          <p:val>
                                            <p:strVal val="#ppt_x"/>
                                          </p:val>
                                        </p:tav>
                                        <p:tav tm="100000">
                                          <p:val>
                                            <p:strVal val="#ppt_x"/>
                                          </p:val>
                                        </p:tav>
                                      </p:tavLst>
                                    </p:anim>
                                    <p:anim calcmode="lin" valueType="num">
                                      <p:cBhvr additive="base">
                                        <p:cTn id="14"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5"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88" y="3081528"/>
            <a:ext cx="7781544" cy="24273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1600200"/>
            <a:ext cx="9144000" cy="1200328"/>
          </a:xfrm>
          <a:prstGeom prst="rect">
            <a:avLst/>
          </a:prstGeom>
        </p:spPr>
        <p:txBody>
          <a:bodyPr wrap="square">
            <a:spAutoFit/>
          </a:bodyPr>
          <a:lstStyle/>
          <a:p>
            <a:r>
              <a:rPr lang="en-US" sz="2400" dirty="0" smtClean="0">
                <a:solidFill>
                  <a:prstClr val="black"/>
                </a:solidFill>
              </a:rPr>
              <a:t>User accounts may also be created or maintained by submitting a user account file; this is especially helpful when working with accounts in bulk. </a:t>
            </a:r>
            <a:endParaRPr lang="en-US" sz="2400" dirty="0">
              <a:solidFill>
                <a:prstClr val="black"/>
              </a:solidFill>
            </a:endParaRPr>
          </a:p>
        </p:txBody>
      </p:sp>
      <p:sp>
        <p:nvSpPr>
          <p:cNvPr id="3" name="Title 2"/>
          <p:cNvSpPr>
            <a:spLocks noGrp="1"/>
          </p:cNvSpPr>
          <p:nvPr>
            <p:ph type="title"/>
          </p:nvPr>
        </p:nvSpPr>
        <p:spPr/>
        <p:txBody>
          <a:bodyPr/>
          <a:lstStyle/>
          <a:p>
            <a:r>
              <a:rPr lang="en-US" sz="3200" dirty="0"/>
              <a:t>Send User Account File</a:t>
            </a:r>
          </a:p>
        </p:txBody>
      </p:sp>
      <p:sp>
        <p:nvSpPr>
          <p:cNvPr id="7" name="Rectangle 6"/>
          <p:cNvSpPr>
            <a:spLocks noChangeArrowheads="1"/>
          </p:cNvSpPr>
          <p:nvPr/>
        </p:nvSpPr>
        <p:spPr bwMode="auto">
          <a:xfrm>
            <a:off x="3604382" y="4422447"/>
            <a:ext cx="1632636" cy="173037"/>
          </a:xfrm>
          <a:prstGeom prst="rect">
            <a:avLst/>
          </a:prstGeom>
          <a:solidFill>
            <a:schemeClr val="accent1">
              <a:alpha val="0"/>
            </a:schemeClr>
          </a:solidFill>
          <a:ln w="22225" algn="ctr">
            <a:solidFill>
              <a:srgbClr val="FF0000"/>
            </a:solidFill>
            <a:round/>
            <a:headEnd/>
            <a:tailEnd/>
          </a:ln>
        </p:spPr>
        <p:txBody>
          <a:bodyPr/>
          <a:lstStyle/>
          <a:p>
            <a:pPr algn="ctr"/>
            <a:endParaRPr lang="en-US" dirty="0">
              <a:solidFill>
                <a:prstClr val="black"/>
              </a:solidFill>
            </a:endParaRPr>
          </a:p>
        </p:txBody>
      </p:sp>
      <p:sp>
        <p:nvSpPr>
          <p:cNvPr id="8" name="Footer Placeholder 3"/>
          <p:cNvSpPr>
            <a:spLocks noGrp="1"/>
          </p:cNvSpPr>
          <p:nvPr/>
        </p:nvSpPr>
        <p:spPr>
          <a:xfrm>
            <a:off x="228600" y="6522259"/>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413499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1"/>
            <a:ext cx="9144000" cy="830997"/>
          </a:xfrm>
          <a:prstGeom prst="rect">
            <a:avLst/>
          </a:prstGeom>
        </p:spPr>
        <p:txBody>
          <a:bodyPr wrap="square">
            <a:spAutoFit/>
          </a:bodyPr>
          <a:lstStyle/>
          <a:p>
            <a:r>
              <a:rPr lang="en-US" sz="2400" dirty="0">
                <a:solidFill>
                  <a:prstClr val="black"/>
                </a:solidFill>
              </a:rPr>
              <a:t>By using the </a:t>
            </a:r>
            <a:r>
              <a:rPr lang="en-US" sz="2400" b="1" i="1" dirty="0">
                <a:solidFill>
                  <a:prstClr val="black"/>
                </a:solidFill>
              </a:rPr>
              <a:t>Export to Excel</a:t>
            </a:r>
            <a:r>
              <a:rPr lang="en-US" sz="2400" i="1" dirty="0">
                <a:solidFill>
                  <a:prstClr val="black"/>
                </a:solidFill>
              </a:rPr>
              <a:t> </a:t>
            </a:r>
            <a:r>
              <a:rPr lang="en-US" sz="2400" dirty="0" smtClean="0">
                <a:solidFill>
                  <a:prstClr val="black"/>
                </a:solidFill>
              </a:rPr>
              <a:t>button on the </a:t>
            </a:r>
            <a:r>
              <a:rPr lang="en-US" sz="2400" i="1" dirty="0">
                <a:solidFill>
                  <a:prstClr val="black"/>
                </a:solidFill>
              </a:rPr>
              <a:t>View User Accounts </a:t>
            </a:r>
            <a:r>
              <a:rPr lang="en-US" sz="2400" dirty="0">
                <a:solidFill>
                  <a:prstClr val="black"/>
                </a:solidFill>
              </a:rPr>
              <a:t>page, a template is created for submitting a User Account file. </a:t>
            </a:r>
          </a:p>
        </p:txBody>
      </p:sp>
      <p:sp>
        <p:nvSpPr>
          <p:cNvPr id="3" name="Title 2"/>
          <p:cNvSpPr>
            <a:spLocks noGrp="1"/>
          </p:cNvSpPr>
          <p:nvPr>
            <p:ph type="title"/>
          </p:nvPr>
        </p:nvSpPr>
        <p:spPr/>
        <p:txBody>
          <a:bodyPr/>
          <a:lstStyle/>
          <a:p>
            <a:r>
              <a:rPr lang="en-US" sz="3200" dirty="0" smtClean="0"/>
              <a:t>User </a:t>
            </a:r>
            <a:r>
              <a:rPr lang="en-US" sz="3200" dirty="0"/>
              <a:t>Account File</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88" y="2927188"/>
            <a:ext cx="7781544" cy="25284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Up Arrow 7"/>
          <p:cNvSpPr/>
          <p:nvPr/>
        </p:nvSpPr>
        <p:spPr bwMode="auto">
          <a:xfrm>
            <a:off x="5505202" y="4244133"/>
            <a:ext cx="381000" cy="304800"/>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prstClr val="black"/>
              </a:solidFill>
              <a:latin typeface="Verdana" pitchFamily="1" charset="0"/>
              <a:ea typeface="ＭＳ Ｐゴシック" pitchFamily="1" charset="-128"/>
            </a:endParaRPr>
          </a:p>
        </p:txBody>
      </p:sp>
      <p:sp>
        <p:nvSpPr>
          <p:cNvPr id="11" name="Footer Placeholder 3"/>
          <p:cNvSpPr>
            <a:spLocks noGrp="1"/>
          </p:cNvSpPr>
          <p:nvPr/>
        </p:nvSpPr>
        <p:spPr>
          <a:xfrm>
            <a:off x="228600" y="6542438"/>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162978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618" y="1928386"/>
            <a:ext cx="7781544" cy="9370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9184" y="1364682"/>
            <a:ext cx="8668512" cy="523220"/>
          </a:xfrm>
          <a:prstGeom prst="rect">
            <a:avLst/>
          </a:prstGeom>
        </p:spPr>
        <p:txBody>
          <a:bodyPr wrap="square">
            <a:spAutoFit/>
          </a:bodyPr>
          <a:lstStyle/>
          <a:p>
            <a:pPr algn="ctr"/>
            <a:r>
              <a:rPr lang="en-US" sz="2800" dirty="0" smtClean="0">
                <a:solidFill>
                  <a:prstClr val="black"/>
                </a:solidFill>
              </a:rPr>
              <a:t>The User Account File template</a:t>
            </a:r>
            <a:endParaRPr lang="en-US" sz="2800" dirty="0">
              <a:solidFill>
                <a:prstClr val="black"/>
              </a:solidFill>
            </a:endParaRPr>
          </a:p>
        </p:txBody>
      </p:sp>
      <p:sp>
        <p:nvSpPr>
          <p:cNvPr id="3" name="Title 2"/>
          <p:cNvSpPr>
            <a:spLocks noGrp="1"/>
          </p:cNvSpPr>
          <p:nvPr>
            <p:ph type="title"/>
          </p:nvPr>
        </p:nvSpPr>
        <p:spPr/>
        <p:txBody>
          <a:bodyPr/>
          <a:lstStyle/>
          <a:p>
            <a:r>
              <a:rPr lang="en-US" sz="3200" dirty="0" smtClean="0"/>
              <a:t>User </a:t>
            </a:r>
            <a:r>
              <a:rPr lang="en-US" sz="3200" dirty="0"/>
              <a:t>Account </a:t>
            </a:r>
            <a:r>
              <a:rPr lang="en-US" sz="3200" dirty="0" smtClean="0"/>
              <a:t>File Fields</a:t>
            </a:r>
            <a:endParaRPr lang="en-US" sz="3200" dirty="0"/>
          </a:p>
        </p:txBody>
      </p:sp>
      <p:sp>
        <p:nvSpPr>
          <p:cNvPr id="34" name="Rectangle 33"/>
          <p:cNvSpPr/>
          <p:nvPr/>
        </p:nvSpPr>
        <p:spPr>
          <a:xfrm>
            <a:off x="357759" y="3200400"/>
            <a:ext cx="8668512" cy="461665"/>
          </a:xfrm>
          <a:prstGeom prst="rect">
            <a:avLst/>
          </a:prstGeom>
        </p:spPr>
        <p:txBody>
          <a:bodyPr wrap="square">
            <a:spAutoFit/>
          </a:bodyPr>
          <a:lstStyle/>
          <a:p>
            <a:pPr algn="ctr"/>
            <a:r>
              <a:rPr lang="en-US" sz="2400" dirty="0" smtClean="0">
                <a:solidFill>
                  <a:prstClr val="black"/>
                </a:solidFill>
              </a:rPr>
              <a:t>Directions and Field Definitions for the User Account File Upload</a:t>
            </a:r>
            <a:endParaRPr lang="en-US" sz="2400" dirty="0">
              <a:solidFill>
                <a:prstClr val="black"/>
              </a:solidFill>
            </a:endParaRPr>
          </a:p>
        </p:txBody>
      </p:sp>
      <p:pic>
        <p:nvPicPr>
          <p:cNvPr id="8" name="Picture 7" descr="User File Field Definitions.pdf - Adobe Reader"/>
          <p:cNvPicPr>
            <a:picLocks noChangeAspect="1"/>
          </p:cNvPicPr>
          <p:nvPr/>
        </p:nvPicPr>
        <p:blipFill rotWithShape="1">
          <a:blip r:embed="rId4">
            <a:extLst>
              <a:ext uri="{28A0092B-C50C-407E-A947-70E740481C1C}">
                <a14:useLocalDpi xmlns:a14="http://schemas.microsoft.com/office/drawing/2010/main" val="0"/>
              </a:ext>
            </a:extLst>
          </a:blip>
          <a:srcRect l="14011" t="12902" r="11927" b="57185"/>
          <a:stretch/>
        </p:blipFill>
        <p:spPr>
          <a:xfrm>
            <a:off x="1143000" y="3810000"/>
            <a:ext cx="6772276" cy="1943070"/>
          </a:xfrm>
          <a:prstGeom prst="rect">
            <a:avLst/>
          </a:prstGeom>
        </p:spPr>
      </p:pic>
      <p:sp>
        <p:nvSpPr>
          <p:cNvPr id="36" name="Rectangle 35"/>
          <p:cNvSpPr/>
          <p:nvPr/>
        </p:nvSpPr>
        <p:spPr>
          <a:xfrm>
            <a:off x="1143000" y="5943600"/>
            <a:ext cx="6781800" cy="400110"/>
          </a:xfrm>
          <a:prstGeom prst="rect">
            <a:avLst/>
          </a:prstGeom>
          <a:solidFill>
            <a:schemeClr val="accent6">
              <a:lumMod val="60000"/>
              <a:lumOff val="40000"/>
            </a:schemeClr>
          </a:solidFill>
        </p:spPr>
        <p:txBody>
          <a:bodyPr wrap="square">
            <a:spAutoFit/>
          </a:bodyPr>
          <a:lstStyle/>
          <a:p>
            <a:pPr algn="ctr"/>
            <a:r>
              <a:rPr lang="en-US" sz="2000" dirty="0" smtClean="0">
                <a:solidFill>
                  <a:prstClr val="black"/>
                </a:solidFill>
              </a:rPr>
              <a:t>Both files are available in the Support</a:t>
            </a:r>
            <a:r>
              <a:rPr lang="en-US" sz="2000" dirty="0">
                <a:solidFill>
                  <a:prstClr val="black"/>
                </a:solidFill>
              </a:rPr>
              <a:t> </a:t>
            </a:r>
            <a:r>
              <a:rPr lang="en-US" sz="2000" dirty="0" smtClean="0">
                <a:solidFill>
                  <a:prstClr val="black"/>
                </a:solidFill>
              </a:rPr>
              <a:t>Tab of Pearson Access</a:t>
            </a:r>
            <a:endParaRPr lang="en-US" sz="2000" dirty="0">
              <a:solidFill>
                <a:prstClr val="black"/>
              </a:solidFill>
            </a:endParaRPr>
          </a:p>
        </p:txBody>
      </p:sp>
      <p:sp>
        <p:nvSpPr>
          <p:cNvPr id="9" name="Footer Placeholder 3"/>
          <p:cNvSpPr>
            <a:spLocks noGrp="1"/>
          </p:cNvSpPr>
          <p:nvPr/>
        </p:nvSpPr>
        <p:spPr>
          <a:xfrm>
            <a:off x="228600" y="6523764"/>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41437128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88" y="2648114"/>
            <a:ext cx="7781544" cy="2213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a:spLocks noChangeArrowheads="1"/>
          </p:cNvSpPr>
          <p:nvPr/>
        </p:nvSpPr>
        <p:spPr bwMode="auto">
          <a:xfrm>
            <a:off x="6258301" y="4539431"/>
            <a:ext cx="2137554" cy="165476"/>
          </a:xfrm>
          <a:prstGeom prst="rect">
            <a:avLst/>
          </a:prstGeom>
          <a:solidFill>
            <a:schemeClr val="accent1">
              <a:alpha val="0"/>
            </a:schemeClr>
          </a:solidFill>
          <a:ln w="22225" algn="ctr">
            <a:solidFill>
              <a:srgbClr val="FF0000"/>
            </a:solidFill>
            <a:round/>
            <a:headEnd/>
            <a:tailEnd/>
          </a:ln>
        </p:spPr>
        <p:txBody>
          <a:bodyPr/>
          <a:lstStyle/>
          <a:p>
            <a:pPr algn="ctr"/>
            <a:endParaRPr lang="en-US">
              <a:solidFill>
                <a:prstClr val="black"/>
              </a:solidFill>
            </a:endParaRPr>
          </a:p>
        </p:txBody>
      </p:sp>
      <p:sp>
        <p:nvSpPr>
          <p:cNvPr id="2" name="Rectangle 1"/>
          <p:cNvSpPr/>
          <p:nvPr/>
        </p:nvSpPr>
        <p:spPr>
          <a:xfrm>
            <a:off x="0" y="1447800"/>
            <a:ext cx="9144000" cy="830997"/>
          </a:xfrm>
          <a:prstGeom prst="rect">
            <a:avLst/>
          </a:prstGeom>
        </p:spPr>
        <p:txBody>
          <a:bodyPr wrap="square">
            <a:spAutoFit/>
          </a:bodyPr>
          <a:lstStyle/>
          <a:p>
            <a:r>
              <a:rPr lang="en-US" sz="2400" dirty="0" smtClean="0">
                <a:solidFill>
                  <a:prstClr val="black"/>
                </a:solidFill>
              </a:rPr>
              <a:t>Submit the file for processing at </a:t>
            </a:r>
          </a:p>
          <a:p>
            <a:r>
              <a:rPr lang="en-US" sz="2400" dirty="0" smtClean="0">
                <a:solidFill>
                  <a:prstClr val="black"/>
                </a:solidFill>
              </a:rPr>
              <a:t>Administrative Management &gt; Send User Account File.</a:t>
            </a:r>
            <a:endParaRPr lang="en-US" sz="2400" dirty="0">
              <a:solidFill>
                <a:prstClr val="black"/>
              </a:solidFill>
            </a:endParaRPr>
          </a:p>
        </p:txBody>
      </p:sp>
      <p:sp>
        <p:nvSpPr>
          <p:cNvPr id="4" name="Rectangle 3"/>
          <p:cNvSpPr/>
          <p:nvPr/>
        </p:nvSpPr>
        <p:spPr>
          <a:xfrm>
            <a:off x="5937662" y="3301340"/>
            <a:ext cx="985652" cy="8312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p:cNvSpPr>
            <a:spLocks noGrp="1"/>
          </p:cNvSpPr>
          <p:nvPr>
            <p:ph type="title"/>
          </p:nvPr>
        </p:nvSpPr>
        <p:spPr/>
        <p:txBody>
          <a:bodyPr/>
          <a:lstStyle/>
          <a:p>
            <a:r>
              <a:rPr lang="en-US" sz="3200" dirty="0"/>
              <a:t>Send User Account File </a:t>
            </a:r>
          </a:p>
        </p:txBody>
      </p:sp>
      <p:sp>
        <p:nvSpPr>
          <p:cNvPr id="10" name="Rectangle 9"/>
          <p:cNvSpPr>
            <a:spLocks noChangeArrowheads="1"/>
          </p:cNvSpPr>
          <p:nvPr/>
        </p:nvSpPr>
        <p:spPr bwMode="auto">
          <a:xfrm>
            <a:off x="739713" y="3825914"/>
            <a:ext cx="338226" cy="173037"/>
          </a:xfrm>
          <a:prstGeom prst="rect">
            <a:avLst/>
          </a:prstGeom>
          <a:solidFill>
            <a:schemeClr val="accent1">
              <a:alpha val="0"/>
            </a:schemeClr>
          </a:solidFill>
          <a:ln w="22225" algn="ctr">
            <a:solidFill>
              <a:srgbClr val="FF0000"/>
            </a:solidFill>
            <a:round/>
            <a:headEnd/>
            <a:tailEnd/>
          </a:ln>
        </p:spPr>
        <p:txBody>
          <a:bodyPr/>
          <a:lstStyle/>
          <a:p>
            <a:pPr algn="ctr"/>
            <a:endParaRPr lang="en-US" dirty="0">
              <a:solidFill>
                <a:prstClr val="black"/>
              </a:solidFill>
            </a:endParaRPr>
          </a:p>
        </p:txBody>
      </p:sp>
      <p:sp>
        <p:nvSpPr>
          <p:cNvPr id="9" name="Rectangle 8"/>
          <p:cNvSpPr>
            <a:spLocks noChangeArrowheads="1"/>
          </p:cNvSpPr>
          <p:nvPr/>
        </p:nvSpPr>
        <p:spPr bwMode="auto">
          <a:xfrm>
            <a:off x="2689982" y="3404560"/>
            <a:ext cx="338226" cy="173037"/>
          </a:xfrm>
          <a:prstGeom prst="rect">
            <a:avLst/>
          </a:prstGeom>
          <a:solidFill>
            <a:schemeClr val="accent1">
              <a:alpha val="0"/>
            </a:schemeClr>
          </a:solidFill>
          <a:ln w="22225" algn="ctr">
            <a:solidFill>
              <a:srgbClr val="FF0000"/>
            </a:solidFill>
            <a:round/>
            <a:headEnd/>
            <a:tailEnd/>
          </a:ln>
        </p:spPr>
        <p:txBody>
          <a:bodyPr/>
          <a:lstStyle/>
          <a:p>
            <a:pPr algn="ctr"/>
            <a:endParaRPr lang="en-US" dirty="0">
              <a:solidFill>
                <a:prstClr val="black"/>
              </a:solidFill>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337560"/>
            <a:ext cx="7781544" cy="22332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ooter Placeholder 3"/>
          <p:cNvSpPr>
            <a:spLocks noGrp="1"/>
          </p:cNvSpPr>
          <p:nvPr/>
        </p:nvSpPr>
        <p:spPr>
          <a:xfrm>
            <a:off x="2286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529020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fade">
                                      <p:cBhvr>
                                        <p:cTn id="25"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autoUpdateAnimBg="0"/>
      <p:bldP spid="9"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Creating Dummy Student Accounts</a:t>
            </a:r>
            <a:endParaRPr lang="en-US" sz="3200" dirty="0"/>
          </a:p>
        </p:txBody>
      </p:sp>
      <p:sp>
        <p:nvSpPr>
          <p:cNvPr id="12" name="Text Box 9"/>
          <p:cNvSpPr txBox="1">
            <a:spLocks noChangeArrowheads="1"/>
          </p:cNvSpPr>
          <p:nvPr/>
        </p:nvSpPr>
        <p:spPr bwMode="auto">
          <a:xfrm>
            <a:off x="5255" y="138279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smtClean="0">
                <a:solidFill>
                  <a:prstClr val="black"/>
                </a:solidFill>
                <a:latin typeface="Calibri"/>
              </a:rPr>
              <a:t>The Creating Students Wizard will create up to 99 anonymous student user accounts for infrastructure trial or training purposes.</a:t>
            </a:r>
            <a:endParaRPr lang="en-US" sz="2400" b="1" dirty="0">
              <a:solidFill>
                <a:srgbClr val="1F497D"/>
              </a:solidFill>
              <a:latin typeface="Calibri"/>
            </a:endParaRPr>
          </a:p>
        </p:txBody>
      </p:sp>
      <p:sp>
        <p:nvSpPr>
          <p:cNvPr id="6" name="Footer Placeholder 3"/>
          <p:cNvSpPr>
            <a:spLocks noGrp="1"/>
          </p:cNvSpPr>
          <p:nvPr/>
        </p:nvSpPr>
        <p:spPr>
          <a:xfrm>
            <a:off x="1524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36" r="15039" b="25696"/>
          <a:stretch/>
        </p:blipFill>
        <p:spPr bwMode="auto">
          <a:xfrm>
            <a:off x="949778" y="2419528"/>
            <a:ext cx="7244443" cy="3986048"/>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3505200" y="4876800"/>
            <a:ext cx="1066799" cy="533400"/>
          </a:xfrm>
          <a:prstGeom prst="rect">
            <a:avLst/>
          </a:prstGeom>
          <a:noFill/>
          <a:ln/>
        </p:spPr>
        <p:style>
          <a:lnRef idx="2">
            <a:schemeClr val="accent6"/>
          </a:lnRef>
          <a:fillRef idx="1">
            <a:schemeClr val="lt1"/>
          </a:fillRef>
          <a:effectRef idx="0">
            <a:schemeClr val="accent6"/>
          </a:effectRef>
          <a:fontRef idx="minor">
            <a:schemeClr val="dk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9757121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Creating Dummy Student Accounts</a:t>
            </a:r>
            <a:endParaRPr lang="en-US" sz="3200" dirty="0"/>
          </a:p>
        </p:txBody>
      </p:sp>
      <p:sp>
        <p:nvSpPr>
          <p:cNvPr id="12" name="Text Box 9"/>
          <p:cNvSpPr txBox="1">
            <a:spLocks noChangeArrowheads="1"/>
          </p:cNvSpPr>
          <p:nvPr/>
        </p:nvSpPr>
        <p:spPr bwMode="auto">
          <a:xfrm>
            <a:off x="5255" y="138279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smtClean="0">
                <a:solidFill>
                  <a:prstClr val="black"/>
                </a:solidFill>
                <a:latin typeface="Calibri"/>
              </a:rPr>
              <a:t>The Creating Students Wizard will create up to 99 anonymous student user accounts for infrastructure trial or training purposes.</a:t>
            </a:r>
            <a:endParaRPr lang="en-US" sz="2400" b="1" dirty="0">
              <a:solidFill>
                <a:srgbClr val="1F497D"/>
              </a:solidFill>
              <a:latin typeface="Calibri"/>
            </a:endParaRPr>
          </a:p>
        </p:txBody>
      </p:sp>
      <p:sp>
        <p:nvSpPr>
          <p:cNvPr id="6" name="Footer Placeholder 3"/>
          <p:cNvSpPr>
            <a:spLocks noGrp="1"/>
          </p:cNvSpPr>
          <p:nvPr/>
        </p:nvSpPr>
        <p:spPr>
          <a:xfrm>
            <a:off x="1524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432" r="12278" b="34375"/>
          <a:stretch/>
        </p:blipFill>
        <p:spPr bwMode="auto">
          <a:xfrm>
            <a:off x="611615" y="2279246"/>
            <a:ext cx="7931279" cy="3992802"/>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57300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Spring Field Test Expectations</a:t>
            </a:r>
            <a:endParaRPr lang="en-US" sz="3200" dirty="0"/>
          </a:p>
        </p:txBody>
      </p:sp>
      <p:sp>
        <p:nvSpPr>
          <p:cNvPr id="3" name="Slide Number Placeholder 2"/>
          <p:cNvSpPr>
            <a:spLocks noGrp="1"/>
          </p:cNvSpPr>
          <p:nvPr>
            <p:ph type="sldNum" sz="quarter" idx="4"/>
          </p:nvPr>
        </p:nvSpPr>
        <p:spPr/>
        <p:txBody>
          <a:bodyPr/>
          <a:lstStyle/>
          <a:p>
            <a:fld id="{79BA4B8F-8B3F-4B52-9164-AF2CA95F68ED}" type="slidenum">
              <a:rPr lang="en-US" smtClean="0">
                <a:solidFill>
                  <a:prstClr val="black">
                    <a:tint val="75000"/>
                  </a:prstClr>
                </a:solidFill>
              </a:rPr>
              <a:pPr/>
              <a:t>4</a:t>
            </a:fld>
            <a:endParaRPr lang="en-US" dirty="0">
              <a:solidFill>
                <a:prstClr val="black">
                  <a:tint val="75000"/>
                </a:prstClr>
              </a:solidFill>
            </a:endParaRPr>
          </a:p>
        </p:txBody>
      </p:sp>
      <p:sp>
        <p:nvSpPr>
          <p:cNvPr id="4" name="Footer Placeholder 3"/>
          <p:cNvSpPr>
            <a:spLocks noGrp="1"/>
          </p:cNvSpPr>
          <p:nvPr>
            <p:ph type="ftr" sz="quarter" idx="3"/>
          </p:nvPr>
        </p:nvSpPr>
        <p:spPr/>
        <p:txBody>
          <a:bodyPr/>
          <a:lstStyle/>
          <a:p>
            <a:r>
              <a:rPr lang="en-US" smtClean="0">
                <a:solidFill>
                  <a:srgbClr val="EEECE1">
                    <a:lumMod val="50000"/>
                  </a:srgbClr>
                </a:solidFill>
              </a:rPr>
              <a:t>Louisiana Believes</a:t>
            </a:r>
            <a:endParaRPr lang="en-US" dirty="0">
              <a:solidFill>
                <a:srgbClr val="EEECE1">
                  <a:lumMod val="50000"/>
                </a:srgbClr>
              </a:solidFill>
            </a:endParaRPr>
          </a:p>
        </p:txBody>
      </p:sp>
      <p:sp>
        <p:nvSpPr>
          <p:cNvPr id="7" name="TextBox 6"/>
          <p:cNvSpPr txBox="1"/>
          <p:nvPr/>
        </p:nvSpPr>
        <p:spPr>
          <a:xfrm>
            <a:off x="0" y="1295400"/>
            <a:ext cx="9144000" cy="4524315"/>
          </a:xfrm>
          <a:prstGeom prst="rect">
            <a:avLst/>
          </a:prstGeom>
          <a:noFill/>
        </p:spPr>
        <p:txBody>
          <a:bodyPr wrap="square" rtlCol="0">
            <a:spAutoFit/>
          </a:bodyPr>
          <a:lstStyle/>
          <a:p>
            <a:r>
              <a:rPr lang="en-US" sz="2400" dirty="0" smtClean="0"/>
              <a:t>The Spring field test is a learning experience for states, districts, schools, teachers, and students.  </a:t>
            </a:r>
          </a:p>
          <a:p>
            <a:endParaRPr lang="en-US" sz="2400" dirty="0"/>
          </a:p>
          <a:p>
            <a:r>
              <a:rPr lang="en-US" sz="2400" dirty="0" smtClean="0"/>
              <a:t>The field test will allow:</a:t>
            </a:r>
          </a:p>
          <a:p>
            <a:endParaRPr lang="en-US" sz="2400" dirty="0"/>
          </a:p>
          <a:p>
            <a:pPr marL="342900" indent="-342900">
              <a:buFont typeface="Arial"/>
              <a:buChar char="•"/>
            </a:pPr>
            <a:r>
              <a:rPr lang="en-US" sz="2400" dirty="0" smtClean="0"/>
              <a:t>Districts across the state to practice implementing the online assessment</a:t>
            </a:r>
          </a:p>
          <a:p>
            <a:pPr marL="342900" indent="-342900">
              <a:buFont typeface="Arial"/>
              <a:buChar char="•"/>
            </a:pPr>
            <a:r>
              <a:rPr lang="en-US" sz="2400" dirty="0" smtClean="0"/>
              <a:t>Students to experience the PARCC items</a:t>
            </a:r>
          </a:p>
          <a:p>
            <a:pPr marL="342900" indent="-342900">
              <a:buFont typeface="Arial"/>
              <a:buChar char="•"/>
            </a:pPr>
            <a:r>
              <a:rPr lang="en-US" sz="2400" dirty="0" smtClean="0"/>
              <a:t>Educators to learn about the accessibility and accommodations features</a:t>
            </a:r>
          </a:p>
          <a:p>
            <a:pPr marL="342900" indent="-342900">
              <a:buFont typeface="Arial"/>
              <a:buChar char="•"/>
            </a:pPr>
            <a:r>
              <a:rPr lang="en-US" sz="2400" dirty="0" smtClean="0"/>
              <a:t>Louisiana teachers, students, families and districts to provide feedback on improving the assessment</a:t>
            </a:r>
            <a:endParaRPr lang="en-US" sz="2400" dirty="0"/>
          </a:p>
        </p:txBody>
      </p:sp>
    </p:spTree>
    <p:extLst>
      <p:ext uri="{BB962C8B-B14F-4D97-AF65-F5344CB8AC3E}">
        <p14:creationId xmlns:p14="http://schemas.microsoft.com/office/powerpoint/2010/main" val="7742490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 y="2858814"/>
            <a:ext cx="9144000" cy="1446550"/>
          </a:xfrm>
          <a:prstGeom prst="rect">
            <a:avLst/>
          </a:prstGeom>
          <a:noFill/>
        </p:spPr>
        <p:txBody>
          <a:bodyPr wrap="square" rtlCol="0">
            <a:spAutoFit/>
          </a:bodyPr>
          <a:lstStyle/>
          <a:p>
            <a:pPr algn="ctr"/>
            <a:r>
              <a:rPr lang="en-US" sz="4400" dirty="0" smtClean="0">
                <a:solidFill>
                  <a:prstClr val="white"/>
                </a:solidFill>
                <a:latin typeface="Chalkduster"/>
                <a:cs typeface="Chalkduster"/>
              </a:rPr>
              <a:t>Creating and Managing Test Sessions</a:t>
            </a:r>
            <a:endParaRPr lang="en-US" sz="4400" dirty="0">
              <a:solidFill>
                <a:prstClr val="white"/>
              </a:solidFill>
              <a:latin typeface="Chalkduster"/>
              <a:cs typeface="Chalkduster"/>
            </a:endParaRPr>
          </a:p>
        </p:txBody>
      </p:sp>
    </p:spTree>
    <p:extLst>
      <p:ext uri="{BB962C8B-B14F-4D97-AF65-F5344CB8AC3E}">
        <p14:creationId xmlns:p14="http://schemas.microsoft.com/office/powerpoint/2010/main" val="23004687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smtClean="0">
                <a:latin typeface="Chalkduster" panose="020B0604020202020204" charset="0"/>
              </a:rPr>
              <a:t>Agenda</a:t>
            </a:r>
            <a:endParaRPr lang="en-US" sz="3600" dirty="0">
              <a:latin typeface="Chalkduster" panose="020B0604020202020204" charset="0"/>
            </a:endParaRPr>
          </a:p>
        </p:txBody>
      </p:sp>
      <p:sp>
        <p:nvSpPr>
          <p:cNvPr id="12" name="Content Placeholder 11"/>
          <p:cNvSpPr>
            <a:spLocks noGrp="1"/>
          </p:cNvSpPr>
          <p:nvPr>
            <p:ph sz="quarter" idx="10"/>
          </p:nvPr>
        </p:nvSpPr>
        <p:spPr>
          <a:solidFill>
            <a:srgbClr val="000000">
              <a:alpha val="3137"/>
            </a:srgbClr>
          </a:solidFill>
        </p:spPr>
        <p:txBody>
          <a:bodyPr>
            <a:normAutofit fontScale="92500" lnSpcReduction="10000"/>
          </a:bodyPr>
          <a:lstStyle/>
          <a:p>
            <a:pPr lvl="1">
              <a:spcAft>
                <a:spcPts val="1200"/>
              </a:spcAft>
            </a:pPr>
            <a:r>
              <a:rPr lang="en-US" altLang="en-US" dirty="0" smtClean="0"/>
              <a:t>Design of the Field Test</a:t>
            </a:r>
          </a:p>
          <a:p>
            <a:pPr lvl="1">
              <a:spcAft>
                <a:spcPts val="1200"/>
              </a:spcAft>
            </a:pPr>
            <a:r>
              <a:rPr lang="en-US" altLang="en-US" dirty="0" smtClean="0"/>
              <a:t>Review Access for All, Accessibility Features, and Accommodations</a:t>
            </a:r>
          </a:p>
          <a:p>
            <a:pPr lvl="1">
              <a:spcAft>
                <a:spcPts val="1200"/>
              </a:spcAft>
            </a:pPr>
            <a:r>
              <a:rPr lang="en-US" altLang="en-US" dirty="0" smtClean="0"/>
              <a:t>Provide </a:t>
            </a:r>
            <a:r>
              <a:rPr lang="en-US" altLang="en-US" dirty="0"/>
              <a:t>overview of </a:t>
            </a:r>
            <a:r>
              <a:rPr lang="en-US" altLang="en-US" dirty="0" smtClean="0"/>
              <a:t>Pearson Access</a:t>
            </a:r>
            <a:endParaRPr lang="en-US" altLang="en-US" dirty="0"/>
          </a:p>
          <a:p>
            <a:pPr lvl="1">
              <a:spcAft>
                <a:spcPts val="1200"/>
              </a:spcAft>
            </a:pPr>
            <a:r>
              <a:rPr lang="en-US" altLang="en-US" dirty="0" smtClean="0"/>
              <a:t>Complete </a:t>
            </a:r>
            <a:r>
              <a:rPr lang="en-US" altLang="en-US" dirty="0"/>
              <a:t>key tasks in the </a:t>
            </a:r>
            <a:r>
              <a:rPr lang="en-US" altLang="en-US" dirty="0" smtClean="0"/>
              <a:t>Pearson Access Training Site</a:t>
            </a:r>
          </a:p>
          <a:p>
            <a:pPr lvl="2">
              <a:spcAft>
                <a:spcPts val="1200"/>
              </a:spcAft>
            </a:pPr>
            <a:r>
              <a:rPr lang="en-US" altLang="en-US" dirty="0" smtClean="0"/>
              <a:t>Creating and Managing User Accounts</a:t>
            </a:r>
          </a:p>
          <a:p>
            <a:pPr lvl="2">
              <a:spcAft>
                <a:spcPts val="1200"/>
              </a:spcAft>
            </a:pPr>
            <a:r>
              <a:rPr lang="en-US" altLang="en-US" dirty="0" smtClean="0"/>
              <a:t>Creating and Managing Test Sessions</a:t>
            </a:r>
            <a:endParaRPr lang="en-US" altLang="en-US" dirty="0"/>
          </a:p>
          <a:p>
            <a:pPr marL="457200" lvl="1" indent="-457200"/>
            <a:r>
              <a:rPr lang="en-US" altLang="en-US" dirty="0" smtClean="0"/>
              <a:t>Reporting</a:t>
            </a:r>
          </a:p>
          <a:p>
            <a:pPr marL="457200" lvl="1" indent="-457200"/>
            <a:r>
              <a:rPr lang="en-US" altLang="en-US" dirty="0" smtClean="0"/>
              <a:t>Resources</a:t>
            </a:r>
          </a:p>
          <a:p>
            <a:pPr marL="457200" lvl="1" indent="-457200"/>
            <a:r>
              <a:rPr lang="en-US" altLang="en-US" dirty="0" smtClean="0"/>
              <a:t>Explore </a:t>
            </a:r>
            <a:r>
              <a:rPr lang="en-US" altLang="en-US" dirty="0"/>
              <a:t>Sample Sets and Tutorial</a:t>
            </a:r>
          </a:p>
          <a:p>
            <a:pPr marL="0" indent="0">
              <a:buNone/>
            </a:pPr>
            <a:endParaRPr lang="en-US" sz="2400" b="1" dirty="0" smtClean="0"/>
          </a:p>
          <a:p>
            <a:pPr marL="0" indent="0">
              <a:buNone/>
            </a:pPr>
            <a:endParaRPr lang="en-US" dirty="0"/>
          </a:p>
        </p:txBody>
      </p:sp>
      <p:sp>
        <p:nvSpPr>
          <p:cNvPr id="13" name="Footer Placeholder 12"/>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14" name="Slide Number Placeholder 13"/>
          <p:cNvSpPr>
            <a:spLocks noGrp="1"/>
          </p:cNvSpPr>
          <p:nvPr>
            <p:ph type="sldNum" sz="quarter" idx="4"/>
          </p:nvPr>
        </p:nvSpPr>
        <p:spPr/>
        <p:txBody>
          <a:bodyPr/>
          <a:lstStyle/>
          <a:p>
            <a:fld id="{79BA4B8F-8B3F-4B52-9164-AF2CA95F68ED}" type="slidenum">
              <a:rPr lang="en-US" smtClean="0">
                <a:solidFill>
                  <a:prstClr val="black">
                    <a:tint val="75000"/>
                  </a:prstClr>
                </a:solidFill>
              </a:rPr>
              <a:pPr/>
              <a:t>41</a:t>
            </a:fld>
            <a:endParaRPr lang="en-US" dirty="0">
              <a:solidFill>
                <a:prstClr val="black">
                  <a:tint val="75000"/>
                </a:prstClr>
              </a:solidFill>
            </a:endParaRPr>
          </a:p>
        </p:txBody>
      </p:sp>
      <p:sp>
        <p:nvSpPr>
          <p:cNvPr id="2" name="Rectangle 1"/>
          <p:cNvSpPr/>
          <p:nvPr/>
        </p:nvSpPr>
        <p:spPr>
          <a:xfrm>
            <a:off x="-7883" y="4419600"/>
            <a:ext cx="9144000" cy="685800"/>
          </a:xfrm>
          <a:prstGeom prst="rect">
            <a:avLst/>
          </a:prstGeom>
          <a:solidFill>
            <a:schemeClr val="tx1">
              <a:lumMod val="85000"/>
              <a:lumOff val="1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prstClr val="white"/>
              </a:solidFill>
              <a:cs typeface="Calibri" pitchFamily="34" charset="0"/>
            </a:endParaRPr>
          </a:p>
        </p:txBody>
      </p:sp>
    </p:spTree>
    <p:extLst>
      <p:ext uri="{BB962C8B-B14F-4D97-AF65-F5344CB8AC3E}">
        <p14:creationId xmlns:p14="http://schemas.microsoft.com/office/powerpoint/2010/main" val="34384058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Test Setup</a:t>
            </a:r>
            <a:endParaRPr lang="en-US" sz="3200" dirty="0"/>
          </a:p>
        </p:txBody>
      </p:sp>
      <p:sp>
        <p:nvSpPr>
          <p:cNvPr id="12" name="Text Box 9"/>
          <p:cNvSpPr txBox="1">
            <a:spLocks noChangeArrowheads="1"/>
          </p:cNvSpPr>
          <p:nvPr/>
        </p:nvSpPr>
        <p:spPr bwMode="auto">
          <a:xfrm>
            <a:off x="0" y="1219200"/>
            <a:ext cx="91440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smtClean="0">
                <a:solidFill>
                  <a:prstClr val="black"/>
                </a:solidFill>
                <a:latin typeface="Calibri"/>
              </a:rPr>
              <a:t>Test Setup activities help you to prepare for both PBT and CBT by ordering and tracking materials, managing participation counts, and configuring Test Nav.</a:t>
            </a:r>
            <a:endParaRPr lang="en-US" sz="2400" b="1" dirty="0">
              <a:solidFill>
                <a:srgbClr val="1F497D"/>
              </a:solidFill>
              <a:latin typeface="Calibri"/>
            </a:endParaRPr>
          </a:p>
        </p:txBody>
      </p:sp>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62200"/>
            <a:ext cx="7781544" cy="40403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Footer Placeholder 3"/>
          <p:cNvSpPr>
            <a:spLocks noGrp="1"/>
          </p:cNvSpPr>
          <p:nvPr/>
        </p:nvSpPr>
        <p:spPr>
          <a:xfrm>
            <a:off x="1524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31024540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Configure Test </a:t>
            </a:r>
            <a:r>
              <a:rPr lang="en-US" sz="3200" dirty="0" err="1" smtClean="0"/>
              <a:t>Nav</a:t>
            </a:r>
            <a:endParaRPr lang="en-US" sz="3200" dirty="0"/>
          </a:p>
        </p:txBody>
      </p:sp>
      <p:sp>
        <p:nvSpPr>
          <p:cNvPr id="14" name="Text Box 9"/>
          <p:cNvSpPr txBox="1">
            <a:spLocks noChangeArrowheads="1"/>
          </p:cNvSpPr>
          <p:nvPr/>
        </p:nvSpPr>
        <p:spPr bwMode="auto">
          <a:xfrm>
            <a:off x="0" y="122835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a:solidFill>
                  <a:prstClr val="black"/>
                </a:solidFill>
                <a:latin typeface="Calibri"/>
              </a:rPr>
              <a:t>Using </a:t>
            </a:r>
            <a:r>
              <a:rPr lang="en-US" sz="2400" i="1" dirty="0">
                <a:solidFill>
                  <a:prstClr val="black"/>
                </a:solidFill>
                <a:latin typeface="Calibri"/>
              </a:rPr>
              <a:t>Configure </a:t>
            </a:r>
            <a:r>
              <a:rPr lang="en-US" sz="2400" i="1" dirty="0" err="1">
                <a:solidFill>
                  <a:prstClr val="black"/>
                </a:solidFill>
                <a:latin typeface="Calibri"/>
              </a:rPr>
              <a:t>TestNav</a:t>
            </a:r>
            <a:r>
              <a:rPr lang="en-US" sz="2400" dirty="0">
                <a:solidFill>
                  <a:prstClr val="black"/>
                </a:solidFill>
                <a:latin typeface="Calibri"/>
              </a:rPr>
              <a:t>, you can manage proctor caching computer configurations </a:t>
            </a:r>
            <a:r>
              <a:rPr lang="en-US" sz="2400" dirty="0" smtClean="0">
                <a:solidFill>
                  <a:prstClr val="black"/>
                </a:solidFill>
                <a:latin typeface="Calibri"/>
              </a:rPr>
              <a:t>and response </a:t>
            </a:r>
            <a:r>
              <a:rPr lang="en-US" sz="2400" dirty="0">
                <a:solidFill>
                  <a:prstClr val="black"/>
                </a:solidFill>
                <a:latin typeface="Calibri"/>
              </a:rPr>
              <a:t>file save locations.</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88" y="2286000"/>
            <a:ext cx="7808976" cy="38980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Footer Placeholder 3"/>
          <p:cNvSpPr>
            <a:spLocks noGrp="1"/>
          </p:cNvSpPr>
          <p:nvPr/>
        </p:nvSpPr>
        <p:spPr>
          <a:xfrm>
            <a:off x="228600" y="6505090"/>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74272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7781544" cy="27414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938882" name="Rectangle 2"/>
          <p:cNvSpPr>
            <a:spLocks noGrp="1" noRot="1" noChangeArrowheads="1"/>
          </p:cNvSpPr>
          <p:nvPr>
            <p:ph type="title"/>
          </p:nvPr>
        </p:nvSpPr>
        <p:spPr/>
        <p:txBody>
          <a:bodyPr>
            <a:normAutofit/>
          </a:bodyPr>
          <a:lstStyle/>
          <a:p>
            <a:pPr eaLnBrk="1" hangingPunct="1">
              <a:defRPr/>
            </a:pPr>
            <a:r>
              <a:rPr lang="en-US" sz="3200" dirty="0" smtClean="0"/>
              <a:t>Test Management</a:t>
            </a:r>
            <a:endParaRPr lang="en-US" sz="3200" dirty="0" smtClean="0">
              <a:solidFill>
                <a:schemeClr val="accent6"/>
              </a:solidFill>
            </a:endParaRPr>
          </a:p>
        </p:txBody>
      </p:sp>
      <p:sp>
        <p:nvSpPr>
          <p:cNvPr id="6" name="Text Box 9"/>
          <p:cNvSpPr txBox="1">
            <a:spLocks noChangeArrowheads="1"/>
          </p:cNvSpPr>
          <p:nvPr/>
        </p:nvSpPr>
        <p:spPr bwMode="auto">
          <a:xfrm>
            <a:off x="0" y="13716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a:solidFill>
                  <a:prstClr val="black"/>
                </a:solidFill>
                <a:latin typeface="Calibri"/>
              </a:rPr>
              <a:t>The primary test management activities are registering students and managing </a:t>
            </a:r>
            <a:r>
              <a:rPr lang="en-US" sz="2400" dirty="0" smtClean="0">
                <a:solidFill>
                  <a:prstClr val="black"/>
                </a:solidFill>
                <a:latin typeface="Calibri"/>
              </a:rPr>
              <a:t>test sessions</a:t>
            </a:r>
            <a:r>
              <a:rPr lang="en-US" sz="2400" dirty="0">
                <a:solidFill>
                  <a:prstClr val="black"/>
                </a:solidFill>
                <a:latin typeface="Calibri"/>
              </a:rPr>
              <a:t>. </a:t>
            </a:r>
          </a:p>
        </p:txBody>
      </p:sp>
      <p:sp>
        <p:nvSpPr>
          <p:cNvPr id="9" name="Rectangle 8"/>
          <p:cNvSpPr>
            <a:spLocks noChangeArrowheads="1"/>
          </p:cNvSpPr>
          <p:nvPr/>
        </p:nvSpPr>
        <p:spPr bwMode="auto">
          <a:xfrm>
            <a:off x="2133600" y="3276600"/>
            <a:ext cx="291353" cy="137160"/>
          </a:xfrm>
          <a:prstGeom prst="rect">
            <a:avLst/>
          </a:prstGeom>
          <a:solidFill>
            <a:schemeClr val="accent1">
              <a:alpha val="0"/>
            </a:schemeClr>
          </a:solidFill>
          <a:ln w="22225" algn="ctr">
            <a:solidFill>
              <a:srgbClr val="FF0000"/>
            </a:solidFill>
            <a:round/>
            <a:headEnd/>
            <a:tailEnd/>
          </a:ln>
        </p:spPr>
        <p:txBody>
          <a:bodyPr/>
          <a:lstStyle/>
          <a:p>
            <a:pPr algn="ctr"/>
            <a:endParaRPr lang="en-US">
              <a:solidFill>
                <a:prstClr val="black"/>
              </a:solidFill>
            </a:endParaRPr>
          </a:p>
        </p:txBody>
      </p:sp>
      <p:sp>
        <p:nvSpPr>
          <p:cNvPr id="7" name="Content Placeholder 5"/>
          <p:cNvSpPr txBox="1">
            <a:spLocks/>
          </p:cNvSpPr>
          <p:nvPr/>
        </p:nvSpPr>
        <p:spPr>
          <a:xfrm>
            <a:off x="533400" y="5257800"/>
            <a:ext cx="8610600" cy="1362168"/>
          </a:xfrm>
          <a:prstGeom prst="rect">
            <a:avLst/>
          </a:prstGeom>
        </p:spPr>
        <p:txBody>
          <a:bodyPr/>
          <a:lstStyle>
            <a:lvl1pPr marL="342900" indent="-342900" algn="l" defTabSz="914400" rtl="0" eaLnBrk="1" latinLnBrk="0" hangingPunct="1">
              <a:spcBef>
                <a:spcPct val="20000"/>
              </a:spcBef>
              <a:buClr>
                <a:srgbClr val="8F23B3"/>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8F23B3"/>
              </a:buClr>
              <a:buFont typeface="Arial" pitchFamily="34" charset="0"/>
              <a:buChar char="–"/>
              <a:defRPr sz="2200" kern="1200">
                <a:solidFill>
                  <a:schemeClr val="tx1"/>
                </a:solidFill>
                <a:latin typeface="+mn-lt"/>
                <a:ea typeface="+mn-ea"/>
                <a:cs typeface="+mn-cs"/>
              </a:defRPr>
            </a:lvl2pPr>
            <a:lvl3pPr marL="1371600" indent="-457200" algn="l" defTabSz="914400" rtl="0" eaLnBrk="1" latinLnBrk="0" hangingPunct="1">
              <a:spcBef>
                <a:spcPct val="20000"/>
              </a:spcBef>
              <a:buClr>
                <a:srgbClr val="8F23B3"/>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1800" i="1" dirty="0">
                <a:solidFill>
                  <a:prstClr val="black"/>
                </a:solidFill>
              </a:rPr>
              <a:t>Register Students </a:t>
            </a:r>
            <a:r>
              <a:rPr lang="en-US" sz="1800" dirty="0">
                <a:solidFill>
                  <a:prstClr val="black"/>
                </a:solidFill>
              </a:rPr>
              <a:t>allows you to manually assign students to paper &amp; online tests, update student demographic data before testing, and view student counts by administration</a:t>
            </a:r>
            <a:r>
              <a:rPr lang="en-US" sz="1800" dirty="0" smtClean="0">
                <a:solidFill>
                  <a:prstClr val="black"/>
                </a:solidFill>
              </a:rPr>
              <a:t>. </a:t>
            </a:r>
            <a:r>
              <a:rPr lang="en-US" sz="1800" dirty="0">
                <a:solidFill>
                  <a:prstClr val="black"/>
                </a:solidFill>
              </a:rPr>
              <a:t> </a:t>
            </a:r>
            <a:endParaRPr lang="en-US" sz="1800" dirty="0" smtClean="0">
              <a:solidFill>
                <a:prstClr val="black"/>
              </a:solidFill>
            </a:endParaRPr>
          </a:p>
          <a:p>
            <a:pPr>
              <a:buClrTx/>
            </a:pPr>
            <a:r>
              <a:rPr lang="en-US" sz="1800" i="1" dirty="0">
                <a:solidFill>
                  <a:prstClr val="black"/>
                </a:solidFill>
              </a:rPr>
              <a:t>Managing </a:t>
            </a:r>
            <a:r>
              <a:rPr lang="en-US" sz="1800" i="1" dirty="0" smtClean="0">
                <a:solidFill>
                  <a:prstClr val="black"/>
                </a:solidFill>
              </a:rPr>
              <a:t>Test Sessions </a:t>
            </a:r>
            <a:r>
              <a:rPr lang="en-US" sz="1800" dirty="0">
                <a:solidFill>
                  <a:prstClr val="black"/>
                </a:solidFill>
              </a:rPr>
              <a:t>is one of the main activities for </a:t>
            </a:r>
            <a:r>
              <a:rPr lang="en-US" sz="1800" dirty="0" smtClean="0">
                <a:solidFill>
                  <a:prstClr val="black"/>
                </a:solidFill>
              </a:rPr>
              <a:t>computer-based testing</a:t>
            </a:r>
            <a:r>
              <a:rPr lang="en-US" sz="1800" dirty="0">
                <a:solidFill>
                  <a:prstClr val="black"/>
                </a:solidFill>
              </a:rPr>
              <a:t>. </a:t>
            </a:r>
            <a:endParaRPr lang="en-US" sz="1800" dirty="0" smtClean="0">
              <a:solidFill>
                <a:prstClr val="black"/>
              </a:solidFill>
            </a:endParaRPr>
          </a:p>
          <a:p>
            <a:endParaRPr lang="en-US" sz="1600" dirty="0">
              <a:solidFill>
                <a:prstClr val="black"/>
              </a:solidFill>
            </a:endParaRPr>
          </a:p>
        </p:txBody>
      </p:sp>
      <p:sp>
        <p:nvSpPr>
          <p:cNvPr id="10" name="Footer Placeholder 3"/>
          <p:cNvSpPr>
            <a:spLocks noGrp="1"/>
          </p:cNvSpPr>
          <p:nvPr/>
        </p:nvSpPr>
        <p:spPr>
          <a:xfrm>
            <a:off x="228600" y="6505090"/>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257479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Student Registration Details</a:t>
            </a:r>
            <a:endParaRPr lang="en-US" sz="3200" dirty="0"/>
          </a:p>
        </p:txBody>
      </p:sp>
      <p:sp>
        <p:nvSpPr>
          <p:cNvPr id="4" name="Text Box 9"/>
          <p:cNvSpPr txBox="1">
            <a:spLocks noChangeArrowheads="1"/>
          </p:cNvSpPr>
          <p:nvPr/>
        </p:nvSpPr>
        <p:spPr bwMode="auto">
          <a:xfrm>
            <a:off x="0" y="1295400"/>
            <a:ext cx="89976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smtClean="0">
                <a:solidFill>
                  <a:prstClr val="black"/>
                </a:solidFill>
                <a:latin typeface="Calibri"/>
              </a:rPr>
              <a:t>Accommodations are assigned on the student registration record</a:t>
            </a:r>
            <a:endParaRPr lang="en-US" sz="2400" dirty="0">
              <a:solidFill>
                <a:prstClr val="black"/>
              </a:solidFill>
              <a:latin typeface="Calibri"/>
            </a:endParaRPr>
          </a:p>
        </p:txBody>
      </p:sp>
      <p:pic>
        <p:nvPicPr>
          <p:cNvPr id="3" name="Picture 3"/>
          <p:cNvPicPr>
            <a:picLocks noChangeAspect="1" noChangeArrowheads="1"/>
          </p:cNvPicPr>
          <p:nvPr/>
        </p:nvPicPr>
        <p:blipFill>
          <a:blip r:embed="rId3" cstate="print"/>
          <a:srcRect/>
          <a:stretch>
            <a:fillRect/>
          </a:stretch>
        </p:blipFill>
        <p:spPr bwMode="auto">
          <a:xfrm>
            <a:off x="457200" y="1828800"/>
            <a:ext cx="8036830" cy="4618677"/>
          </a:xfrm>
          <a:prstGeom prst="rect">
            <a:avLst/>
          </a:prstGeom>
          <a:noFill/>
          <a:ln w="9525">
            <a:solidFill>
              <a:schemeClr val="tx1"/>
            </a:solidFill>
            <a:miter lim="800000"/>
            <a:headEnd/>
            <a:tailEnd/>
          </a:ln>
        </p:spPr>
      </p:pic>
      <p:sp>
        <p:nvSpPr>
          <p:cNvPr id="5" name="Footer Placeholder 3"/>
          <p:cNvSpPr>
            <a:spLocks noGrp="1"/>
          </p:cNvSpPr>
          <p:nvPr/>
        </p:nvSpPr>
        <p:spPr>
          <a:xfrm>
            <a:off x="2286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955364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Student Registration Details</a:t>
            </a:r>
            <a:endParaRPr lang="en-US" sz="3200" dirty="0"/>
          </a:p>
        </p:txBody>
      </p:sp>
      <p:sp>
        <p:nvSpPr>
          <p:cNvPr id="4" name="Text Box 9"/>
          <p:cNvSpPr txBox="1">
            <a:spLocks noChangeArrowheads="1"/>
          </p:cNvSpPr>
          <p:nvPr/>
        </p:nvSpPr>
        <p:spPr bwMode="auto">
          <a:xfrm>
            <a:off x="0" y="11430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smtClean="0">
                <a:solidFill>
                  <a:prstClr val="black"/>
                </a:solidFill>
                <a:latin typeface="Calibri"/>
              </a:rPr>
              <a:t>Select the student requiring an accessibility feature or accommodation from the list of registered students.</a:t>
            </a:r>
            <a:endParaRPr lang="en-US" sz="2400" dirty="0">
              <a:solidFill>
                <a:prstClr val="black"/>
              </a:solidFill>
              <a:latin typeface="Calibri"/>
            </a:endParaRPr>
          </a:p>
        </p:txBody>
      </p:sp>
      <p:pic>
        <p:nvPicPr>
          <p:cNvPr id="2050" name="Picture 2"/>
          <p:cNvPicPr>
            <a:picLocks noChangeAspect="1" noChangeArrowheads="1"/>
          </p:cNvPicPr>
          <p:nvPr/>
        </p:nvPicPr>
        <p:blipFill>
          <a:blip r:embed="rId3" cstate="print"/>
          <a:srcRect/>
          <a:stretch>
            <a:fillRect/>
          </a:stretch>
        </p:blipFill>
        <p:spPr bwMode="auto">
          <a:xfrm>
            <a:off x="1219200" y="2057400"/>
            <a:ext cx="6980238" cy="4367020"/>
          </a:xfrm>
          <a:prstGeom prst="rect">
            <a:avLst/>
          </a:prstGeom>
          <a:noFill/>
          <a:ln w="9525">
            <a:solidFill>
              <a:schemeClr val="tx1"/>
            </a:solidFill>
            <a:miter lim="800000"/>
            <a:headEnd/>
            <a:tailEnd/>
          </a:ln>
        </p:spPr>
      </p:pic>
      <p:sp>
        <p:nvSpPr>
          <p:cNvPr id="5" name="Footer Placeholder 3"/>
          <p:cNvSpPr>
            <a:spLocks noGrp="1"/>
          </p:cNvSpPr>
          <p:nvPr/>
        </p:nvSpPr>
        <p:spPr>
          <a:xfrm>
            <a:off x="2286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752278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Student Registration Details</a:t>
            </a:r>
            <a:endParaRPr lang="en-US" sz="3200" dirty="0"/>
          </a:p>
        </p:txBody>
      </p:sp>
      <p:sp>
        <p:nvSpPr>
          <p:cNvPr id="4" name="Text Box 9"/>
          <p:cNvSpPr txBox="1">
            <a:spLocks noChangeArrowheads="1"/>
          </p:cNvSpPr>
          <p:nvPr/>
        </p:nvSpPr>
        <p:spPr bwMode="auto">
          <a:xfrm>
            <a:off x="0" y="129540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buClr>
                <a:srgbClr val="80258F"/>
              </a:buClr>
            </a:pPr>
            <a:r>
              <a:rPr lang="en-US" sz="2400" dirty="0" smtClean="0">
                <a:solidFill>
                  <a:prstClr val="black"/>
                </a:solidFill>
                <a:latin typeface="Calibri"/>
              </a:rPr>
              <a:t>Go to the Assigned Tests tab to locate the test that will be assigned an accessibility feature or accommodation.</a:t>
            </a:r>
          </a:p>
          <a:p>
            <a:pPr>
              <a:spcBef>
                <a:spcPct val="50000"/>
              </a:spcBef>
              <a:buClr>
                <a:srgbClr val="80258F"/>
              </a:buClr>
            </a:pPr>
            <a:r>
              <a:rPr lang="en-US" sz="2400" dirty="0" smtClean="0">
                <a:solidFill>
                  <a:prstClr val="black"/>
                </a:solidFill>
                <a:latin typeface="Calibri"/>
              </a:rPr>
              <a:t>Then select the test from the list of registered tests.</a:t>
            </a:r>
          </a:p>
        </p:txBody>
      </p:sp>
      <p:pic>
        <p:nvPicPr>
          <p:cNvPr id="3074" name="Picture 2"/>
          <p:cNvPicPr>
            <a:picLocks noChangeAspect="1" noChangeArrowheads="1"/>
          </p:cNvPicPr>
          <p:nvPr/>
        </p:nvPicPr>
        <p:blipFill>
          <a:blip r:embed="rId3" cstate="print"/>
          <a:srcRect/>
          <a:stretch>
            <a:fillRect/>
          </a:stretch>
        </p:blipFill>
        <p:spPr bwMode="auto">
          <a:xfrm>
            <a:off x="242630" y="2743200"/>
            <a:ext cx="8676664" cy="3505200"/>
          </a:xfrm>
          <a:prstGeom prst="rect">
            <a:avLst/>
          </a:prstGeom>
          <a:noFill/>
          <a:ln w="9525">
            <a:solidFill>
              <a:schemeClr val="tx1"/>
            </a:solidFill>
            <a:miter lim="800000"/>
            <a:headEnd/>
            <a:tailEnd/>
          </a:ln>
        </p:spPr>
      </p:pic>
      <p:sp>
        <p:nvSpPr>
          <p:cNvPr id="5" name="Footer Placeholder 3"/>
          <p:cNvSpPr>
            <a:spLocks noGrp="1"/>
          </p:cNvSpPr>
          <p:nvPr/>
        </p:nvSpPr>
        <p:spPr>
          <a:xfrm>
            <a:off x="2286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1910562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CBT: Student Registration Details</a:t>
            </a:r>
            <a:endParaRPr lang="en-US" sz="2800" dirty="0"/>
          </a:p>
        </p:txBody>
      </p:sp>
      <p:sp>
        <p:nvSpPr>
          <p:cNvPr id="4" name="Text Box 9"/>
          <p:cNvSpPr txBox="1">
            <a:spLocks noChangeArrowheads="1"/>
          </p:cNvSpPr>
          <p:nvPr/>
        </p:nvSpPr>
        <p:spPr bwMode="auto">
          <a:xfrm>
            <a:off x="2296" y="1219200"/>
            <a:ext cx="91417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buClr>
                <a:srgbClr val="80258F"/>
              </a:buClr>
            </a:pPr>
            <a:r>
              <a:rPr lang="en-US" sz="2400" dirty="0" smtClean="0">
                <a:solidFill>
                  <a:prstClr val="black"/>
                </a:solidFill>
                <a:latin typeface="Calibri"/>
              </a:rPr>
              <a:t>Select the Edit button to edit the student registration to assign accommodations from the available options.</a:t>
            </a:r>
          </a:p>
        </p:txBody>
      </p:sp>
      <p:pic>
        <p:nvPicPr>
          <p:cNvPr id="4098" name="Picture 2"/>
          <p:cNvPicPr>
            <a:picLocks noChangeAspect="1" noChangeArrowheads="1"/>
          </p:cNvPicPr>
          <p:nvPr/>
        </p:nvPicPr>
        <p:blipFill>
          <a:blip r:embed="rId3" cstate="print"/>
          <a:srcRect/>
          <a:stretch>
            <a:fillRect/>
          </a:stretch>
        </p:blipFill>
        <p:spPr bwMode="auto">
          <a:xfrm>
            <a:off x="914399" y="2133600"/>
            <a:ext cx="6798679" cy="4417278"/>
          </a:xfrm>
          <a:prstGeom prst="rect">
            <a:avLst/>
          </a:prstGeom>
          <a:noFill/>
          <a:ln w="9525">
            <a:solidFill>
              <a:schemeClr val="tx1"/>
            </a:solidFill>
            <a:miter lim="800000"/>
            <a:headEnd/>
            <a:tailEnd/>
          </a:ln>
        </p:spPr>
      </p:pic>
      <p:sp>
        <p:nvSpPr>
          <p:cNvPr id="6" name="TextBox 5"/>
          <p:cNvSpPr txBox="1"/>
          <p:nvPr/>
        </p:nvSpPr>
        <p:spPr>
          <a:xfrm>
            <a:off x="3962400" y="5105400"/>
            <a:ext cx="3505200" cy="646331"/>
          </a:xfrm>
          <a:prstGeom prst="rect">
            <a:avLst/>
          </a:prstGeom>
          <a:solidFill>
            <a:srgbClr val="0091B2"/>
          </a:solidFill>
          <a:ln w="15875">
            <a:solidFill>
              <a:schemeClr val="tx1"/>
            </a:solidFill>
          </a:ln>
        </p:spPr>
        <p:txBody>
          <a:bodyPr wrap="square" rtlCol="0">
            <a:spAutoFit/>
          </a:bodyPr>
          <a:lstStyle/>
          <a:p>
            <a:pPr algn="ctr"/>
            <a:r>
              <a:rPr lang="en-US" dirty="0" smtClean="0">
                <a:solidFill>
                  <a:prstClr val="white"/>
                </a:solidFill>
              </a:rPr>
              <a:t>Select “Extra Time” to indicate an extended time accommodation</a:t>
            </a:r>
            <a:endParaRPr lang="en-US" dirty="0">
              <a:solidFill>
                <a:prstClr val="white"/>
              </a:solidFill>
            </a:endParaRPr>
          </a:p>
        </p:txBody>
      </p:sp>
      <p:sp>
        <p:nvSpPr>
          <p:cNvPr id="7" name="Rectangle 6"/>
          <p:cNvSpPr/>
          <p:nvPr/>
        </p:nvSpPr>
        <p:spPr>
          <a:xfrm>
            <a:off x="1066800" y="5334000"/>
            <a:ext cx="762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0" name="Straight Arrow Connector 9"/>
          <p:cNvCxnSpPr>
            <a:stCxn id="6" idx="1"/>
            <a:endCxn id="7" idx="3"/>
          </p:cNvCxnSpPr>
          <p:nvPr/>
        </p:nvCxnSpPr>
        <p:spPr>
          <a:xfrm flipH="1" flipV="1">
            <a:off x="1828800" y="5410200"/>
            <a:ext cx="2133600" cy="183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62400" y="4038600"/>
            <a:ext cx="3505200" cy="923330"/>
          </a:xfrm>
          <a:prstGeom prst="rect">
            <a:avLst/>
          </a:prstGeom>
          <a:solidFill>
            <a:srgbClr val="0091B2"/>
          </a:solidFill>
          <a:ln w="15875">
            <a:solidFill>
              <a:schemeClr val="tx1"/>
            </a:solidFill>
          </a:ln>
        </p:spPr>
        <p:txBody>
          <a:bodyPr wrap="square" rtlCol="0">
            <a:spAutoFit/>
          </a:bodyPr>
          <a:lstStyle/>
          <a:p>
            <a:pPr algn="ctr"/>
            <a:r>
              <a:rPr lang="en-US" dirty="0" smtClean="0">
                <a:solidFill>
                  <a:prstClr val="white"/>
                </a:solidFill>
              </a:rPr>
              <a:t>Line Reader is available to all students and does not need to be selected</a:t>
            </a:r>
            <a:endParaRPr lang="en-US" dirty="0">
              <a:solidFill>
                <a:prstClr val="white"/>
              </a:solidFill>
            </a:endParaRPr>
          </a:p>
        </p:txBody>
      </p:sp>
      <p:cxnSp>
        <p:nvCxnSpPr>
          <p:cNvPr id="12" name="Straight Arrow Connector 11"/>
          <p:cNvCxnSpPr>
            <a:endCxn id="16" idx="3"/>
          </p:cNvCxnSpPr>
          <p:nvPr/>
        </p:nvCxnSpPr>
        <p:spPr>
          <a:xfrm flipH="1" flipV="1">
            <a:off x="1828800" y="5715000"/>
            <a:ext cx="2133602"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038601" y="5867400"/>
            <a:ext cx="3429000" cy="533400"/>
          </a:xfrm>
          <a:prstGeom prst="rect">
            <a:avLst/>
          </a:prstGeom>
          <a:solidFill>
            <a:srgbClr val="0091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Select “Dictated Oral Response “ to indicate scribe</a:t>
            </a:r>
            <a:endParaRPr lang="en-US" dirty="0">
              <a:solidFill>
                <a:prstClr val="white"/>
              </a:solidFill>
            </a:endParaRPr>
          </a:p>
        </p:txBody>
      </p:sp>
      <p:sp>
        <p:nvSpPr>
          <p:cNvPr id="16" name="Rectangle 15"/>
          <p:cNvSpPr/>
          <p:nvPr/>
        </p:nvSpPr>
        <p:spPr>
          <a:xfrm>
            <a:off x="1066800" y="5638800"/>
            <a:ext cx="762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4" name="Straight Arrow Connector 23"/>
          <p:cNvCxnSpPr>
            <a:endCxn id="25" idx="3"/>
          </p:cNvCxnSpPr>
          <p:nvPr/>
        </p:nvCxnSpPr>
        <p:spPr>
          <a:xfrm flipH="1">
            <a:off x="1828800" y="4419600"/>
            <a:ext cx="19812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066800" y="4648200"/>
            <a:ext cx="762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ooter Placeholder 3"/>
          <p:cNvSpPr>
            <a:spLocks noGrp="1"/>
          </p:cNvSpPr>
          <p:nvPr/>
        </p:nvSpPr>
        <p:spPr>
          <a:xfrm>
            <a:off x="2286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2115169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5" grpId="0" animBg="1"/>
      <p:bldP spid="15" grpId="1" animBg="1"/>
      <p:bldP spid="11" grpId="0" animBg="1"/>
      <p:bldP spid="16" grpId="0" animBg="1"/>
      <p:bldP spid="25" grpId="0" animBg="1"/>
      <p:bldP spid="2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CBT: Student Registration Details</a:t>
            </a:r>
            <a:endParaRPr lang="en-US" sz="2800" dirty="0"/>
          </a:p>
        </p:txBody>
      </p:sp>
      <p:pic>
        <p:nvPicPr>
          <p:cNvPr id="5123" name="Picture 3"/>
          <p:cNvPicPr>
            <a:picLocks noChangeAspect="1" noChangeArrowheads="1"/>
          </p:cNvPicPr>
          <p:nvPr/>
        </p:nvPicPr>
        <p:blipFill>
          <a:blip r:embed="rId3" cstate="print"/>
          <a:srcRect/>
          <a:stretch>
            <a:fillRect/>
          </a:stretch>
        </p:blipFill>
        <p:spPr bwMode="auto">
          <a:xfrm>
            <a:off x="609600" y="1143000"/>
            <a:ext cx="7865790" cy="5373429"/>
          </a:xfrm>
          <a:prstGeom prst="rect">
            <a:avLst/>
          </a:prstGeom>
          <a:noFill/>
          <a:ln w="9525">
            <a:solidFill>
              <a:schemeClr val="tx1"/>
            </a:solidFill>
            <a:miter lim="800000"/>
            <a:headEnd/>
            <a:tailEnd/>
          </a:ln>
        </p:spPr>
      </p:pic>
      <p:sp>
        <p:nvSpPr>
          <p:cNvPr id="6" name="TextBox 5"/>
          <p:cNvSpPr txBox="1"/>
          <p:nvPr/>
        </p:nvSpPr>
        <p:spPr>
          <a:xfrm>
            <a:off x="4648200" y="3886200"/>
            <a:ext cx="3352800" cy="646331"/>
          </a:xfrm>
          <a:prstGeom prst="rect">
            <a:avLst/>
          </a:prstGeom>
          <a:solidFill>
            <a:srgbClr val="0091B2"/>
          </a:solidFill>
          <a:ln w="15875">
            <a:solidFill>
              <a:schemeClr val="tx1"/>
            </a:solidFill>
          </a:ln>
        </p:spPr>
        <p:txBody>
          <a:bodyPr wrap="square" rtlCol="0">
            <a:spAutoFit/>
          </a:bodyPr>
          <a:lstStyle/>
          <a:p>
            <a:r>
              <a:rPr lang="en-US" dirty="0" smtClean="0">
                <a:solidFill>
                  <a:prstClr val="white"/>
                </a:solidFill>
              </a:rPr>
              <a:t>Choose “Answer” for Masking choice for Field Test</a:t>
            </a:r>
            <a:endParaRPr lang="en-US" dirty="0">
              <a:solidFill>
                <a:prstClr val="white"/>
              </a:solidFill>
            </a:endParaRPr>
          </a:p>
        </p:txBody>
      </p:sp>
      <p:cxnSp>
        <p:nvCxnSpPr>
          <p:cNvPr id="9" name="Straight Arrow Connector 8"/>
          <p:cNvCxnSpPr/>
          <p:nvPr/>
        </p:nvCxnSpPr>
        <p:spPr>
          <a:xfrm flipH="1">
            <a:off x="3352800" y="4191000"/>
            <a:ext cx="12954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971800" y="4724400"/>
            <a:ext cx="12954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78300" y="4687669"/>
            <a:ext cx="3352800" cy="1200329"/>
          </a:xfrm>
          <a:prstGeom prst="rect">
            <a:avLst/>
          </a:prstGeom>
          <a:solidFill>
            <a:srgbClr val="0091B2"/>
          </a:solidFill>
          <a:ln w="15875">
            <a:solidFill>
              <a:schemeClr val="tx1"/>
            </a:solidFill>
          </a:ln>
        </p:spPr>
        <p:txBody>
          <a:bodyPr wrap="square" rtlCol="0">
            <a:spAutoFit/>
          </a:bodyPr>
          <a:lstStyle/>
          <a:p>
            <a:r>
              <a:rPr lang="en-US" dirty="0" smtClean="0">
                <a:solidFill>
                  <a:prstClr val="white"/>
                </a:solidFill>
              </a:rPr>
              <a:t>Only select if a student will use foreground and background color options as an accessibility feature under PARCC policy</a:t>
            </a:r>
            <a:endParaRPr lang="en-US" dirty="0">
              <a:solidFill>
                <a:prstClr val="white"/>
              </a:solidFill>
            </a:endParaRPr>
          </a:p>
        </p:txBody>
      </p:sp>
      <p:sp>
        <p:nvSpPr>
          <p:cNvPr id="11" name="Footer Placeholder 3"/>
          <p:cNvSpPr>
            <a:spLocks noGrp="1"/>
          </p:cNvSpPr>
          <p:nvPr/>
        </p:nvSpPr>
        <p:spPr>
          <a:xfrm>
            <a:off x="2286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1544890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smtClean="0">
                <a:latin typeface="Chalkduster" panose="020B0604020202020204" charset="0"/>
              </a:rPr>
              <a:t>Agenda</a:t>
            </a:r>
            <a:endParaRPr lang="en-US" sz="3600" dirty="0">
              <a:latin typeface="Chalkduster" panose="020B0604020202020204" charset="0"/>
            </a:endParaRPr>
          </a:p>
        </p:txBody>
      </p:sp>
      <p:sp>
        <p:nvSpPr>
          <p:cNvPr id="12" name="Content Placeholder 11"/>
          <p:cNvSpPr>
            <a:spLocks noGrp="1"/>
          </p:cNvSpPr>
          <p:nvPr>
            <p:ph sz="quarter" idx="10"/>
          </p:nvPr>
        </p:nvSpPr>
        <p:spPr>
          <a:solidFill>
            <a:srgbClr val="000000">
              <a:alpha val="3137"/>
            </a:srgbClr>
          </a:solidFill>
        </p:spPr>
        <p:txBody>
          <a:bodyPr>
            <a:normAutofit fontScale="92500" lnSpcReduction="10000"/>
          </a:bodyPr>
          <a:lstStyle/>
          <a:p>
            <a:pPr lvl="1">
              <a:spcAft>
                <a:spcPts val="1200"/>
              </a:spcAft>
            </a:pPr>
            <a:r>
              <a:rPr lang="en-US" altLang="en-US" dirty="0" smtClean="0"/>
              <a:t>Design of the Field Test</a:t>
            </a:r>
          </a:p>
          <a:p>
            <a:pPr lvl="1">
              <a:spcAft>
                <a:spcPts val="1200"/>
              </a:spcAft>
            </a:pPr>
            <a:r>
              <a:rPr lang="en-US" altLang="en-US" dirty="0" smtClean="0"/>
              <a:t>Review Access for All, Accessibility Features, and Accommodations</a:t>
            </a:r>
          </a:p>
          <a:p>
            <a:pPr lvl="1">
              <a:spcAft>
                <a:spcPts val="1200"/>
              </a:spcAft>
            </a:pPr>
            <a:r>
              <a:rPr lang="en-US" altLang="en-US" dirty="0" smtClean="0"/>
              <a:t>Provide </a:t>
            </a:r>
            <a:r>
              <a:rPr lang="en-US" altLang="en-US" dirty="0"/>
              <a:t>overview of </a:t>
            </a:r>
            <a:r>
              <a:rPr lang="en-US" altLang="en-US" dirty="0" smtClean="0"/>
              <a:t>Pearson Access</a:t>
            </a:r>
            <a:endParaRPr lang="en-US" altLang="en-US" dirty="0"/>
          </a:p>
          <a:p>
            <a:pPr lvl="1">
              <a:spcAft>
                <a:spcPts val="1200"/>
              </a:spcAft>
            </a:pPr>
            <a:r>
              <a:rPr lang="en-US" altLang="en-US" dirty="0" smtClean="0"/>
              <a:t>Complete </a:t>
            </a:r>
            <a:r>
              <a:rPr lang="en-US" altLang="en-US" dirty="0"/>
              <a:t>key tasks in the </a:t>
            </a:r>
            <a:r>
              <a:rPr lang="en-US" altLang="en-US" dirty="0" smtClean="0"/>
              <a:t>Pearson Access Training Site</a:t>
            </a:r>
          </a:p>
          <a:p>
            <a:pPr lvl="2">
              <a:spcAft>
                <a:spcPts val="1200"/>
              </a:spcAft>
            </a:pPr>
            <a:r>
              <a:rPr lang="en-US" altLang="en-US" dirty="0" smtClean="0"/>
              <a:t>Creating and Managing User Accounts</a:t>
            </a:r>
          </a:p>
          <a:p>
            <a:pPr lvl="2">
              <a:spcAft>
                <a:spcPts val="1200"/>
              </a:spcAft>
            </a:pPr>
            <a:r>
              <a:rPr lang="en-US" altLang="en-US" dirty="0" smtClean="0"/>
              <a:t>Creating and Managing Test Sessions</a:t>
            </a:r>
            <a:endParaRPr lang="en-US" altLang="en-US" dirty="0"/>
          </a:p>
          <a:p>
            <a:pPr marL="457200" lvl="1" indent="-457200"/>
            <a:r>
              <a:rPr lang="en-US" altLang="en-US" dirty="0" smtClean="0"/>
              <a:t>Reporting</a:t>
            </a:r>
          </a:p>
          <a:p>
            <a:pPr marL="457200" lvl="1" indent="-457200"/>
            <a:r>
              <a:rPr lang="en-US" altLang="en-US" dirty="0" smtClean="0"/>
              <a:t>Resources</a:t>
            </a:r>
          </a:p>
          <a:p>
            <a:pPr marL="457200" lvl="1" indent="-457200"/>
            <a:r>
              <a:rPr lang="en-US" altLang="en-US" dirty="0" smtClean="0"/>
              <a:t>Explore </a:t>
            </a:r>
            <a:r>
              <a:rPr lang="en-US" altLang="en-US" dirty="0"/>
              <a:t>Sample Sets and Tutorial</a:t>
            </a:r>
          </a:p>
          <a:p>
            <a:pPr marL="0" indent="0">
              <a:buNone/>
            </a:pPr>
            <a:endParaRPr lang="en-US" sz="2400" b="1" dirty="0" smtClean="0"/>
          </a:p>
          <a:p>
            <a:pPr marL="0" indent="0">
              <a:buNone/>
            </a:pPr>
            <a:endParaRPr lang="en-US" dirty="0"/>
          </a:p>
        </p:txBody>
      </p:sp>
      <p:sp>
        <p:nvSpPr>
          <p:cNvPr id="13" name="Footer Placeholder 12"/>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14" name="Slide Number Placeholder 13"/>
          <p:cNvSpPr>
            <a:spLocks noGrp="1"/>
          </p:cNvSpPr>
          <p:nvPr>
            <p:ph type="sldNum" sz="quarter" idx="4"/>
          </p:nvPr>
        </p:nvSpPr>
        <p:spPr/>
        <p:txBody>
          <a:bodyPr/>
          <a:lstStyle/>
          <a:p>
            <a:fld id="{79BA4B8F-8B3F-4B52-9164-AF2CA95F68ED}" type="slidenum">
              <a:rPr lang="en-US" smtClean="0">
                <a:solidFill>
                  <a:prstClr val="black">
                    <a:tint val="75000"/>
                  </a:prstClr>
                </a:solidFill>
              </a:rPr>
              <a:pPr/>
              <a:t>5</a:t>
            </a:fld>
            <a:endParaRPr lang="en-US" dirty="0">
              <a:solidFill>
                <a:prstClr val="black">
                  <a:tint val="75000"/>
                </a:prstClr>
              </a:solidFill>
            </a:endParaRPr>
          </a:p>
        </p:txBody>
      </p:sp>
    </p:spTree>
    <p:extLst>
      <p:ext uri="{BB962C8B-B14F-4D97-AF65-F5344CB8AC3E}">
        <p14:creationId xmlns:p14="http://schemas.microsoft.com/office/powerpoint/2010/main" val="10527968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PBT: Student Registration Details</a:t>
            </a:r>
            <a:endParaRPr lang="en-US" sz="2800" dirty="0"/>
          </a:p>
        </p:txBody>
      </p:sp>
      <p:pic>
        <p:nvPicPr>
          <p:cNvPr id="1026" name="Picture 2"/>
          <p:cNvPicPr>
            <a:picLocks noGrp="1" noChangeAspect="1" noChangeArrowheads="1"/>
          </p:cNvPicPr>
          <p:nvPr>
            <p:ph idx="4294967295"/>
          </p:nvPr>
        </p:nvPicPr>
        <p:blipFill>
          <a:blip r:embed="rId3" cstate="print"/>
          <a:srcRect/>
          <a:stretch>
            <a:fillRect/>
          </a:stretch>
        </p:blipFill>
        <p:spPr bwMode="auto">
          <a:xfrm>
            <a:off x="1414272" y="1244716"/>
            <a:ext cx="6434328" cy="5274040"/>
          </a:xfrm>
          <a:prstGeom prst="rect">
            <a:avLst/>
          </a:prstGeom>
          <a:noFill/>
          <a:ln w="9525">
            <a:solidFill>
              <a:schemeClr val="tx1"/>
            </a:solidFill>
            <a:miter lim="800000"/>
            <a:headEnd/>
            <a:tailEnd/>
          </a:ln>
        </p:spPr>
      </p:pic>
      <p:sp>
        <p:nvSpPr>
          <p:cNvPr id="4" name="Footer Placeholder 3"/>
          <p:cNvSpPr>
            <a:spLocks noGrp="1"/>
          </p:cNvSpPr>
          <p:nvPr/>
        </p:nvSpPr>
        <p:spPr>
          <a:xfrm>
            <a:off x="2286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2964921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Manage Test Sessions</a:t>
            </a:r>
            <a:endParaRPr lang="en-US" sz="3200" dirty="0"/>
          </a:p>
        </p:txBody>
      </p:sp>
      <p:sp>
        <p:nvSpPr>
          <p:cNvPr id="4" name="Text Box 9"/>
          <p:cNvSpPr txBox="1">
            <a:spLocks noChangeArrowheads="1"/>
          </p:cNvSpPr>
          <p:nvPr/>
        </p:nvSpPr>
        <p:spPr bwMode="auto">
          <a:xfrm>
            <a:off x="0" y="13716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smtClean="0">
                <a:solidFill>
                  <a:prstClr val="black"/>
                </a:solidFill>
                <a:latin typeface="Calibri"/>
              </a:rPr>
              <a:t>View, create, and edit test sessions</a:t>
            </a:r>
            <a:endParaRPr lang="en-US" sz="2400" dirty="0">
              <a:solidFill>
                <a:prstClr val="black"/>
              </a:solidFill>
              <a:latin typeface="Calibri"/>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532" t="7378" r="1301" b="9018"/>
          <a:stretch/>
        </p:blipFill>
        <p:spPr bwMode="auto">
          <a:xfrm>
            <a:off x="381000" y="1905000"/>
            <a:ext cx="8449360" cy="44848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105400" y="4648200"/>
            <a:ext cx="914400" cy="762000"/>
          </a:xfrm>
          <a:prstGeom prst="rect">
            <a:avLst/>
          </a:prstGeom>
          <a:noFill/>
          <a:ln/>
        </p:spPr>
        <p:style>
          <a:lnRef idx="2">
            <a:schemeClr val="accent2"/>
          </a:lnRef>
          <a:fillRef idx="1">
            <a:schemeClr val="lt1"/>
          </a:fillRef>
          <a:effectRef idx="0">
            <a:schemeClr val="accent2"/>
          </a:effectRef>
          <a:fontRef idx="minor">
            <a:schemeClr val="dk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prstClr val="white"/>
              </a:solidFill>
              <a:cs typeface="Calibri" pitchFamily="34" charset="0"/>
            </a:endParaRPr>
          </a:p>
        </p:txBody>
      </p:sp>
      <p:sp>
        <p:nvSpPr>
          <p:cNvPr id="6" name="Footer Placeholder 3"/>
          <p:cNvSpPr>
            <a:spLocks noGrp="1"/>
          </p:cNvSpPr>
          <p:nvPr/>
        </p:nvSpPr>
        <p:spPr>
          <a:xfrm>
            <a:off x="228600" y="6542438"/>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1036325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Manage Test Sessions</a:t>
            </a:r>
          </a:p>
        </p:txBody>
      </p:sp>
      <p:sp>
        <p:nvSpPr>
          <p:cNvPr id="6" name="Content Placeholder 5"/>
          <p:cNvSpPr txBox="1">
            <a:spLocks/>
          </p:cNvSpPr>
          <p:nvPr/>
        </p:nvSpPr>
        <p:spPr>
          <a:xfrm>
            <a:off x="0" y="4191000"/>
            <a:ext cx="9144000" cy="2133600"/>
          </a:xfrm>
          <a:prstGeom prst="rect">
            <a:avLst/>
          </a:prstGeom>
        </p:spPr>
        <p:txBody>
          <a:bodyPr/>
          <a:lstStyle>
            <a:lvl1pPr marL="342900" indent="-342900" algn="l" defTabSz="914400" rtl="0" eaLnBrk="1" latinLnBrk="0" hangingPunct="1">
              <a:spcBef>
                <a:spcPct val="20000"/>
              </a:spcBef>
              <a:buClr>
                <a:srgbClr val="8F23B3"/>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8F23B3"/>
              </a:buClr>
              <a:buFont typeface="Arial" pitchFamily="34" charset="0"/>
              <a:buChar char="–"/>
              <a:defRPr sz="2200" kern="1200">
                <a:solidFill>
                  <a:schemeClr val="tx1"/>
                </a:solidFill>
                <a:latin typeface="+mn-lt"/>
                <a:ea typeface="+mn-ea"/>
                <a:cs typeface="+mn-cs"/>
              </a:defRPr>
            </a:lvl2pPr>
            <a:lvl3pPr marL="1371600" indent="-457200" algn="l" defTabSz="914400" rtl="0" eaLnBrk="1" latinLnBrk="0" hangingPunct="1">
              <a:spcBef>
                <a:spcPct val="20000"/>
              </a:spcBef>
              <a:buClr>
                <a:srgbClr val="8F23B3"/>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1800" dirty="0">
                <a:solidFill>
                  <a:prstClr val="black"/>
                </a:solidFill>
              </a:rPr>
              <a:t>To view or edit an existing session, click on the session name. </a:t>
            </a:r>
            <a:endParaRPr lang="en-US" sz="1800" dirty="0" smtClean="0">
              <a:solidFill>
                <a:prstClr val="black"/>
              </a:solidFill>
            </a:endParaRPr>
          </a:p>
          <a:p>
            <a:pPr>
              <a:buClrTx/>
            </a:pPr>
            <a:r>
              <a:rPr lang="en-US" sz="1800" dirty="0" smtClean="0">
                <a:solidFill>
                  <a:prstClr val="black"/>
                </a:solidFill>
              </a:rPr>
              <a:t>To </a:t>
            </a:r>
            <a:r>
              <a:rPr lang="en-US" sz="1800" dirty="0">
                <a:solidFill>
                  <a:prstClr val="black"/>
                </a:solidFill>
              </a:rPr>
              <a:t>create a new session, click </a:t>
            </a:r>
            <a:r>
              <a:rPr lang="en-US" sz="1800" b="1" i="1" dirty="0">
                <a:solidFill>
                  <a:prstClr val="black"/>
                </a:solidFill>
              </a:rPr>
              <a:t>New Session</a:t>
            </a:r>
            <a:r>
              <a:rPr lang="en-US" sz="1800" dirty="0">
                <a:solidFill>
                  <a:prstClr val="black"/>
                </a:solidFill>
              </a:rPr>
              <a:t>. </a:t>
            </a:r>
            <a:endParaRPr lang="en-US" sz="1800" dirty="0" smtClean="0">
              <a:solidFill>
                <a:prstClr val="black"/>
              </a:solidFill>
            </a:endParaRPr>
          </a:p>
          <a:p>
            <a:pPr>
              <a:buClrTx/>
            </a:pPr>
            <a:r>
              <a:rPr lang="en-US" sz="1800" dirty="0" smtClean="0">
                <a:solidFill>
                  <a:prstClr val="black"/>
                </a:solidFill>
              </a:rPr>
              <a:t>To </a:t>
            </a:r>
            <a:r>
              <a:rPr lang="en-US" sz="1800" dirty="0">
                <a:solidFill>
                  <a:prstClr val="black"/>
                </a:solidFill>
              </a:rPr>
              <a:t>delete a session, place a check mark next to the session name and then click </a:t>
            </a:r>
            <a:r>
              <a:rPr lang="en-US" sz="1800" b="1" i="1" dirty="0">
                <a:solidFill>
                  <a:prstClr val="black"/>
                </a:solidFill>
              </a:rPr>
              <a:t>Delete</a:t>
            </a:r>
            <a:r>
              <a:rPr lang="en-US" sz="1800" dirty="0">
                <a:solidFill>
                  <a:prstClr val="black"/>
                </a:solidFill>
              </a:rPr>
              <a:t>. </a:t>
            </a:r>
            <a:endParaRPr lang="en-US" sz="1800" dirty="0" smtClean="0">
              <a:solidFill>
                <a:prstClr val="black"/>
              </a:solidFill>
            </a:endParaRPr>
          </a:p>
          <a:p>
            <a:pPr>
              <a:buClrTx/>
            </a:pPr>
            <a:r>
              <a:rPr lang="en-US" sz="1800" dirty="0" smtClean="0">
                <a:solidFill>
                  <a:prstClr val="black"/>
                </a:solidFill>
              </a:rPr>
              <a:t>To </a:t>
            </a:r>
            <a:r>
              <a:rPr lang="en-US" sz="1800" dirty="0">
                <a:solidFill>
                  <a:prstClr val="black"/>
                </a:solidFill>
              </a:rPr>
              <a:t>view details about currently scheduled test sessions, click </a:t>
            </a:r>
            <a:r>
              <a:rPr lang="en-US" sz="1800" b="1" i="1" dirty="0">
                <a:solidFill>
                  <a:prstClr val="black"/>
                </a:solidFill>
              </a:rPr>
              <a:t>Currently Scheduled Sessions</a:t>
            </a:r>
            <a:r>
              <a:rPr lang="en-US" sz="1800" dirty="0">
                <a:solidFill>
                  <a:prstClr val="black"/>
                </a:solidFill>
              </a:rPr>
              <a:t>. </a:t>
            </a:r>
            <a:endParaRPr lang="en-US" sz="1800" dirty="0" smtClean="0">
              <a:solidFill>
                <a:prstClr val="black"/>
              </a:solidFill>
            </a:endParaRPr>
          </a:p>
          <a:p>
            <a:pPr>
              <a:buClrTx/>
            </a:pPr>
            <a:r>
              <a:rPr lang="en-US" sz="1800" dirty="0" smtClean="0">
                <a:solidFill>
                  <a:prstClr val="black"/>
                </a:solidFill>
              </a:rPr>
              <a:t>To view a CSV file with students registered to test but not in a session, click </a:t>
            </a:r>
            <a:r>
              <a:rPr lang="en-US" sz="1800" b="1" i="1" dirty="0" smtClean="0">
                <a:solidFill>
                  <a:prstClr val="black"/>
                </a:solidFill>
              </a:rPr>
              <a:t>Students not assigned to session</a:t>
            </a:r>
            <a:r>
              <a:rPr lang="en-US" sz="1800" dirty="0" smtClean="0">
                <a:solidFill>
                  <a:prstClr val="black"/>
                </a:solidFill>
              </a:rPr>
              <a:t>.</a:t>
            </a:r>
          </a:p>
          <a:p>
            <a:pPr>
              <a:buClrTx/>
            </a:pPr>
            <a:r>
              <a:rPr lang="en-US" sz="1800" dirty="0" smtClean="0">
                <a:solidFill>
                  <a:prstClr val="black"/>
                </a:solidFill>
              </a:rPr>
              <a:t>To </a:t>
            </a:r>
            <a:r>
              <a:rPr lang="en-US" sz="1800" dirty="0">
                <a:solidFill>
                  <a:prstClr val="black"/>
                </a:solidFill>
              </a:rPr>
              <a:t>download the session list as a CSV file, click </a:t>
            </a:r>
            <a:r>
              <a:rPr lang="en-US" sz="1800" b="1" i="1" dirty="0">
                <a:solidFill>
                  <a:prstClr val="black"/>
                </a:solidFill>
              </a:rPr>
              <a:t>Session List Download</a:t>
            </a:r>
            <a:r>
              <a:rPr lang="en-US" sz="1800" dirty="0">
                <a:solidFill>
                  <a:prstClr val="black"/>
                </a:solidFill>
              </a:rPr>
              <a:t>. </a:t>
            </a:r>
          </a:p>
        </p:txBody>
      </p:sp>
      <p:sp>
        <p:nvSpPr>
          <p:cNvPr id="4" name="Text Box 9"/>
          <p:cNvSpPr txBox="1">
            <a:spLocks noChangeArrowheads="1"/>
          </p:cNvSpPr>
          <p:nvPr/>
        </p:nvSpPr>
        <p:spPr bwMode="auto">
          <a:xfrm>
            <a:off x="0" y="12192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a:solidFill>
                  <a:prstClr val="black"/>
                </a:solidFill>
                <a:latin typeface="Calibri"/>
              </a:rPr>
              <a:t>Most activities associated with </a:t>
            </a:r>
            <a:r>
              <a:rPr lang="en-US" sz="2400" dirty="0" smtClean="0">
                <a:solidFill>
                  <a:prstClr val="black"/>
                </a:solidFill>
                <a:latin typeface="Calibri"/>
              </a:rPr>
              <a:t>CBT sessions </a:t>
            </a:r>
            <a:r>
              <a:rPr lang="en-US" sz="2400" dirty="0">
                <a:solidFill>
                  <a:prstClr val="black"/>
                </a:solidFill>
                <a:latin typeface="Calibri"/>
              </a:rPr>
              <a:t>will be performed </a:t>
            </a:r>
            <a:r>
              <a:rPr lang="en-US" sz="2400" dirty="0" smtClean="0">
                <a:solidFill>
                  <a:prstClr val="black"/>
                </a:solidFill>
                <a:latin typeface="Calibri"/>
              </a:rPr>
              <a:t>on Manage Test Sessions.</a:t>
            </a:r>
            <a:endParaRPr lang="en-US" sz="2400" dirty="0">
              <a:solidFill>
                <a:prstClr val="black"/>
              </a:solidFill>
              <a:latin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836" y="2146901"/>
            <a:ext cx="7781544" cy="19345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a:spLocks noChangeArrowheads="1"/>
          </p:cNvSpPr>
          <p:nvPr/>
        </p:nvSpPr>
        <p:spPr bwMode="auto">
          <a:xfrm rot="10800000" flipV="1">
            <a:off x="727837" y="3853807"/>
            <a:ext cx="7644266" cy="227611"/>
          </a:xfrm>
          <a:prstGeom prst="rect">
            <a:avLst/>
          </a:prstGeom>
          <a:solidFill>
            <a:schemeClr val="accent1">
              <a:alpha val="0"/>
            </a:schemeClr>
          </a:solidFill>
          <a:ln w="22225" algn="ctr">
            <a:solidFill>
              <a:srgbClr val="FF0000"/>
            </a:solidFill>
            <a:round/>
            <a:headEnd/>
            <a:tailEnd/>
          </a:ln>
        </p:spPr>
        <p:txBody>
          <a:bodyPr/>
          <a:lstStyle/>
          <a:p>
            <a:pPr algn="ctr"/>
            <a:endParaRPr lang="en-US">
              <a:solidFill>
                <a:prstClr val="black"/>
              </a:solidFill>
            </a:endParaRPr>
          </a:p>
        </p:txBody>
      </p:sp>
      <p:sp>
        <p:nvSpPr>
          <p:cNvPr id="9" name="Footer Placeholder 3"/>
          <p:cNvSpPr>
            <a:spLocks noGrp="1"/>
          </p:cNvSpPr>
          <p:nvPr/>
        </p:nvSpPr>
        <p:spPr>
          <a:xfrm>
            <a:off x="228600" y="6522259"/>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132374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95675759"/>
              </p:ext>
            </p:extLst>
          </p:nvPr>
        </p:nvGraphicFramePr>
        <p:xfrm>
          <a:off x="381000" y="3128702"/>
          <a:ext cx="8305800" cy="3142558"/>
        </p:xfrm>
        <a:graphic>
          <a:graphicData uri="http://schemas.openxmlformats.org/drawingml/2006/table">
            <a:tbl>
              <a:tblPr firstRow="1" firstCol="1" bandRow="1">
                <a:tableStyleId>{616DA210-FB5B-4158-B5E0-FEB733F419BA}</a:tableStyleId>
              </a:tblPr>
              <a:tblGrid>
                <a:gridCol w="1600200"/>
                <a:gridCol w="6705600"/>
              </a:tblGrid>
              <a:tr h="580621">
                <a:tc>
                  <a:txBody>
                    <a:bodyPr/>
                    <a:lstStyle/>
                    <a:p>
                      <a:pPr marL="0" marR="0">
                        <a:spcBef>
                          <a:spcPts val="0"/>
                        </a:spcBef>
                        <a:spcAft>
                          <a:spcPts val="0"/>
                        </a:spcAft>
                      </a:pPr>
                      <a:r>
                        <a:rPr lang="en-US" sz="2400" b="1" dirty="0" smtClean="0">
                          <a:effectLst/>
                          <a:latin typeface="Calibri"/>
                          <a:ea typeface="Calibri"/>
                          <a:cs typeface="Times New Roman"/>
                        </a:rPr>
                        <a:t>Pearson Session</a:t>
                      </a:r>
                      <a:endParaRPr lang="en-US" sz="2400" b="1"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400" b="1" dirty="0" smtClean="0">
                          <a:effectLst/>
                          <a:latin typeface="Calibri"/>
                          <a:ea typeface="Calibri"/>
                          <a:cs typeface="Times New Roman"/>
                        </a:rPr>
                        <a:t>PARCC Session</a:t>
                      </a:r>
                      <a:endParaRPr lang="en-US" sz="2400" b="1" dirty="0">
                        <a:effectLst/>
                        <a:latin typeface="Calibri"/>
                        <a:ea typeface="Calibri"/>
                        <a:cs typeface="Times New Roman"/>
                      </a:endParaRPr>
                    </a:p>
                  </a:txBody>
                  <a:tcPr marL="68580" marR="68580" marT="0" marB="0"/>
                </a:tc>
              </a:tr>
              <a:tr h="580621">
                <a:tc>
                  <a:txBody>
                    <a:bodyPr/>
                    <a:lstStyle/>
                    <a:p>
                      <a:pPr marL="0" marR="0">
                        <a:spcBef>
                          <a:spcPts val="0"/>
                        </a:spcBef>
                        <a:spcAft>
                          <a:spcPts val="0"/>
                        </a:spcAft>
                      </a:pPr>
                      <a:r>
                        <a:rPr lang="en-US" sz="2400" b="0" dirty="0">
                          <a:effectLst/>
                        </a:rPr>
                        <a:t>PBA ELA</a:t>
                      </a:r>
                      <a:endParaRPr lang="en-US" sz="2400" b="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400" b="0" dirty="0">
                          <a:effectLst/>
                        </a:rPr>
                        <a:t>Literary Analysis Session, Research Simulation Session, Narrative Writing Session</a:t>
                      </a:r>
                      <a:endParaRPr lang="en-US" sz="2400" b="0" dirty="0">
                        <a:effectLst/>
                        <a:latin typeface="Calibri"/>
                        <a:ea typeface="Calibri"/>
                        <a:cs typeface="Times New Roman"/>
                      </a:endParaRPr>
                    </a:p>
                  </a:txBody>
                  <a:tcPr marL="68580" marR="68580" marT="0" marB="0"/>
                </a:tc>
              </a:tr>
              <a:tr h="473999">
                <a:tc>
                  <a:txBody>
                    <a:bodyPr/>
                    <a:lstStyle/>
                    <a:p>
                      <a:pPr marL="0" marR="0">
                        <a:spcBef>
                          <a:spcPts val="0"/>
                        </a:spcBef>
                        <a:spcAft>
                          <a:spcPts val="0"/>
                        </a:spcAft>
                      </a:pPr>
                      <a:r>
                        <a:rPr lang="en-US" sz="2400" b="0">
                          <a:effectLst/>
                        </a:rPr>
                        <a:t>EOY ELA</a:t>
                      </a:r>
                      <a:endParaRPr lang="en-US" sz="2400" b="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400" b="0" dirty="0">
                          <a:effectLst/>
                        </a:rPr>
                        <a:t>Session 1, Session 2</a:t>
                      </a:r>
                      <a:endParaRPr lang="en-US" sz="2400" b="0" dirty="0">
                        <a:effectLst/>
                        <a:latin typeface="Calibri"/>
                        <a:ea typeface="Calibri"/>
                        <a:cs typeface="Times New Roman"/>
                      </a:endParaRPr>
                    </a:p>
                  </a:txBody>
                  <a:tcPr marL="68580" marR="68580" marT="0" marB="0"/>
                </a:tc>
              </a:tr>
              <a:tr h="580621">
                <a:tc>
                  <a:txBody>
                    <a:bodyPr/>
                    <a:lstStyle/>
                    <a:p>
                      <a:pPr marL="0" marR="0">
                        <a:spcBef>
                          <a:spcPts val="0"/>
                        </a:spcBef>
                        <a:spcAft>
                          <a:spcPts val="0"/>
                        </a:spcAft>
                      </a:pPr>
                      <a:r>
                        <a:rPr lang="en-US" sz="2400" b="0">
                          <a:effectLst/>
                        </a:rPr>
                        <a:t>PBA Math</a:t>
                      </a:r>
                      <a:endParaRPr lang="en-US" sz="2400" b="0">
                        <a:effectLst/>
                        <a:latin typeface="Calibri"/>
                        <a:ea typeface="Calibri"/>
                        <a:cs typeface="Times New Roman"/>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smtClean="0">
                          <a:effectLst/>
                        </a:rPr>
                        <a:t>Session 1, Session 2</a:t>
                      </a:r>
                      <a:endParaRPr lang="en-US" sz="2400" b="0" dirty="0" smtClean="0">
                        <a:effectLst/>
                        <a:latin typeface="+mn-lt"/>
                        <a:ea typeface="Calibri"/>
                        <a:cs typeface="Times New Roman"/>
                      </a:endParaRPr>
                    </a:p>
                    <a:p>
                      <a:pPr marL="0" marR="0">
                        <a:spcBef>
                          <a:spcPts val="0"/>
                        </a:spcBef>
                        <a:spcAft>
                          <a:spcPts val="0"/>
                        </a:spcAft>
                      </a:pPr>
                      <a:endParaRPr lang="en-US" sz="2400" b="0" dirty="0">
                        <a:ln>
                          <a:solidFill>
                            <a:schemeClr val="tx1"/>
                          </a:solidFill>
                        </a:ln>
                        <a:effectLst/>
                        <a:latin typeface="Calibri"/>
                        <a:ea typeface="Calibri"/>
                        <a:cs typeface="Times New Roman"/>
                      </a:endParaRPr>
                    </a:p>
                  </a:txBody>
                  <a:tcPr marL="68580" marR="68580" marT="0" marB="0"/>
                </a:tc>
              </a:tr>
              <a:tr h="473999">
                <a:tc>
                  <a:txBody>
                    <a:bodyPr/>
                    <a:lstStyle/>
                    <a:p>
                      <a:pPr marL="0" marR="0">
                        <a:spcBef>
                          <a:spcPts val="0"/>
                        </a:spcBef>
                        <a:spcAft>
                          <a:spcPts val="0"/>
                        </a:spcAft>
                      </a:pPr>
                      <a:r>
                        <a:rPr lang="en-US" sz="2400" b="0">
                          <a:effectLst/>
                        </a:rPr>
                        <a:t>EOY Math</a:t>
                      </a:r>
                      <a:endParaRPr lang="en-US" sz="2400" b="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400" b="0" dirty="0" smtClean="0">
                          <a:effectLst/>
                        </a:rPr>
                        <a:t>Session 1, Session 2</a:t>
                      </a:r>
                      <a:endParaRPr lang="en-US" sz="2400" b="0" dirty="0">
                        <a:effectLst/>
                        <a:latin typeface="+mn-lt"/>
                        <a:ea typeface="Calibri"/>
                        <a:cs typeface="Times New Roman"/>
                      </a:endParaRPr>
                    </a:p>
                  </a:txBody>
                  <a:tcPr marL="68580" marR="68580" marT="0" marB="0"/>
                </a:tc>
              </a:tr>
            </a:tbl>
          </a:graphicData>
        </a:graphic>
      </p:graphicFrame>
      <p:sp>
        <p:nvSpPr>
          <p:cNvPr id="5" name="Title 1"/>
          <p:cNvSpPr txBox="1">
            <a:spLocks/>
          </p:cNvSpPr>
          <p:nvPr/>
        </p:nvSpPr>
        <p:spPr>
          <a:xfrm>
            <a:off x="0" y="0"/>
            <a:ext cx="91440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chemeClr val="bg1"/>
                </a:solidFill>
                <a:latin typeface="Chalkduster" panose="020B0604020202020204" charset="0"/>
              </a:rPr>
              <a:t>Test Sessions in Pearson vs. PARCC Test Sessions</a:t>
            </a:r>
            <a:endParaRPr lang="en-US" sz="3200" dirty="0">
              <a:solidFill>
                <a:schemeClr val="bg1"/>
              </a:solidFill>
              <a:latin typeface="Chalkduster" panose="020B0604020202020204" charset="0"/>
            </a:endParaRPr>
          </a:p>
        </p:txBody>
      </p:sp>
      <p:sp>
        <p:nvSpPr>
          <p:cNvPr id="6" name="TextBox 5"/>
          <p:cNvSpPr txBox="1"/>
          <p:nvPr/>
        </p:nvSpPr>
        <p:spPr>
          <a:xfrm>
            <a:off x="685800" y="1295400"/>
            <a:ext cx="7696200" cy="181588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When creating test sessions within the Pearson site you are creating sessions for PBA ELA, EOY ELA, PBA Math, or EOY Math</a:t>
            </a:r>
          </a:p>
          <a:p>
            <a:pPr marL="285750" indent="-285750">
              <a:buFont typeface="Arial" panose="020B0604020202020204" pitchFamily="34" charset="0"/>
              <a:buChar char="•"/>
            </a:pPr>
            <a:r>
              <a:rPr lang="en-US" sz="2000" dirty="0" smtClean="0"/>
              <a:t>Policies referring to completing a session in one school day refer to PARCC Sessions</a:t>
            </a:r>
            <a:endParaRPr lang="en-US" sz="2000" dirty="0"/>
          </a:p>
        </p:txBody>
      </p:sp>
    </p:spTree>
    <p:extLst>
      <p:ext uri="{BB962C8B-B14F-4D97-AF65-F5344CB8AC3E}">
        <p14:creationId xmlns:p14="http://schemas.microsoft.com/office/powerpoint/2010/main" val="19578311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chemeClr val="bg1"/>
                </a:solidFill>
                <a:latin typeface="Chalkduster" panose="020B0604020202020204" charset="0"/>
              </a:rPr>
              <a:t>Consideration for Scheduling Test Sessions</a:t>
            </a:r>
            <a:endParaRPr lang="en-US" sz="3200" dirty="0">
              <a:solidFill>
                <a:schemeClr val="bg1"/>
              </a:solidFill>
              <a:latin typeface="Chalkduster" panose="020B0604020202020204" charset="0"/>
            </a:endParaRPr>
          </a:p>
        </p:txBody>
      </p:sp>
      <p:sp>
        <p:nvSpPr>
          <p:cNvPr id="3" name="TextBox 2"/>
          <p:cNvSpPr txBox="1"/>
          <p:nvPr/>
        </p:nvSpPr>
        <p:spPr>
          <a:xfrm>
            <a:off x="304800" y="1600200"/>
            <a:ext cx="853440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Number and Length of PARCC Test Sessions</a:t>
            </a:r>
          </a:p>
          <a:p>
            <a:pPr marL="285750" indent="-285750">
              <a:buFont typeface="Arial" panose="020B0604020202020204" pitchFamily="34" charset="0"/>
              <a:buChar char="•"/>
            </a:pPr>
            <a:r>
              <a:rPr lang="en-US" sz="2800" dirty="0" smtClean="0"/>
              <a:t>Technology </a:t>
            </a:r>
            <a:r>
              <a:rPr lang="en-US" sz="2800" dirty="0"/>
              <a:t>Resources </a:t>
            </a:r>
            <a:endParaRPr lang="en-US" sz="2800" dirty="0" smtClean="0"/>
          </a:p>
          <a:p>
            <a:pPr marL="742950" lvl="1" indent="-285750">
              <a:buFont typeface="Arial" panose="020B0604020202020204" pitchFamily="34" charset="0"/>
              <a:buChar char="•"/>
            </a:pPr>
            <a:r>
              <a:rPr lang="en-US" sz="2800" dirty="0" smtClean="0"/>
              <a:t>Devices</a:t>
            </a:r>
          </a:p>
          <a:p>
            <a:pPr marL="742950" lvl="1" indent="-285750">
              <a:buFont typeface="Arial" panose="020B0604020202020204" pitchFamily="34" charset="0"/>
              <a:buChar char="•"/>
            </a:pPr>
            <a:r>
              <a:rPr lang="en-US" sz="2800" dirty="0"/>
              <a:t>N</a:t>
            </a:r>
            <a:r>
              <a:rPr lang="en-US" sz="2800" dirty="0" smtClean="0"/>
              <a:t>etwork capabilities</a:t>
            </a:r>
          </a:p>
          <a:p>
            <a:pPr marL="742950" lvl="1" indent="-285750">
              <a:buFont typeface="Arial" panose="020B0604020202020204" pitchFamily="34" charset="0"/>
              <a:buChar char="•"/>
            </a:pPr>
            <a:r>
              <a:rPr lang="en-US" sz="2800" dirty="0"/>
              <a:t>S</a:t>
            </a:r>
            <a:r>
              <a:rPr lang="en-US" sz="2800" dirty="0" smtClean="0"/>
              <a:t>upport staff</a:t>
            </a:r>
          </a:p>
          <a:p>
            <a:pPr marL="285750" indent="-285750">
              <a:buFont typeface="Arial" panose="020B0604020202020204" pitchFamily="34" charset="0"/>
              <a:buChar char="•"/>
            </a:pPr>
            <a:r>
              <a:rPr lang="en-US" sz="2800" dirty="0" smtClean="0"/>
              <a:t>Time of Day when allowing time for Extended Time accommodations</a:t>
            </a:r>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457345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19200"/>
          </a:xfrm>
        </p:spPr>
        <p:txBody>
          <a:bodyPr/>
          <a:lstStyle/>
          <a:p>
            <a:pPr algn="ctr"/>
            <a:r>
              <a:rPr lang="en-US" b="0" dirty="0" smtClean="0">
                <a:solidFill>
                  <a:schemeClr val="bg1"/>
                </a:solidFill>
                <a:latin typeface="Chalkduster"/>
              </a:rPr>
              <a:t>Accessibility Features </a:t>
            </a:r>
            <a:r>
              <a:rPr lang="en-US" dirty="0" smtClean="0">
                <a:solidFill>
                  <a:schemeClr val="bg1"/>
                </a:solidFill>
                <a:latin typeface="Chalkduster"/>
              </a:rPr>
              <a:t>and Accommodations Available by Test Form</a:t>
            </a:r>
            <a:endParaRPr lang="en-US" b="0" dirty="0">
              <a:solidFill>
                <a:schemeClr val="bg1"/>
              </a:solidFill>
              <a:latin typeface="Chalkduster"/>
            </a:endParaRPr>
          </a:p>
        </p:txBody>
      </p:sp>
      <p:graphicFrame>
        <p:nvGraphicFramePr>
          <p:cNvPr id="6" name="Table 5"/>
          <p:cNvGraphicFramePr>
            <a:graphicFrameLocks noGrp="1"/>
          </p:cNvGraphicFramePr>
          <p:nvPr>
            <p:extLst>
              <p:ext uri="{D42A27DB-BD31-4B8C-83A1-F6EECF244321}">
                <p14:modId xmlns:p14="http://schemas.microsoft.com/office/powerpoint/2010/main" val="3211244519"/>
              </p:ext>
            </p:extLst>
          </p:nvPr>
        </p:nvGraphicFramePr>
        <p:xfrm>
          <a:off x="457200" y="2590800"/>
          <a:ext cx="8458200" cy="3561831"/>
        </p:xfrm>
        <a:graphic>
          <a:graphicData uri="http://schemas.openxmlformats.org/drawingml/2006/table">
            <a:tbl>
              <a:tblPr>
                <a:tableStyleId>{3C2FFA5D-87B4-456A-9821-1D502468CF0F}</a:tableStyleId>
              </a:tblPr>
              <a:tblGrid>
                <a:gridCol w="3810000"/>
                <a:gridCol w="4648200"/>
              </a:tblGrid>
              <a:tr h="478669">
                <a:tc>
                  <a:txBody>
                    <a:bodyPr/>
                    <a:lstStyle/>
                    <a:p>
                      <a:pPr algn="ctr" rtl="0" fontAlgn="ctr"/>
                      <a:r>
                        <a:rPr lang="en-US" sz="2000" u="none" strike="noStrike" dirty="0"/>
                        <a:t>Accessibility Features or </a:t>
                      </a:r>
                      <a:r>
                        <a:rPr lang="en-US" sz="2000" u="none" strike="noStrike" dirty="0" smtClean="0"/>
                        <a:t>Accommodation </a:t>
                      </a:r>
                      <a:r>
                        <a:rPr lang="en-US" sz="2000" u="none" strike="noStrike" dirty="0"/>
                        <a:t>Form</a:t>
                      </a:r>
                      <a:endParaRPr lang="en-US" sz="2000" b="1" i="0" u="none" strike="noStrike" dirty="0">
                        <a:solidFill>
                          <a:srgbClr val="FFFFFF"/>
                        </a:solidFill>
                        <a:latin typeface="Calibri"/>
                      </a:endParaRPr>
                    </a:p>
                  </a:txBody>
                  <a:tcPr marL="6229" marR="6229" marT="6229" marB="0" anchor="ctr"/>
                </a:tc>
                <a:tc>
                  <a:txBody>
                    <a:bodyPr/>
                    <a:lstStyle/>
                    <a:p>
                      <a:pPr algn="ctr" rtl="0" fontAlgn="ctr"/>
                      <a:r>
                        <a:rPr lang="en-US" sz="2000" u="none" strike="noStrike" dirty="0"/>
                        <a:t>Assessment Component, Content Area and Grades available</a:t>
                      </a:r>
                      <a:endParaRPr lang="en-US" sz="2000" b="1" i="0" u="none" strike="noStrike" dirty="0">
                        <a:solidFill>
                          <a:srgbClr val="FFFFFF"/>
                        </a:solidFill>
                        <a:latin typeface="Calibri"/>
                      </a:endParaRPr>
                    </a:p>
                  </a:txBody>
                  <a:tcPr marL="6229" marR="6229" marT="6229" marB="0" anchor="ctr"/>
                </a:tc>
              </a:tr>
              <a:tr h="247388">
                <a:tc rowSpan="3">
                  <a:txBody>
                    <a:bodyPr/>
                    <a:lstStyle/>
                    <a:p>
                      <a:pPr algn="ctr" rtl="0" fontAlgn="ctr"/>
                      <a:r>
                        <a:rPr lang="en-US" sz="1800" u="none" strike="noStrike" dirty="0"/>
                        <a:t>Answer Masking </a:t>
                      </a:r>
                      <a:endParaRPr lang="en-US" sz="1800" b="1" i="0" u="none" strike="noStrike" dirty="0">
                        <a:solidFill>
                          <a:srgbClr val="000000"/>
                        </a:solidFill>
                        <a:latin typeface="Calibri"/>
                      </a:endParaRPr>
                    </a:p>
                  </a:txBody>
                  <a:tcPr marL="6229" marR="6229" marT="6229" marB="0" anchor="ctr"/>
                </a:tc>
                <a:tc>
                  <a:txBody>
                    <a:bodyPr/>
                    <a:lstStyle/>
                    <a:p>
                      <a:pPr algn="ctr" rtl="0" fontAlgn="ctr"/>
                      <a:r>
                        <a:rPr lang="en-US" sz="1600" u="none" strike="noStrike" dirty="0"/>
                        <a:t>EOY Only </a:t>
                      </a:r>
                      <a:endParaRPr lang="en-US" sz="1600" b="0" i="0" u="none" strike="noStrike" dirty="0">
                        <a:solidFill>
                          <a:srgbClr val="000000"/>
                        </a:solidFill>
                        <a:latin typeface="Calibri"/>
                      </a:endParaRPr>
                    </a:p>
                  </a:txBody>
                  <a:tcPr marL="6229" marR="6229" marT="6229" marB="0" anchor="ctr"/>
                </a:tc>
              </a:tr>
              <a:tr h="247388">
                <a:tc vMerge="1">
                  <a:txBody>
                    <a:bodyPr/>
                    <a:lstStyle/>
                    <a:p>
                      <a:endParaRPr lang="en-US"/>
                    </a:p>
                  </a:txBody>
                  <a:tcPr/>
                </a:tc>
                <a:tc>
                  <a:txBody>
                    <a:bodyPr/>
                    <a:lstStyle/>
                    <a:p>
                      <a:pPr algn="ctr" rtl="0" fontAlgn="ctr"/>
                      <a:r>
                        <a:rPr lang="pt-BR" sz="1600" u="none" strike="noStrike" dirty="0"/>
                        <a:t>ELA: Grades 3, 5, 8, 11</a:t>
                      </a:r>
                      <a:endParaRPr lang="pt-BR" sz="1600" b="0" i="0" u="none" strike="noStrike" dirty="0">
                        <a:solidFill>
                          <a:srgbClr val="000000"/>
                        </a:solidFill>
                        <a:latin typeface="Calibri"/>
                      </a:endParaRPr>
                    </a:p>
                  </a:txBody>
                  <a:tcPr marL="6229" marR="6229" marT="6229" marB="0" anchor="ctr"/>
                </a:tc>
              </a:tr>
              <a:tr h="252603">
                <a:tc vMerge="1">
                  <a:txBody>
                    <a:bodyPr/>
                    <a:lstStyle/>
                    <a:p>
                      <a:endParaRPr lang="en-US"/>
                    </a:p>
                  </a:txBody>
                  <a:tcPr/>
                </a:tc>
                <a:tc>
                  <a:txBody>
                    <a:bodyPr/>
                    <a:lstStyle/>
                    <a:p>
                      <a:pPr algn="ctr" rtl="0" fontAlgn="ctr"/>
                      <a:r>
                        <a:rPr lang="en-US" sz="1600" u="none" strike="noStrike" dirty="0"/>
                        <a:t>Math: Grades 4, 7, Algebra I, and Geometry</a:t>
                      </a:r>
                      <a:endParaRPr lang="en-US" sz="1600" b="0" i="0" u="none" strike="noStrike" dirty="0">
                        <a:solidFill>
                          <a:srgbClr val="000000"/>
                        </a:solidFill>
                        <a:latin typeface="Calibri"/>
                      </a:endParaRPr>
                    </a:p>
                  </a:txBody>
                  <a:tcPr marL="6229" marR="6229" marT="6229" marB="0" anchor="ctr"/>
                </a:tc>
              </a:tr>
              <a:tr h="247388">
                <a:tc rowSpan="3">
                  <a:txBody>
                    <a:bodyPr/>
                    <a:lstStyle/>
                    <a:p>
                      <a:pPr algn="ctr" rtl="0" fontAlgn="ctr"/>
                      <a:r>
                        <a:rPr lang="en-US" sz="1800" u="none" strike="noStrike" dirty="0"/>
                        <a:t>Background/Font Color (Color Contrast) </a:t>
                      </a:r>
                      <a:endParaRPr lang="en-US" sz="1800" b="1" i="0" u="none" strike="noStrike" dirty="0">
                        <a:solidFill>
                          <a:srgbClr val="000000"/>
                        </a:solidFill>
                        <a:latin typeface="Calibri"/>
                      </a:endParaRPr>
                    </a:p>
                  </a:txBody>
                  <a:tcPr marL="6229" marR="6229" marT="6229" marB="0" anchor="ctr"/>
                </a:tc>
                <a:tc>
                  <a:txBody>
                    <a:bodyPr/>
                    <a:lstStyle/>
                    <a:p>
                      <a:pPr algn="ctr" rtl="0" fontAlgn="ctr"/>
                      <a:r>
                        <a:rPr lang="en-US" sz="1600" u="none" strike="noStrike" dirty="0"/>
                        <a:t>PBA and EOY</a:t>
                      </a:r>
                      <a:endParaRPr lang="en-US" sz="1600" b="0" i="0" u="none" strike="noStrike" dirty="0">
                        <a:solidFill>
                          <a:srgbClr val="000000"/>
                        </a:solidFill>
                        <a:latin typeface="Calibri"/>
                      </a:endParaRPr>
                    </a:p>
                  </a:txBody>
                  <a:tcPr marL="6229" marR="6229" marT="6229" marB="0" anchor="ctr"/>
                </a:tc>
              </a:tr>
              <a:tr h="247388">
                <a:tc vMerge="1">
                  <a:txBody>
                    <a:bodyPr/>
                    <a:lstStyle/>
                    <a:p>
                      <a:endParaRPr lang="en-US"/>
                    </a:p>
                  </a:txBody>
                  <a:tcPr/>
                </a:tc>
                <a:tc>
                  <a:txBody>
                    <a:bodyPr/>
                    <a:lstStyle/>
                    <a:p>
                      <a:pPr algn="ctr" rtl="0" fontAlgn="ctr"/>
                      <a:r>
                        <a:rPr lang="pt-BR" sz="1600" u="none" strike="noStrike" dirty="0"/>
                        <a:t>ELA: Grades 3, 5, 8, 11</a:t>
                      </a:r>
                      <a:endParaRPr lang="pt-BR" sz="1600" b="0" i="0" u="none" strike="noStrike" dirty="0">
                        <a:solidFill>
                          <a:srgbClr val="000000"/>
                        </a:solidFill>
                        <a:latin typeface="Calibri"/>
                      </a:endParaRPr>
                    </a:p>
                  </a:txBody>
                  <a:tcPr marL="6229" marR="6229" marT="6229" marB="0" anchor="ctr"/>
                </a:tc>
              </a:tr>
              <a:tr h="247388">
                <a:tc vMerge="1">
                  <a:txBody>
                    <a:bodyPr/>
                    <a:lstStyle/>
                    <a:p>
                      <a:endParaRPr lang="en-US"/>
                    </a:p>
                  </a:txBody>
                  <a:tcPr/>
                </a:tc>
                <a:tc>
                  <a:txBody>
                    <a:bodyPr/>
                    <a:lstStyle/>
                    <a:p>
                      <a:pPr algn="ctr" rtl="0" fontAlgn="ctr"/>
                      <a:r>
                        <a:rPr lang="en-US" sz="1600" u="none" strike="noStrike" dirty="0"/>
                        <a:t>Math: Grades 4, 7, Algebra I, and Geometry</a:t>
                      </a:r>
                      <a:endParaRPr lang="en-US" sz="1600" b="0" i="0" u="none" strike="noStrike" dirty="0">
                        <a:solidFill>
                          <a:srgbClr val="000000"/>
                        </a:solidFill>
                        <a:latin typeface="Calibri"/>
                      </a:endParaRPr>
                    </a:p>
                  </a:txBody>
                  <a:tcPr marL="6229" marR="6229" marT="6229" marB="0" anchor="ctr"/>
                </a:tc>
              </a:tr>
              <a:tr h="247388">
                <a:tc rowSpan="2">
                  <a:txBody>
                    <a:bodyPr/>
                    <a:lstStyle/>
                    <a:p>
                      <a:pPr algn="ctr" rtl="0" fontAlgn="ctr"/>
                      <a:r>
                        <a:rPr lang="en-US" sz="1800" u="none" strike="noStrike" dirty="0"/>
                        <a:t>Text-to-Speech for the Mathematics Assessments </a:t>
                      </a:r>
                      <a:endParaRPr lang="en-US" sz="1800" b="1" i="0" u="none" strike="noStrike" dirty="0">
                        <a:solidFill>
                          <a:srgbClr val="000000"/>
                        </a:solidFill>
                        <a:latin typeface="Calibri"/>
                      </a:endParaRPr>
                    </a:p>
                  </a:txBody>
                  <a:tcPr marL="6229" marR="6229" marT="6229" marB="0" anchor="ctr"/>
                </a:tc>
                <a:tc>
                  <a:txBody>
                    <a:bodyPr/>
                    <a:lstStyle/>
                    <a:p>
                      <a:pPr algn="ctr" rtl="0" fontAlgn="ctr"/>
                      <a:r>
                        <a:rPr lang="en-US" sz="1600" u="none" strike="noStrike" dirty="0"/>
                        <a:t>PBA/EOY</a:t>
                      </a:r>
                      <a:endParaRPr lang="en-US" sz="1600" b="0" i="0" u="none" strike="noStrike" dirty="0">
                        <a:solidFill>
                          <a:srgbClr val="000000"/>
                        </a:solidFill>
                        <a:latin typeface="Calibri"/>
                      </a:endParaRPr>
                    </a:p>
                  </a:txBody>
                  <a:tcPr marL="6229" marR="6229" marT="6229" marB="0" anchor="ctr"/>
                </a:tc>
              </a:tr>
              <a:tr h="247388">
                <a:tc vMerge="1">
                  <a:txBody>
                    <a:bodyPr/>
                    <a:lstStyle/>
                    <a:p>
                      <a:endParaRPr lang="en-US"/>
                    </a:p>
                  </a:txBody>
                  <a:tcPr/>
                </a:tc>
                <a:tc>
                  <a:txBody>
                    <a:bodyPr/>
                    <a:lstStyle/>
                    <a:p>
                      <a:pPr algn="ctr" rtl="0" fontAlgn="ctr"/>
                      <a:r>
                        <a:rPr lang="en-US" sz="1600" u="none" strike="noStrike" dirty="0"/>
                        <a:t>Grades 4, 7 Algebra I</a:t>
                      </a:r>
                      <a:endParaRPr lang="en-US" sz="1600" b="0" i="0" u="none" strike="noStrike" dirty="0">
                        <a:solidFill>
                          <a:srgbClr val="000000"/>
                        </a:solidFill>
                        <a:latin typeface="Calibri"/>
                      </a:endParaRPr>
                    </a:p>
                  </a:txBody>
                  <a:tcPr marL="6229" marR="6229" marT="6229" marB="0" anchor="ctr"/>
                </a:tc>
              </a:tr>
              <a:tr h="334088">
                <a:tc rowSpan="2">
                  <a:txBody>
                    <a:bodyPr/>
                    <a:lstStyle/>
                    <a:p>
                      <a:pPr algn="ctr" rtl="0" fontAlgn="ctr"/>
                      <a:r>
                        <a:rPr lang="en-US" sz="1800" u="none" strike="noStrike" dirty="0"/>
                        <a:t>Text-to-Speech for the ELA/Literacy Assessments including </a:t>
                      </a:r>
                      <a:r>
                        <a:rPr lang="en-US" sz="1800" u="none" strike="noStrike" dirty="0" smtClean="0"/>
                        <a:t>items</a:t>
                      </a:r>
                      <a:r>
                        <a:rPr lang="en-US" sz="1800" u="none" strike="noStrike" dirty="0"/>
                        <a:t>, response options, and passages</a:t>
                      </a:r>
                      <a:endParaRPr lang="en-US" sz="1800" b="1" i="0" u="none" strike="noStrike" dirty="0">
                        <a:solidFill>
                          <a:srgbClr val="000000"/>
                        </a:solidFill>
                        <a:latin typeface="Calibri"/>
                      </a:endParaRPr>
                    </a:p>
                  </a:txBody>
                  <a:tcPr marL="6229" marR="6229" marT="6229" marB="0" anchor="ctr"/>
                </a:tc>
                <a:tc>
                  <a:txBody>
                    <a:bodyPr/>
                    <a:lstStyle/>
                    <a:p>
                      <a:pPr algn="ctr" rtl="0" fontAlgn="ctr"/>
                      <a:r>
                        <a:rPr lang="en-US" sz="1600" u="none" strike="noStrike" dirty="0"/>
                        <a:t>PBA/EOY</a:t>
                      </a:r>
                      <a:endParaRPr lang="en-US" sz="1600" b="0" i="0" u="none" strike="noStrike" dirty="0">
                        <a:solidFill>
                          <a:srgbClr val="000000"/>
                        </a:solidFill>
                        <a:latin typeface="Calibri"/>
                      </a:endParaRPr>
                    </a:p>
                  </a:txBody>
                  <a:tcPr marL="6229" marR="6229" marT="6229" marB="0" anchor="ctr"/>
                </a:tc>
              </a:tr>
              <a:tr h="554097">
                <a:tc vMerge="1">
                  <a:txBody>
                    <a:bodyPr/>
                    <a:lstStyle/>
                    <a:p>
                      <a:endParaRPr lang="en-US"/>
                    </a:p>
                  </a:txBody>
                  <a:tcPr/>
                </a:tc>
                <a:tc>
                  <a:txBody>
                    <a:bodyPr/>
                    <a:lstStyle/>
                    <a:p>
                      <a:pPr algn="ctr" rtl="0" fontAlgn="t"/>
                      <a:r>
                        <a:rPr lang="pt-BR" sz="1600" u="none" strike="noStrike" dirty="0"/>
                        <a:t>ELA: Grades 5, 8, 11</a:t>
                      </a:r>
                      <a:endParaRPr lang="pt-BR" sz="1600" b="0" i="0" u="none" strike="noStrike" dirty="0">
                        <a:solidFill>
                          <a:srgbClr val="000000"/>
                        </a:solidFill>
                        <a:latin typeface="Calibri"/>
                      </a:endParaRPr>
                    </a:p>
                  </a:txBody>
                  <a:tcPr marL="6229" marR="6229" marT="6229" marB="0"/>
                </a:tc>
              </a:tr>
            </a:tbl>
          </a:graphicData>
        </a:graphic>
      </p:graphicFrame>
      <p:sp>
        <p:nvSpPr>
          <p:cNvPr id="5" name="Footer Placeholder 3"/>
          <p:cNvSpPr>
            <a:spLocks noGrp="1"/>
          </p:cNvSpPr>
          <p:nvPr/>
        </p:nvSpPr>
        <p:spPr>
          <a:xfrm>
            <a:off x="2286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3" name="TextBox 2"/>
          <p:cNvSpPr txBox="1"/>
          <p:nvPr/>
        </p:nvSpPr>
        <p:spPr>
          <a:xfrm>
            <a:off x="0" y="1295400"/>
            <a:ext cx="9144000" cy="1015663"/>
          </a:xfrm>
          <a:prstGeom prst="rect">
            <a:avLst/>
          </a:prstGeom>
          <a:noFill/>
        </p:spPr>
        <p:txBody>
          <a:bodyPr wrap="square" rtlCol="0">
            <a:spAutoFit/>
          </a:bodyPr>
          <a:lstStyle/>
          <a:p>
            <a:r>
              <a:rPr lang="en-US" sz="2000" dirty="0" smtClean="0">
                <a:solidFill>
                  <a:prstClr val="black"/>
                </a:solidFill>
              </a:rPr>
              <a:t>These features and accommodations may either be assigned by choosing the appropriate form for an entire session or by choosing the “Main” form and selecting features and accommodations for individual students.</a:t>
            </a:r>
            <a:endParaRPr lang="en-US" sz="2000" dirty="0">
              <a:solidFill>
                <a:prstClr val="black"/>
              </a:solidFill>
            </a:endParaRPr>
          </a:p>
        </p:txBody>
      </p:sp>
      <p:sp>
        <p:nvSpPr>
          <p:cNvPr id="7" name="TextBox 6"/>
          <p:cNvSpPr txBox="1"/>
          <p:nvPr/>
        </p:nvSpPr>
        <p:spPr>
          <a:xfrm>
            <a:off x="153425" y="6166089"/>
            <a:ext cx="8958107" cy="369332"/>
          </a:xfrm>
          <a:prstGeom prst="rect">
            <a:avLst/>
          </a:prstGeom>
          <a:solidFill>
            <a:schemeClr val="accent6">
              <a:lumMod val="60000"/>
              <a:lumOff val="40000"/>
            </a:schemeClr>
          </a:solidFill>
        </p:spPr>
        <p:txBody>
          <a:bodyPr wrap="square" rtlCol="0">
            <a:spAutoFit/>
          </a:bodyPr>
          <a:lstStyle/>
          <a:p>
            <a:r>
              <a:rPr lang="en-US" dirty="0" smtClean="0">
                <a:solidFill>
                  <a:prstClr val="black"/>
                </a:solidFill>
              </a:rPr>
              <a:t>For the Field test a human reader may be used where text to speech is not available.</a:t>
            </a:r>
            <a:endParaRPr lang="en-US" dirty="0">
              <a:solidFill>
                <a:prstClr val="black"/>
              </a:solidFill>
            </a:endParaRPr>
          </a:p>
        </p:txBody>
      </p:sp>
    </p:spTree>
    <p:extLst>
      <p:ext uri="{BB962C8B-B14F-4D97-AF65-F5344CB8AC3E}">
        <p14:creationId xmlns:p14="http://schemas.microsoft.com/office/powerpoint/2010/main" val="1010474899"/>
      </p:ext>
    </p:extLst>
  </p:cSld>
  <p:clrMapOvr>
    <a:masterClrMapping/>
  </p:clrMapOvr>
  <p:transition spd="med" advClick="0">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Read-Aloud Accessibility Feature</a:t>
            </a:r>
            <a:endParaRPr lang="en-US" sz="2800" dirty="0"/>
          </a:p>
        </p:txBody>
      </p:sp>
      <p:sp>
        <p:nvSpPr>
          <p:cNvPr id="6" name="Content Placeholder 5"/>
          <p:cNvSpPr txBox="1">
            <a:spLocks/>
          </p:cNvSpPr>
          <p:nvPr/>
        </p:nvSpPr>
        <p:spPr>
          <a:xfrm>
            <a:off x="0" y="1524000"/>
            <a:ext cx="9144000" cy="1600200"/>
          </a:xfrm>
          <a:prstGeom prst="rect">
            <a:avLst/>
          </a:prstGeom>
        </p:spPr>
        <p:txBody>
          <a:bodyPr/>
          <a:lstStyle>
            <a:lvl1pPr marL="342900" indent="-342900" algn="l" defTabSz="914400" rtl="0" eaLnBrk="1" latinLnBrk="0" hangingPunct="1">
              <a:spcBef>
                <a:spcPct val="20000"/>
              </a:spcBef>
              <a:buClr>
                <a:srgbClr val="8F23B3"/>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8F23B3"/>
              </a:buClr>
              <a:buFont typeface="Arial" pitchFamily="34" charset="0"/>
              <a:buChar char="–"/>
              <a:defRPr sz="2200" kern="1200">
                <a:solidFill>
                  <a:schemeClr val="tx1"/>
                </a:solidFill>
                <a:latin typeface="+mn-lt"/>
                <a:ea typeface="+mn-ea"/>
                <a:cs typeface="+mn-cs"/>
              </a:defRPr>
            </a:lvl2pPr>
            <a:lvl3pPr marL="1371600" indent="-457200" algn="l" defTabSz="914400" rtl="0" eaLnBrk="1" latinLnBrk="0" hangingPunct="1">
              <a:spcBef>
                <a:spcPct val="20000"/>
              </a:spcBef>
              <a:buClr>
                <a:srgbClr val="8F23B3"/>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solidFill>
                  <a:prstClr val="black"/>
                </a:solidFill>
              </a:rPr>
              <a:t>A separate test session must be created for a read-aloud session.</a:t>
            </a:r>
          </a:p>
          <a:p>
            <a:r>
              <a:rPr lang="en-US" sz="1800" dirty="0" smtClean="0">
                <a:solidFill>
                  <a:prstClr val="black"/>
                </a:solidFill>
              </a:rPr>
              <a:t>You may add multiple students to the session, as long as they are all receiving the same  read-aloud accommodation. These students will all receive the same test form.</a:t>
            </a:r>
          </a:p>
          <a:p>
            <a:r>
              <a:rPr lang="en-US" sz="1800" dirty="0" smtClean="0">
                <a:solidFill>
                  <a:prstClr val="black"/>
                </a:solidFill>
              </a:rPr>
              <a:t>To assign the read-aloud accommodation, select “Yes” from the drop down for “Read Aloud by Test Examiner” during the create new session step.</a:t>
            </a:r>
            <a:r>
              <a:rPr lang="en-US" sz="1800" b="1" dirty="0" smtClean="0">
                <a:solidFill>
                  <a:prstClr val="black"/>
                </a:solidFill>
              </a:rPr>
              <a:t> </a:t>
            </a:r>
            <a:r>
              <a:rPr lang="en-US" sz="1800" dirty="0" smtClean="0">
                <a:solidFill>
                  <a:prstClr val="black"/>
                </a:solidFill>
              </a:rPr>
              <a:t>If the drop down is unavailable (grayed out) then a read-aloud accommodation is not valid for the test to be administered. </a:t>
            </a:r>
          </a:p>
          <a:p>
            <a:endParaRPr lang="en-US" sz="1400" dirty="0" smtClean="0">
              <a:solidFill>
                <a:prstClr val="black"/>
              </a:solidFill>
            </a:endParaRPr>
          </a:p>
          <a:p>
            <a:endParaRPr lang="en-US" sz="1800" dirty="0">
              <a:solidFill>
                <a:prstClr val="black"/>
              </a:solidFill>
            </a:endParaRPr>
          </a:p>
          <a:p>
            <a:pPr marL="0" indent="0">
              <a:buFont typeface="Arial" pitchFamily="34" charset="0"/>
              <a:buNone/>
            </a:pPr>
            <a:endParaRPr lang="en-US" sz="1800" dirty="0">
              <a:solidFill>
                <a:prstClr val="black"/>
              </a:solidFill>
            </a:endParaRPr>
          </a:p>
        </p:txBody>
      </p:sp>
      <p:sp>
        <p:nvSpPr>
          <p:cNvPr id="4" name="Text Box 9"/>
          <p:cNvSpPr txBox="1">
            <a:spLocks noChangeArrowheads="1"/>
          </p:cNvSpPr>
          <p:nvPr/>
        </p:nvSpPr>
        <p:spPr bwMode="auto">
          <a:xfrm>
            <a:off x="0" y="1143000"/>
            <a:ext cx="8668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b="1" dirty="0" smtClean="0">
                <a:solidFill>
                  <a:prstClr val="black"/>
                </a:solidFill>
                <a:latin typeface="Calibri"/>
              </a:rPr>
              <a:t>Creating a Session for a Read-Aloud Administration</a:t>
            </a:r>
            <a:endParaRPr lang="en-US" sz="2400" b="1" dirty="0">
              <a:solidFill>
                <a:prstClr val="black"/>
              </a:solidFill>
              <a:latin typeface="Calibri"/>
            </a:endParaRPr>
          </a:p>
        </p:txBody>
      </p:sp>
      <p:pic>
        <p:nvPicPr>
          <p:cNvPr id="81922" name="Picture 2"/>
          <p:cNvPicPr>
            <a:picLocks noChangeAspect="1" noChangeArrowheads="1"/>
          </p:cNvPicPr>
          <p:nvPr/>
        </p:nvPicPr>
        <p:blipFill>
          <a:blip r:embed="rId3" cstate="print"/>
          <a:srcRect/>
          <a:stretch>
            <a:fillRect/>
          </a:stretch>
        </p:blipFill>
        <p:spPr bwMode="auto">
          <a:xfrm>
            <a:off x="990600" y="3429000"/>
            <a:ext cx="6705600" cy="2778897"/>
          </a:xfrm>
          <a:prstGeom prst="rect">
            <a:avLst/>
          </a:prstGeom>
          <a:noFill/>
          <a:ln w="9525">
            <a:solidFill>
              <a:schemeClr val="tx1"/>
            </a:solidFill>
            <a:miter lim="800000"/>
            <a:headEnd/>
            <a:tailEnd/>
          </a:ln>
        </p:spPr>
      </p:pic>
      <p:sp>
        <p:nvSpPr>
          <p:cNvPr id="3" name="TextBox 2"/>
          <p:cNvSpPr txBox="1"/>
          <p:nvPr/>
        </p:nvSpPr>
        <p:spPr>
          <a:xfrm>
            <a:off x="153425" y="6096000"/>
            <a:ext cx="8958107" cy="369332"/>
          </a:xfrm>
          <a:prstGeom prst="rect">
            <a:avLst/>
          </a:prstGeom>
          <a:solidFill>
            <a:schemeClr val="accent6">
              <a:lumMod val="60000"/>
              <a:lumOff val="40000"/>
            </a:schemeClr>
          </a:solidFill>
        </p:spPr>
        <p:txBody>
          <a:bodyPr wrap="square" rtlCol="0">
            <a:spAutoFit/>
          </a:bodyPr>
          <a:lstStyle/>
          <a:p>
            <a:r>
              <a:rPr lang="en-US" dirty="0" smtClean="0">
                <a:solidFill>
                  <a:prstClr val="black"/>
                </a:solidFill>
              </a:rPr>
              <a:t>Available as an Accessibility Feature for Mathematics or an Accommodation for ELA/Literacy </a:t>
            </a:r>
            <a:endParaRPr lang="en-US" dirty="0">
              <a:solidFill>
                <a:prstClr val="black"/>
              </a:solidFill>
            </a:endParaRPr>
          </a:p>
        </p:txBody>
      </p:sp>
      <p:sp>
        <p:nvSpPr>
          <p:cNvPr id="7" name="Footer Placeholder 3"/>
          <p:cNvSpPr>
            <a:spLocks noGrp="1"/>
          </p:cNvSpPr>
          <p:nvPr/>
        </p:nvSpPr>
        <p:spPr>
          <a:xfrm>
            <a:off x="2286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2217505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219200"/>
          </a:xfrm>
        </p:spPr>
        <p:txBody>
          <a:bodyPr/>
          <a:lstStyle/>
          <a:p>
            <a:pPr algn="ctr"/>
            <a:r>
              <a:rPr lang="en-US" sz="3200" dirty="0" smtClean="0">
                <a:solidFill>
                  <a:schemeClr val="bg1"/>
                </a:solidFill>
                <a:latin typeface="Chalkduster"/>
              </a:rPr>
              <a:t>PBT: Large Print Accommodation</a:t>
            </a:r>
            <a:endParaRPr lang="en-US" sz="3200" dirty="0">
              <a:solidFill>
                <a:schemeClr val="bg1"/>
              </a:solidFill>
              <a:latin typeface="Chalkduster"/>
            </a:endParaRPr>
          </a:p>
        </p:txBody>
      </p:sp>
      <p:sp>
        <p:nvSpPr>
          <p:cNvPr id="8" name="Rectangle 7"/>
          <p:cNvSpPr/>
          <p:nvPr/>
        </p:nvSpPr>
        <p:spPr>
          <a:xfrm>
            <a:off x="0" y="1524745"/>
            <a:ext cx="9144000" cy="4001095"/>
          </a:xfrm>
          <a:prstGeom prst="rect">
            <a:avLst/>
          </a:prstGeom>
        </p:spPr>
        <p:txBody>
          <a:bodyPr wrap="square" anchor="ctr">
            <a:spAutoFit/>
          </a:bodyPr>
          <a:lstStyle/>
          <a:p>
            <a:r>
              <a:rPr lang="en-US" sz="2800" b="1" dirty="0" smtClean="0">
                <a:solidFill>
                  <a:prstClr val="black"/>
                </a:solidFill>
              </a:rPr>
              <a:t>To order materials for a Large Print Accommodation.</a:t>
            </a:r>
          </a:p>
          <a:p>
            <a:pPr marL="457200" indent="-457200">
              <a:spcBef>
                <a:spcPts val="1200"/>
              </a:spcBef>
              <a:buFont typeface="Arial"/>
              <a:buChar char="•"/>
            </a:pPr>
            <a:r>
              <a:rPr lang="en-US" sz="2800" dirty="0" smtClean="0">
                <a:solidFill>
                  <a:prstClr val="black"/>
                </a:solidFill>
              </a:rPr>
              <a:t>Order via </a:t>
            </a:r>
            <a:r>
              <a:rPr lang="en-US" sz="2800" i="1" dirty="0" smtClean="0">
                <a:solidFill>
                  <a:prstClr val="black"/>
                </a:solidFill>
              </a:rPr>
              <a:t>Additional Orders </a:t>
            </a:r>
            <a:r>
              <a:rPr lang="en-US" sz="2800" dirty="0" smtClean="0">
                <a:solidFill>
                  <a:prstClr val="black"/>
                </a:solidFill>
              </a:rPr>
              <a:t>in </a:t>
            </a:r>
            <a:r>
              <a:rPr lang="en-US" sz="2800" dirty="0" err="1" smtClean="0">
                <a:solidFill>
                  <a:prstClr val="black"/>
                </a:solidFill>
              </a:rPr>
              <a:t>PearsonAccess</a:t>
            </a:r>
            <a:r>
              <a:rPr lang="en-US" sz="2800" dirty="0" smtClean="0">
                <a:solidFill>
                  <a:prstClr val="black"/>
                </a:solidFill>
              </a:rPr>
              <a:t> beginning March 19th</a:t>
            </a:r>
          </a:p>
          <a:p>
            <a:pPr>
              <a:spcBef>
                <a:spcPts val="1200"/>
              </a:spcBef>
              <a:spcAft>
                <a:spcPts val="1200"/>
              </a:spcAft>
            </a:pPr>
            <a:r>
              <a:rPr lang="en-US" sz="2800" b="1" dirty="0">
                <a:solidFill>
                  <a:prstClr val="black"/>
                </a:solidFill>
              </a:rPr>
              <a:t>Each Large Print Accommodation kit includes:</a:t>
            </a:r>
          </a:p>
          <a:p>
            <a:pPr marL="966788" indent="-339725">
              <a:buFont typeface="Arial" pitchFamily="34" charset="0"/>
              <a:buChar char="•"/>
            </a:pPr>
            <a:r>
              <a:rPr lang="en-US" sz="2800" dirty="0">
                <a:solidFill>
                  <a:prstClr val="black"/>
                </a:solidFill>
              </a:rPr>
              <a:t>One Large Print test booklet</a:t>
            </a:r>
          </a:p>
          <a:p>
            <a:pPr marL="966788" indent="-339725">
              <a:buFont typeface="Arial" pitchFamily="34" charset="0"/>
              <a:buChar char="•"/>
            </a:pPr>
            <a:r>
              <a:rPr lang="en-US" sz="2800" dirty="0">
                <a:solidFill>
                  <a:prstClr val="black"/>
                </a:solidFill>
              </a:rPr>
              <a:t>One regular print response document for transcription (Consumable test booklet for grade 3, </a:t>
            </a:r>
            <a:r>
              <a:rPr lang="en-US" sz="2800" dirty="0" err="1">
                <a:solidFill>
                  <a:prstClr val="black"/>
                </a:solidFill>
              </a:rPr>
              <a:t>scannable</a:t>
            </a:r>
            <a:r>
              <a:rPr lang="en-US" sz="2800" dirty="0">
                <a:solidFill>
                  <a:prstClr val="black"/>
                </a:solidFill>
              </a:rPr>
              <a:t> answer document for grades 4 – </a:t>
            </a:r>
            <a:r>
              <a:rPr lang="en-US" sz="2800" dirty="0" smtClean="0">
                <a:solidFill>
                  <a:prstClr val="black"/>
                </a:solidFill>
              </a:rPr>
              <a:t>HS)</a:t>
            </a:r>
          </a:p>
        </p:txBody>
      </p:sp>
      <p:sp>
        <p:nvSpPr>
          <p:cNvPr id="5" name="Footer Placeholder 3"/>
          <p:cNvSpPr>
            <a:spLocks noGrp="1"/>
          </p:cNvSpPr>
          <p:nvPr/>
        </p:nvSpPr>
        <p:spPr>
          <a:xfrm>
            <a:off x="228600" y="6522259"/>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298661503"/>
      </p:ext>
    </p:extLst>
  </p:cSld>
  <p:clrMapOvr>
    <a:masterClrMapping/>
  </p:clrMapOvr>
  <p:transition spd="med" advClick="0">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Creating Test </a:t>
            </a:r>
            <a:r>
              <a:rPr lang="en-US" sz="3200" dirty="0"/>
              <a:t>Sessions</a:t>
            </a:r>
          </a:p>
        </p:txBody>
      </p:sp>
      <p:sp>
        <p:nvSpPr>
          <p:cNvPr id="6" name="Content Placeholder 5"/>
          <p:cNvSpPr txBox="1">
            <a:spLocks/>
          </p:cNvSpPr>
          <p:nvPr/>
        </p:nvSpPr>
        <p:spPr>
          <a:xfrm>
            <a:off x="-25400" y="2064822"/>
            <a:ext cx="9144000" cy="4796135"/>
          </a:xfrm>
          <a:prstGeom prst="rect">
            <a:avLst/>
          </a:prstGeom>
        </p:spPr>
        <p:txBody>
          <a:bodyPr/>
          <a:lstStyle>
            <a:lvl1pPr marL="342900" indent="-342900" algn="l" defTabSz="914400" rtl="0" eaLnBrk="1" latinLnBrk="0" hangingPunct="1">
              <a:spcBef>
                <a:spcPct val="20000"/>
              </a:spcBef>
              <a:buClr>
                <a:srgbClr val="8F23B3"/>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8F23B3"/>
              </a:buClr>
              <a:buFont typeface="Arial" pitchFamily="34" charset="0"/>
              <a:buChar char="–"/>
              <a:defRPr sz="2200" kern="1200">
                <a:solidFill>
                  <a:schemeClr val="tx1"/>
                </a:solidFill>
                <a:latin typeface="+mn-lt"/>
                <a:ea typeface="+mn-ea"/>
                <a:cs typeface="+mn-cs"/>
              </a:defRPr>
            </a:lvl2pPr>
            <a:lvl3pPr marL="1371600" indent="-457200" algn="l" defTabSz="914400" rtl="0" eaLnBrk="1" latinLnBrk="0" hangingPunct="1">
              <a:spcBef>
                <a:spcPct val="20000"/>
              </a:spcBef>
              <a:buClr>
                <a:srgbClr val="8F23B3"/>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1800" dirty="0">
                <a:solidFill>
                  <a:prstClr val="black"/>
                </a:solidFill>
              </a:rPr>
              <a:t>Click the </a:t>
            </a:r>
            <a:r>
              <a:rPr lang="en-US" sz="1800" b="1" i="1" dirty="0">
                <a:solidFill>
                  <a:prstClr val="black"/>
                </a:solidFill>
              </a:rPr>
              <a:t>New Session </a:t>
            </a:r>
            <a:r>
              <a:rPr lang="en-US" sz="1800" dirty="0">
                <a:solidFill>
                  <a:prstClr val="black"/>
                </a:solidFill>
              </a:rPr>
              <a:t>button.</a:t>
            </a:r>
          </a:p>
          <a:p>
            <a:pPr>
              <a:buClrTx/>
            </a:pPr>
            <a:r>
              <a:rPr lang="en-US" sz="1800" dirty="0" smtClean="0">
                <a:solidFill>
                  <a:prstClr val="black"/>
                </a:solidFill>
              </a:rPr>
              <a:t>Enter </a:t>
            </a:r>
            <a:r>
              <a:rPr lang="en-US" sz="1800" dirty="0">
                <a:solidFill>
                  <a:prstClr val="black"/>
                </a:solidFill>
              </a:rPr>
              <a:t>a session name and select a </a:t>
            </a:r>
            <a:r>
              <a:rPr lang="en-US" sz="1800" dirty="0" smtClean="0">
                <a:solidFill>
                  <a:prstClr val="black"/>
                </a:solidFill>
              </a:rPr>
              <a:t>school. </a:t>
            </a:r>
          </a:p>
          <a:p>
            <a:pPr>
              <a:buClrTx/>
            </a:pPr>
            <a:r>
              <a:rPr lang="en-US" sz="1800" dirty="0">
                <a:solidFill>
                  <a:prstClr val="black"/>
                </a:solidFill>
              </a:rPr>
              <a:t>Enter the </a:t>
            </a:r>
            <a:r>
              <a:rPr lang="en-US" sz="1800" dirty="0" smtClean="0">
                <a:solidFill>
                  <a:prstClr val="black"/>
                </a:solidFill>
              </a:rPr>
              <a:t>remaining session </a:t>
            </a:r>
            <a:r>
              <a:rPr lang="en-US" sz="1800" dirty="0">
                <a:solidFill>
                  <a:prstClr val="black"/>
                </a:solidFill>
              </a:rPr>
              <a:t>details.  </a:t>
            </a:r>
            <a:r>
              <a:rPr lang="en-US" sz="1800" dirty="0" smtClean="0">
                <a:solidFill>
                  <a:prstClr val="black"/>
                </a:solidFill>
              </a:rPr>
              <a:t>Required fields are designated with a red arrow.</a:t>
            </a:r>
            <a:endParaRPr lang="en-US" sz="1800" dirty="0">
              <a:solidFill>
                <a:prstClr val="black"/>
              </a:solidFill>
            </a:endParaRPr>
          </a:p>
          <a:p>
            <a:pPr>
              <a:buClrTx/>
            </a:pPr>
            <a:r>
              <a:rPr lang="en-US" sz="1800" dirty="0" smtClean="0">
                <a:solidFill>
                  <a:prstClr val="black"/>
                </a:solidFill>
              </a:rPr>
              <a:t>If applicable, </a:t>
            </a:r>
            <a:r>
              <a:rPr lang="en-US" sz="1800" dirty="0">
                <a:solidFill>
                  <a:prstClr val="black"/>
                </a:solidFill>
              </a:rPr>
              <a:t>select “No” from the </a:t>
            </a:r>
            <a:r>
              <a:rPr lang="en-US" sz="1800" dirty="0" smtClean="0">
                <a:solidFill>
                  <a:prstClr val="black"/>
                </a:solidFill>
              </a:rPr>
              <a:t>Read Aloud </a:t>
            </a:r>
            <a:r>
              <a:rPr lang="en-US" sz="1800" dirty="0">
                <a:solidFill>
                  <a:prstClr val="black"/>
                </a:solidFill>
              </a:rPr>
              <a:t>by Test Examiner drop-down menu. </a:t>
            </a:r>
            <a:endParaRPr lang="en-US" sz="1800" dirty="0" smtClean="0">
              <a:solidFill>
                <a:prstClr val="black"/>
              </a:solidFill>
            </a:endParaRPr>
          </a:p>
          <a:p>
            <a:pPr>
              <a:buClrTx/>
            </a:pPr>
            <a:r>
              <a:rPr lang="en-US" sz="1800" dirty="0" smtClean="0">
                <a:solidFill>
                  <a:prstClr val="black"/>
                </a:solidFill>
              </a:rPr>
              <a:t>For </a:t>
            </a:r>
            <a:r>
              <a:rPr lang="en-US" sz="1800" dirty="0">
                <a:solidFill>
                  <a:prstClr val="black"/>
                </a:solidFill>
              </a:rPr>
              <a:t>administrations in which there is only one form, “Main” must </a:t>
            </a:r>
            <a:r>
              <a:rPr lang="en-US" sz="1800" dirty="0" smtClean="0">
                <a:solidFill>
                  <a:prstClr val="black"/>
                </a:solidFill>
              </a:rPr>
              <a:t>be selected </a:t>
            </a:r>
            <a:r>
              <a:rPr lang="en-US" sz="1800" dirty="0">
                <a:solidFill>
                  <a:prstClr val="black"/>
                </a:solidFill>
              </a:rPr>
              <a:t>from the Form Group Type drop-down menu.</a:t>
            </a:r>
          </a:p>
          <a:p>
            <a:pPr>
              <a:buClrTx/>
            </a:pPr>
            <a:r>
              <a:rPr lang="en-US" sz="1800" dirty="0" smtClean="0">
                <a:solidFill>
                  <a:prstClr val="black"/>
                </a:solidFill>
              </a:rPr>
              <a:t>If applicable, </a:t>
            </a:r>
            <a:r>
              <a:rPr lang="en-US" sz="1800" dirty="0">
                <a:solidFill>
                  <a:prstClr val="black"/>
                </a:solidFill>
              </a:rPr>
              <a:t>a </a:t>
            </a:r>
            <a:r>
              <a:rPr lang="en-US" sz="1800" dirty="0" smtClean="0">
                <a:solidFill>
                  <a:prstClr val="black"/>
                </a:solidFill>
              </a:rPr>
              <a:t>proctor caching </a:t>
            </a:r>
            <a:r>
              <a:rPr lang="en-US" sz="1800" dirty="0">
                <a:solidFill>
                  <a:prstClr val="black"/>
                </a:solidFill>
              </a:rPr>
              <a:t>computer </a:t>
            </a:r>
            <a:r>
              <a:rPr lang="en-US" sz="1800" dirty="0" smtClean="0">
                <a:solidFill>
                  <a:prstClr val="black"/>
                </a:solidFill>
              </a:rPr>
              <a:t>should be selected </a:t>
            </a:r>
            <a:r>
              <a:rPr lang="en-US" sz="1800" dirty="0">
                <a:solidFill>
                  <a:prstClr val="black"/>
                </a:solidFill>
              </a:rPr>
              <a:t>from the Proctor Caching Computer drop-down menu. </a:t>
            </a:r>
            <a:endParaRPr lang="en-US" sz="1800" dirty="0" smtClean="0">
              <a:solidFill>
                <a:prstClr val="black"/>
              </a:solidFill>
            </a:endParaRPr>
          </a:p>
          <a:p>
            <a:pPr>
              <a:buClrTx/>
            </a:pPr>
            <a:r>
              <a:rPr lang="en-US" sz="1800" dirty="0" smtClean="0">
                <a:solidFill>
                  <a:prstClr val="black"/>
                </a:solidFill>
              </a:rPr>
              <a:t>To grant school-level users the ability </a:t>
            </a:r>
            <a:r>
              <a:rPr lang="en-US" sz="1800" dirty="0">
                <a:solidFill>
                  <a:prstClr val="black"/>
                </a:solidFill>
              </a:rPr>
              <a:t>to assign district-level proctor caching computers to </a:t>
            </a:r>
            <a:r>
              <a:rPr lang="en-US" sz="1800" dirty="0" smtClean="0">
                <a:solidFill>
                  <a:prstClr val="black"/>
                </a:solidFill>
              </a:rPr>
              <a:t>test sessions</a:t>
            </a:r>
            <a:r>
              <a:rPr lang="en-US" sz="1800" dirty="0">
                <a:solidFill>
                  <a:prstClr val="black"/>
                </a:solidFill>
              </a:rPr>
              <a:t>, select the “Include caching computers defined for the </a:t>
            </a:r>
            <a:r>
              <a:rPr lang="en-US" sz="1800" dirty="0" smtClean="0">
                <a:solidFill>
                  <a:prstClr val="black"/>
                </a:solidFill>
              </a:rPr>
              <a:t>District” checkbox</a:t>
            </a:r>
            <a:r>
              <a:rPr lang="en-US" sz="1800" dirty="0">
                <a:solidFill>
                  <a:prstClr val="black"/>
                </a:solidFill>
              </a:rPr>
              <a:t>. </a:t>
            </a:r>
            <a:endParaRPr lang="en-US" sz="1800" dirty="0" smtClean="0">
              <a:solidFill>
                <a:prstClr val="black"/>
              </a:solidFill>
            </a:endParaRPr>
          </a:p>
          <a:p>
            <a:pPr>
              <a:buClrTx/>
            </a:pPr>
            <a:r>
              <a:rPr lang="en-US" sz="1800" dirty="0" smtClean="0">
                <a:solidFill>
                  <a:prstClr val="black"/>
                </a:solidFill>
              </a:rPr>
              <a:t>You may add students now, or you can add students later.</a:t>
            </a:r>
          </a:p>
          <a:p>
            <a:pPr>
              <a:buClrTx/>
            </a:pPr>
            <a:r>
              <a:rPr lang="en-US" sz="1800" dirty="0" smtClean="0">
                <a:solidFill>
                  <a:prstClr val="black"/>
                </a:solidFill>
              </a:rPr>
              <a:t>Test Administrators are not assigned to a particular session within the system but it may help to name the sessions so that they are identifiable to the TA.</a:t>
            </a:r>
            <a:endParaRPr lang="en-US" sz="1800" dirty="0">
              <a:solidFill>
                <a:prstClr val="black"/>
              </a:solidFill>
            </a:endParaRPr>
          </a:p>
          <a:p>
            <a:pPr>
              <a:buClrTx/>
            </a:pPr>
            <a:r>
              <a:rPr lang="en-US" sz="1800" dirty="0" smtClean="0">
                <a:solidFill>
                  <a:prstClr val="black"/>
                </a:solidFill>
              </a:rPr>
              <a:t>Click </a:t>
            </a:r>
            <a:r>
              <a:rPr lang="en-US" sz="1800" dirty="0">
                <a:solidFill>
                  <a:prstClr val="black"/>
                </a:solidFill>
              </a:rPr>
              <a:t>the </a:t>
            </a:r>
            <a:r>
              <a:rPr lang="en-US" sz="1800" b="1" i="1" dirty="0">
                <a:solidFill>
                  <a:prstClr val="black"/>
                </a:solidFill>
              </a:rPr>
              <a:t>Save </a:t>
            </a:r>
            <a:r>
              <a:rPr lang="en-US" sz="1800" dirty="0">
                <a:solidFill>
                  <a:prstClr val="black"/>
                </a:solidFill>
              </a:rPr>
              <a:t>button after </a:t>
            </a:r>
            <a:r>
              <a:rPr lang="en-US" sz="1800" dirty="0" smtClean="0">
                <a:solidFill>
                  <a:prstClr val="black"/>
                </a:solidFill>
              </a:rPr>
              <a:t>completing all </a:t>
            </a:r>
            <a:r>
              <a:rPr lang="en-US" sz="1800" dirty="0">
                <a:solidFill>
                  <a:prstClr val="black"/>
                </a:solidFill>
              </a:rPr>
              <a:t>session details.</a:t>
            </a:r>
          </a:p>
        </p:txBody>
      </p:sp>
      <p:sp>
        <p:nvSpPr>
          <p:cNvPr id="4" name="Text Box 9"/>
          <p:cNvSpPr txBox="1">
            <a:spLocks noChangeArrowheads="1"/>
          </p:cNvSpPr>
          <p:nvPr/>
        </p:nvSpPr>
        <p:spPr bwMode="auto">
          <a:xfrm>
            <a:off x="0" y="12192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smtClean="0">
                <a:solidFill>
                  <a:prstClr val="black"/>
                </a:solidFill>
                <a:latin typeface="Calibri"/>
                <a:ea typeface="ＭＳ Ｐゴシック" pitchFamily="34" charset="-128"/>
              </a:rPr>
              <a:t>Before students can take a CBT, test sessions must be created by either the District or School Test Coordinator.</a:t>
            </a:r>
            <a:endParaRPr lang="en-US" sz="2400" dirty="0">
              <a:solidFill>
                <a:prstClr val="black"/>
              </a:solidFill>
              <a:latin typeface="Calibri"/>
              <a:ea typeface="ＭＳ Ｐゴシック" pitchFamily="34" charset="-128"/>
            </a:endParaRPr>
          </a:p>
        </p:txBody>
      </p:sp>
      <p:sp>
        <p:nvSpPr>
          <p:cNvPr id="5" name="Footer Placeholder 3"/>
          <p:cNvSpPr>
            <a:spLocks noGrp="1"/>
          </p:cNvSpPr>
          <p:nvPr/>
        </p:nvSpPr>
        <p:spPr>
          <a:xfrm>
            <a:off x="228600" y="6542438"/>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25729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Session Details</a:t>
            </a:r>
            <a:endParaRPr lang="en-US" sz="3200" dirty="0"/>
          </a:p>
        </p:txBody>
      </p:sp>
      <p:sp>
        <p:nvSpPr>
          <p:cNvPr id="6" name="Content Placeholder 5"/>
          <p:cNvSpPr txBox="1">
            <a:spLocks/>
          </p:cNvSpPr>
          <p:nvPr/>
        </p:nvSpPr>
        <p:spPr>
          <a:xfrm>
            <a:off x="0" y="2362200"/>
            <a:ext cx="9144000" cy="4038600"/>
          </a:xfrm>
          <a:prstGeom prst="rect">
            <a:avLst/>
          </a:prstGeom>
        </p:spPr>
        <p:txBody>
          <a:bodyPr/>
          <a:lstStyle>
            <a:lvl1pPr marL="342900" indent="-342900" algn="l" defTabSz="914400" rtl="0" eaLnBrk="1" latinLnBrk="0" hangingPunct="1">
              <a:spcBef>
                <a:spcPct val="20000"/>
              </a:spcBef>
              <a:buClr>
                <a:srgbClr val="8F23B3"/>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8F23B3"/>
              </a:buClr>
              <a:buFont typeface="Arial" pitchFamily="34" charset="0"/>
              <a:buChar char="–"/>
              <a:defRPr sz="2200" kern="1200">
                <a:solidFill>
                  <a:schemeClr val="tx1"/>
                </a:solidFill>
                <a:latin typeface="+mn-lt"/>
                <a:ea typeface="+mn-ea"/>
                <a:cs typeface="+mn-cs"/>
              </a:defRPr>
            </a:lvl2pPr>
            <a:lvl3pPr marL="1371600" indent="-457200" algn="l" defTabSz="914400" rtl="0" eaLnBrk="1" latinLnBrk="0" hangingPunct="1">
              <a:spcBef>
                <a:spcPct val="20000"/>
              </a:spcBef>
              <a:buClr>
                <a:srgbClr val="8F23B3"/>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Tx/>
              <a:buFont typeface="Arial" pitchFamily="34" charset="0"/>
              <a:buNone/>
            </a:pPr>
            <a:r>
              <a:rPr lang="en-US" sz="2000" dirty="0">
                <a:solidFill>
                  <a:prstClr val="black"/>
                </a:solidFill>
              </a:rPr>
              <a:t>In the Session Details screen, you </a:t>
            </a:r>
            <a:r>
              <a:rPr lang="en-US" sz="2000" dirty="0" smtClean="0">
                <a:solidFill>
                  <a:prstClr val="black"/>
                </a:solidFill>
              </a:rPr>
              <a:t>can:</a:t>
            </a:r>
          </a:p>
          <a:p>
            <a:pPr lvl="1">
              <a:buClrTx/>
            </a:pPr>
            <a:r>
              <a:rPr lang="en-US" sz="2000" dirty="0" smtClean="0">
                <a:solidFill>
                  <a:prstClr val="black"/>
                </a:solidFill>
              </a:rPr>
              <a:t>start </a:t>
            </a:r>
            <a:r>
              <a:rPr lang="en-US" sz="2000" dirty="0">
                <a:solidFill>
                  <a:prstClr val="black"/>
                </a:solidFill>
              </a:rPr>
              <a:t>and stop a test session, </a:t>
            </a:r>
            <a:endParaRPr lang="en-US" sz="2000" dirty="0" smtClean="0">
              <a:solidFill>
                <a:prstClr val="black"/>
              </a:solidFill>
            </a:endParaRPr>
          </a:p>
          <a:p>
            <a:pPr lvl="1">
              <a:buClrTx/>
            </a:pPr>
            <a:r>
              <a:rPr lang="en-US" sz="2000" dirty="0" smtClean="0">
                <a:solidFill>
                  <a:prstClr val="black"/>
                </a:solidFill>
              </a:rPr>
              <a:t>print </a:t>
            </a:r>
            <a:r>
              <a:rPr lang="en-US" sz="2000" dirty="0">
                <a:solidFill>
                  <a:prstClr val="black"/>
                </a:solidFill>
              </a:rPr>
              <a:t>Student Authorizations and/or seal codes, </a:t>
            </a:r>
            <a:endParaRPr lang="en-US" sz="2000" dirty="0" smtClean="0">
              <a:solidFill>
                <a:prstClr val="black"/>
              </a:solidFill>
            </a:endParaRPr>
          </a:p>
          <a:p>
            <a:pPr lvl="1">
              <a:buClrTx/>
            </a:pPr>
            <a:r>
              <a:rPr lang="en-US" sz="2000" dirty="0" smtClean="0">
                <a:solidFill>
                  <a:prstClr val="black"/>
                </a:solidFill>
              </a:rPr>
              <a:t>print Proctor Authorizations (for Read Aloud administrations),</a:t>
            </a:r>
          </a:p>
          <a:p>
            <a:pPr lvl="1">
              <a:buClrTx/>
            </a:pPr>
            <a:r>
              <a:rPr lang="en-US" sz="2000" dirty="0" smtClean="0">
                <a:solidFill>
                  <a:prstClr val="black"/>
                </a:solidFill>
              </a:rPr>
              <a:t>proctor </a:t>
            </a:r>
            <a:r>
              <a:rPr lang="en-US" sz="2000" dirty="0">
                <a:solidFill>
                  <a:prstClr val="black"/>
                </a:solidFill>
              </a:rPr>
              <a:t>cache test </a:t>
            </a:r>
            <a:r>
              <a:rPr lang="en-US" sz="2000" dirty="0" smtClean="0">
                <a:solidFill>
                  <a:prstClr val="black"/>
                </a:solidFill>
              </a:rPr>
              <a:t>content,</a:t>
            </a:r>
          </a:p>
          <a:p>
            <a:pPr lvl="1">
              <a:buClrTx/>
            </a:pPr>
            <a:r>
              <a:rPr lang="en-US" sz="2000" dirty="0" smtClean="0">
                <a:solidFill>
                  <a:prstClr val="black"/>
                </a:solidFill>
              </a:rPr>
              <a:t>print </a:t>
            </a:r>
            <a:r>
              <a:rPr lang="en-US" sz="2000" dirty="0">
                <a:solidFill>
                  <a:prstClr val="black"/>
                </a:solidFill>
              </a:rPr>
              <a:t>a session roster, </a:t>
            </a:r>
            <a:endParaRPr lang="en-US" sz="2000" dirty="0" smtClean="0">
              <a:solidFill>
                <a:prstClr val="black"/>
              </a:solidFill>
            </a:endParaRPr>
          </a:p>
          <a:p>
            <a:pPr lvl="1">
              <a:buClrTx/>
            </a:pPr>
            <a:r>
              <a:rPr lang="en-US" sz="2000" dirty="0" smtClean="0">
                <a:solidFill>
                  <a:prstClr val="black"/>
                </a:solidFill>
              </a:rPr>
              <a:t>apply </a:t>
            </a:r>
            <a:r>
              <a:rPr lang="en-US" sz="2000" dirty="0" err="1">
                <a:solidFill>
                  <a:prstClr val="black"/>
                </a:solidFill>
              </a:rPr>
              <a:t>TestNav</a:t>
            </a:r>
            <a:r>
              <a:rPr lang="en-US" sz="2000" dirty="0">
                <a:solidFill>
                  <a:prstClr val="black"/>
                </a:solidFill>
              </a:rPr>
              <a:t> </a:t>
            </a:r>
            <a:r>
              <a:rPr lang="en-US" sz="2000" dirty="0" smtClean="0">
                <a:solidFill>
                  <a:prstClr val="black"/>
                </a:solidFill>
              </a:rPr>
              <a:t>configurations, </a:t>
            </a:r>
          </a:p>
          <a:p>
            <a:pPr lvl="1">
              <a:buClrTx/>
            </a:pPr>
            <a:r>
              <a:rPr lang="en-US" sz="2000" dirty="0" smtClean="0">
                <a:solidFill>
                  <a:prstClr val="black"/>
                </a:solidFill>
              </a:rPr>
              <a:t>monitor </a:t>
            </a:r>
            <a:r>
              <a:rPr lang="en-US" sz="2000" dirty="0">
                <a:solidFill>
                  <a:prstClr val="black"/>
                </a:solidFill>
              </a:rPr>
              <a:t>individual student’s </a:t>
            </a:r>
            <a:r>
              <a:rPr lang="en-US" sz="2000" dirty="0" smtClean="0">
                <a:solidFill>
                  <a:prstClr val="black"/>
                </a:solidFill>
              </a:rPr>
              <a:t>tests, </a:t>
            </a:r>
          </a:p>
          <a:p>
            <a:pPr lvl="1">
              <a:buClrTx/>
            </a:pPr>
            <a:r>
              <a:rPr lang="en-US" sz="2000" dirty="0" smtClean="0">
                <a:solidFill>
                  <a:prstClr val="black"/>
                </a:solidFill>
              </a:rPr>
              <a:t>resume </a:t>
            </a:r>
            <a:r>
              <a:rPr lang="en-US" sz="2000" dirty="0">
                <a:solidFill>
                  <a:prstClr val="black"/>
                </a:solidFill>
              </a:rPr>
              <a:t>a </a:t>
            </a:r>
            <a:r>
              <a:rPr lang="en-US" sz="2000" dirty="0" smtClean="0">
                <a:solidFill>
                  <a:prstClr val="black"/>
                </a:solidFill>
              </a:rPr>
              <a:t>student’s test</a:t>
            </a:r>
            <a:r>
              <a:rPr lang="en-US" sz="2000" dirty="0">
                <a:solidFill>
                  <a:prstClr val="black"/>
                </a:solidFill>
              </a:rPr>
              <a:t>, </a:t>
            </a:r>
            <a:endParaRPr lang="en-US" sz="2000" dirty="0" smtClean="0">
              <a:solidFill>
                <a:prstClr val="black"/>
              </a:solidFill>
            </a:endParaRPr>
          </a:p>
          <a:p>
            <a:pPr lvl="1">
              <a:buClrTx/>
            </a:pPr>
            <a:r>
              <a:rPr lang="en-US" sz="2000" dirty="0" smtClean="0">
                <a:solidFill>
                  <a:prstClr val="black"/>
                </a:solidFill>
              </a:rPr>
              <a:t>mark </a:t>
            </a:r>
            <a:r>
              <a:rPr lang="en-US" sz="2000" dirty="0">
                <a:solidFill>
                  <a:prstClr val="black"/>
                </a:solidFill>
              </a:rPr>
              <a:t>a test complete, and </a:t>
            </a:r>
            <a:endParaRPr lang="en-US" sz="2000" dirty="0" smtClean="0">
              <a:solidFill>
                <a:prstClr val="black"/>
              </a:solidFill>
            </a:endParaRPr>
          </a:p>
          <a:p>
            <a:pPr lvl="1">
              <a:buClrTx/>
            </a:pPr>
            <a:r>
              <a:rPr lang="en-US" sz="2000" dirty="0" smtClean="0">
                <a:solidFill>
                  <a:prstClr val="black"/>
                </a:solidFill>
              </a:rPr>
              <a:t>add/remove/move </a:t>
            </a:r>
            <a:r>
              <a:rPr lang="en-US" sz="2000" dirty="0">
                <a:solidFill>
                  <a:prstClr val="black"/>
                </a:solidFill>
              </a:rPr>
              <a:t>students.  </a:t>
            </a:r>
          </a:p>
        </p:txBody>
      </p:sp>
      <p:sp>
        <p:nvSpPr>
          <p:cNvPr id="4" name="Text Box 9"/>
          <p:cNvSpPr txBox="1">
            <a:spLocks noChangeArrowheads="1"/>
          </p:cNvSpPr>
          <p:nvPr/>
        </p:nvSpPr>
        <p:spPr bwMode="auto">
          <a:xfrm>
            <a:off x="0" y="12954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smtClean="0">
                <a:solidFill>
                  <a:prstClr val="black"/>
                </a:solidFill>
                <a:latin typeface="Calibri"/>
              </a:rPr>
              <a:t>The </a:t>
            </a:r>
            <a:r>
              <a:rPr lang="en-US" sz="2400" i="1" dirty="0" smtClean="0">
                <a:solidFill>
                  <a:prstClr val="black"/>
                </a:solidFill>
                <a:latin typeface="Calibri"/>
              </a:rPr>
              <a:t>Session Details </a:t>
            </a:r>
            <a:r>
              <a:rPr lang="en-US" sz="2400" dirty="0" smtClean="0">
                <a:solidFill>
                  <a:prstClr val="black"/>
                </a:solidFill>
                <a:latin typeface="Calibri"/>
              </a:rPr>
              <a:t>screen allows you to manage the details of each test session. </a:t>
            </a:r>
            <a:endParaRPr lang="en-US" sz="2400" dirty="0">
              <a:solidFill>
                <a:prstClr val="black"/>
              </a:solidFill>
              <a:latin typeface="Calibri"/>
            </a:endParaRPr>
          </a:p>
        </p:txBody>
      </p:sp>
      <p:sp>
        <p:nvSpPr>
          <p:cNvPr id="7" name="Footer Placeholder 3"/>
          <p:cNvSpPr>
            <a:spLocks noGrp="1"/>
          </p:cNvSpPr>
          <p:nvPr/>
        </p:nvSpPr>
        <p:spPr>
          <a:xfrm>
            <a:off x="1524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18738854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smtClean="0">
                <a:latin typeface="Chalkduster" panose="020B0604020202020204" charset="0"/>
              </a:rPr>
              <a:t>Handouts Provided</a:t>
            </a:r>
            <a:endParaRPr lang="en-US" sz="3600" dirty="0">
              <a:latin typeface="Chalkduster" panose="020B0604020202020204" charset="0"/>
            </a:endParaRPr>
          </a:p>
        </p:txBody>
      </p:sp>
      <p:sp>
        <p:nvSpPr>
          <p:cNvPr id="12" name="Content Placeholder 11"/>
          <p:cNvSpPr>
            <a:spLocks noGrp="1"/>
          </p:cNvSpPr>
          <p:nvPr>
            <p:ph sz="quarter" idx="10"/>
          </p:nvPr>
        </p:nvSpPr>
        <p:spPr/>
        <p:txBody>
          <a:bodyPr>
            <a:normAutofit/>
          </a:bodyPr>
          <a:lstStyle/>
          <a:p>
            <a:pPr marL="0" indent="0">
              <a:buNone/>
            </a:pPr>
            <a:endParaRPr lang="en-US" sz="2400" b="1" dirty="0" smtClean="0"/>
          </a:p>
          <a:p>
            <a:pPr marL="0" indent="0">
              <a:buNone/>
            </a:pPr>
            <a:endParaRPr lang="en-US" dirty="0"/>
          </a:p>
        </p:txBody>
      </p:sp>
      <p:sp>
        <p:nvSpPr>
          <p:cNvPr id="13" name="Footer Placeholder 12"/>
          <p:cNvSpPr>
            <a:spLocks noGrp="1"/>
          </p:cNvSpPr>
          <p:nvPr>
            <p:ph type="ftr" sz="quarter" idx="3"/>
          </p:nvPr>
        </p:nvSpPr>
        <p:spPr/>
        <p:txBody>
          <a:bodyPr/>
          <a:lstStyle/>
          <a:p>
            <a:r>
              <a:rPr lang="en-US" dirty="0" smtClean="0"/>
              <a:t>Louisiana Believes</a:t>
            </a:r>
            <a:endParaRPr lang="en-US" dirty="0"/>
          </a:p>
        </p:txBody>
      </p:sp>
      <p:sp>
        <p:nvSpPr>
          <p:cNvPr id="14" name="Slide Number Placeholder 13"/>
          <p:cNvSpPr>
            <a:spLocks noGrp="1"/>
          </p:cNvSpPr>
          <p:nvPr>
            <p:ph type="sldNum" sz="quarter" idx="4"/>
          </p:nvPr>
        </p:nvSpPr>
        <p:spPr/>
        <p:txBody>
          <a:bodyPr/>
          <a:lstStyle/>
          <a:p>
            <a:fld id="{79BA4B8F-8B3F-4B52-9164-AF2CA95F68ED}" type="slidenum">
              <a:rPr lang="en-US" smtClean="0"/>
              <a:pPr/>
              <a:t>6</a:t>
            </a:fld>
            <a:endParaRPr lang="en-US" dirty="0"/>
          </a:p>
        </p:txBody>
      </p:sp>
      <p:sp>
        <p:nvSpPr>
          <p:cNvPr id="6" name="Content Placeholder 11"/>
          <p:cNvSpPr txBox="1">
            <a:spLocks/>
          </p:cNvSpPr>
          <p:nvPr/>
        </p:nvSpPr>
        <p:spPr>
          <a:xfrm>
            <a:off x="0" y="1295400"/>
            <a:ext cx="8839200" cy="5105400"/>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461963" indent="-231775"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684213" indent="-22225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Aft>
                <a:spcPts val="1200"/>
              </a:spcAft>
              <a:buClr>
                <a:srgbClr val="000066"/>
              </a:buClr>
            </a:pPr>
            <a:r>
              <a:rPr lang="en-US" dirty="0" smtClean="0"/>
              <a:t>Power Point Presentation</a:t>
            </a:r>
          </a:p>
          <a:p>
            <a:pPr lvl="1">
              <a:spcAft>
                <a:spcPts val="1200"/>
              </a:spcAft>
              <a:buClr>
                <a:srgbClr val="000066"/>
              </a:buClr>
            </a:pPr>
            <a:r>
              <a:rPr lang="en-US" dirty="0" smtClean="0"/>
              <a:t>User Roles in Pearson Access</a:t>
            </a:r>
          </a:p>
          <a:p>
            <a:pPr lvl="1">
              <a:spcAft>
                <a:spcPts val="1200"/>
              </a:spcAft>
              <a:buClr>
                <a:srgbClr val="000066"/>
              </a:buClr>
            </a:pPr>
            <a:r>
              <a:rPr lang="en-US" dirty="0" smtClean="0"/>
              <a:t>Louisiana Guide to Accessibility and Accommodations for PARCC Field Test</a:t>
            </a:r>
          </a:p>
          <a:p>
            <a:pPr lvl="1">
              <a:spcAft>
                <a:spcPts val="1200"/>
              </a:spcAft>
              <a:buClr>
                <a:srgbClr val="000066"/>
              </a:buClr>
            </a:pPr>
            <a:r>
              <a:rPr lang="en-US" dirty="0" smtClean="0"/>
              <a:t>Accommodations and Accessibilities Features Descriptors for PARCC Field Test</a:t>
            </a:r>
          </a:p>
        </p:txBody>
      </p:sp>
    </p:spTree>
    <p:extLst>
      <p:ext uri="{BB962C8B-B14F-4D97-AF65-F5344CB8AC3E}">
        <p14:creationId xmlns:p14="http://schemas.microsoft.com/office/powerpoint/2010/main" val="34047787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088" y="2257937"/>
            <a:ext cx="7781544" cy="6962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sz="3200" dirty="0" smtClean="0"/>
              <a:t>Student and Proctor Authorizations</a:t>
            </a:r>
            <a:endParaRPr lang="en-US" sz="3200" dirty="0"/>
          </a:p>
        </p:txBody>
      </p:sp>
      <p:sp>
        <p:nvSpPr>
          <p:cNvPr id="6" name="Content Placeholder 5"/>
          <p:cNvSpPr txBox="1">
            <a:spLocks/>
          </p:cNvSpPr>
          <p:nvPr/>
        </p:nvSpPr>
        <p:spPr>
          <a:xfrm>
            <a:off x="0" y="3514574"/>
            <a:ext cx="9144000" cy="2657626"/>
          </a:xfrm>
          <a:prstGeom prst="rect">
            <a:avLst/>
          </a:prstGeom>
        </p:spPr>
        <p:txBody>
          <a:bodyPr/>
          <a:lstStyle>
            <a:lvl1pPr marL="342900" indent="-342900" algn="l" defTabSz="914400" rtl="0" eaLnBrk="1" latinLnBrk="0" hangingPunct="1">
              <a:spcBef>
                <a:spcPct val="20000"/>
              </a:spcBef>
              <a:buClr>
                <a:srgbClr val="8F23B3"/>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8F23B3"/>
              </a:buClr>
              <a:buFont typeface="Arial" pitchFamily="34" charset="0"/>
              <a:buChar char="–"/>
              <a:defRPr sz="2200" kern="1200">
                <a:solidFill>
                  <a:schemeClr val="tx1"/>
                </a:solidFill>
                <a:latin typeface="+mn-lt"/>
                <a:ea typeface="+mn-ea"/>
                <a:cs typeface="+mn-cs"/>
              </a:defRPr>
            </a:lvl2pPr>
            <a:lvl3pPr marL="1371600" indent="-457200" algn="l" defTabSz="914400" rtl="0" eaLnBrk="1" latinLnBrk="0" hangingPunct="1">
              <a:spcBef>
                <a:spcPct val="20000"/>
              </a:spcBef>
              <a:buClr>
                <a:srgbClr val="8F23B3"/>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1800" dirty="0">
                <a:solidFill>
                  <a:prstClr val="black"/>
                </a:solidFill>
              </a:rPr>
              <a:t>Each student </a:t>
            </a:r>
            <a:r>
              <a:rPr lang="en-US" sz="1800" dirty="0" smtClean="0">
                <a:solidFill>
                  <a:prstClr val="black"/>
                </a:solidFill>
              </a:rPr>
              <a:t>must </a:t>
            </a:r>
            <a:r>
              <a:rPr lang="en-US" sz="1800" dirty="0">
                <a:solidFill>
                  <a:prstClr val="black"/>
                </a:solidFill>
              </a:rPr>
              <a:t>have </a:t>
            </a:r>
            <a:r>
              <a:rPr lang="en-US" sz="1800" dirty="0" smtClean="0">
                <a:solidFill>
                  <a:prstClr val="black"/>
                </a:solidFill>
              </a:rPr>
              <a:t>an authorization </a:t>
            </a:r>
            <a:r>
              <a:rPr lang="en-US" sz="1800" dirty="0">
                <a:solidFill>
                  <a:prstClr val="black"/>
                </a:solidFill>
              </a:rPr>
              <a:t>in order to log in to a test</a:t>
            </a:r>
            <a:r>
              <a:rPr lang="en-US" sz="1800" dirty="0" smtClean="0">
                <a:solidFill>
                  <a:prstClr val="black"/>
                </a:solidFill>
              </a:rPr>
              <a:t>.</a:t>
            </a:r>
          </a:p>
          <a:p>
            <a:pPr>
              <a:buClrTx/>
            </a:pPr>
            <a:r>
              <a:rPr lang="en-US" sz="1800" dirty="0" smtClean="0">
                <a:solidFill>
                  <a:prstClr val="black"/>
                </a:solidFill>
              </a:rPr>
              <a:t>Proctor authorizations (log in for </a:t>
            </a:r>
            <a:r>
              <a:rPr lang="en-US" sz="1800" dirty="0">
                <a:solidFill>
                  <a:prstClr val="black"/>
                </a:solidFill>
              </a:rPr>
              <a:t>test administrator) </a:t>
            </a:r>
            <a:r>
              <a:rPr lang="en-US" sz="1800" dirty="0" smtClean="0">
                <a:solidFill>
                  <a:prstClr val="black"/>
                </a:solidFill>
              </a:rPr>
              <a:t>are only for Read Aloud Administrations.</a:t>
            </a:r>
          </a:p>
          <a:p>
            <a:pPr>
              <a:buClrTx/>
            </a:pPr>
            <a:r>
              <a:rPr lang="en-US" sz="1800" dirty="0" smtClean="0">
                <a:solidFill>
                  <a:prstClr val="black"/>
                </a:solidFill>
              </a:rPr>
              <a:t>Authorizations contain:</a:t>
            </a:r>
          </a:p>
          <a:p>
            <a:pPr lvl="1">
              <a:buClrTx/>
            </a:pPr>
            <a:r>
              <a:rPr lang="en-US" sz="1800" dirty="0" smtClean="0">
                <a:solidFill>
                  <a:prstClr val="black"/>
                </a:solidFill>
              </a:rPr>
              <a:t>the </a:t>
            </a:r>
            <a:r>
              <a:rPr lang="en-US" sz="1800" dirty="0">
                <a:solidFill>
                  <a:prstClr val="black"/>
                </a:solidFill>
              </a:rPr>
              <a:t>URL </a:t>
            </a:r>
            <a:r>
              <a:rPr lang="en-US" sz="1800" dirty="0" smtClean="0">
                <a:solidFill>
                  <a:prstClr val="black"/>
                </a:solidFill>
              </a:rPr>
              <a:t>to </a:t>
            </a:r>
            <a:r>
              <a:rPr lang="en-US" sz="1800" dirty="0">
                <a:solidFill>
                  <a:prstClr val="black"/>
                </a:solidFill>
              </a:rPr>
              <a:t>access tests through the browser-based </a:t>
            </a:r>
            <a:r>
              <a:rPr lang="en-US" sz="1800" dirty="0" err="1">
                <a:solidFill>
                  <a:prstClr val="black"/>
                </a:solidFill>
              </a:rPr>
              <a:t>TestNav</a:t>
            </a:r>
            <a:r>
              <a:rPr lang="en-US" sz="1800" dirty="0">
                <a:solidFill>
                  <a:prstClr val="black"/>
                </a:solidFill>
              </a:rPr>
              <a:t>, </a:t>
            </a:r>
            <a:endParaRPr lang="en-US" sz="1800" dirty="0" smtClean="0">
              <a:solidFill>
                <a:prstClr val="black"/>
              </a:solidFill>
            </a:endParaRPr>
          </a:p>
          <a:p>
            <a:pPr lvl="1">
              <a:buClrTx/>
            </a:pPr>
            <a:r>
              <a:rPr lang="en-US" sz="1800" dirty="0" smtClean="0">
                <a:solidFill>
                  <a:prstClr val="black"/>
                </a:solidFill>
              </a:rPr>
              <a:t>a </a:t>
            </a:r>
            <a:r>
              <a:rPr lang="en-US" sz="1800" dirty="0">
                <a:solidFill>
                  <a:prstClr val="black"/>
                </a:solidFill>
              </a:rPr>
              <a:t>unique login ID, </a:t>
            </a:r>
            <a:r>
              <a:rPr lang="en-US" sz="1800" dirty="0" smtClean="0">
                <a:solidFill>
                  <a:prstClr val="black"/>
                </a:solidFill>
              </a:rPr>
              <a:t>and</a:t>
            </a:r>
          </a:p>
          <a:p>
            <a:pPr lvl="1">
              <a:buClrTx/>
            </a:pPr>
            <a:r>
              <a:rPr lang="en-US" sz="1800" dirty="0" smtClean="0">
                <a:solidFill>
                  <a:prstClr val="black"/>
                </a:solidFill>
              </a:rPr>
              <a:t>the </a:t>
            </a:r>
            <a:r>
              <a:rPr lang="en-US" sz="1800" dirty="0">
                <a:solidFill>
                  <a:prstClr val="black"/>
                </a:solidFill>
              </a:rPr>
              <a:t>test code needed to log </a:t>
            </a:r>
            <a:r>
              <a:rPr lang="en-US" sz="1800" dirty="0" smtClean="0">
                <a:solidFill>
                  <a:prstClr val="black"/>
                </a:solidFill>
              </a:rPr>
              <a:t>in</a:t>
            </a:r>
            <a:r>
              <a:rPr lang="en-US" sz="1800" dirty="0">
                <a:solidFill>
                  <a:prstClr val="black"/>
                </a:solidFill>
              </a:rPr>
              <a:t>.</a:t>
            </a:r>
          </a:p>
          <a:p>
            <a:pPr>
              <a:buClrTx/>
            </a:pPr>
            <a:r>
              <a:rPr lang="en-US" sz="1800" dirty="0" smtClean="0">
                <a:solidFill>
                  <a:prstClr val="black"/>
                </a:solidFill>
              </a:rPr>
              <a:t>Student authorizations also contain the </a:t>
            </a:r>
            <a:r>
              <a:rPr lang="en-US" sz="1800" dirty="0">
                <a:solidFill>
                  <a:prstClr val="black"/>
                </a:solidFill>
              </a:rPr>
              <a:t>keystrokes available for navigating through </a:t>
            </a:r>
            <a:r>
              <a:rPr lang="en-US" sz="1800" dirty="0" err="1">
                <a:solidFill>
                  <a:prstClr val="black"/>
                </a:solidFill>
              </a:rPr>
              <a:t>TestNav</a:t>
            </a:r>
            <a:r>
              <a:rPr lang="en-US" sz="1800" dirty="0">
                <a:solidFill>
                  <a:prstClr val="black"/>
                </a:solidFill>
              </a:rPr>
              <a:t>. </a:t>
            </a:r>
          </a:p>
        </p:txBody>
      </p:sp>
      <p:sp>
        <p:nvSpPr>
          <p:cNvPr id="4" name="Text Box 9"/>
          <p:cNvSpPr txBox="1">
            <a:spLocks noChangeArrowheads="1"/>
          </p:cNvSpPr>
          <p:nvPr/>
        </p:nvSpPr>
        <p:spPr bwMode="auto">
          <a:xfrm>
            <a:off x="0" y="12954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a:solidFill>
                  <a:prstClr val="black"/>
                </a:solidFill>
                <a:latin typeface="Calibri"/>
                <a:ea typeface="ＭＳ Ｐゴシック" pitchFamily="34" charset="-128"/>
              </a:rPr>
              <a:t>Student and </a:t>
            </a:r>
            <a:r>
              <a:rPr lang="en-US" sz="2400" dirty="0" smtClean="0">
                <a:solidFill>
                  <a:prstClr val="black"/>
                </a:solidFill>
                <a:latin typeface="Calibri"/>
                <a:ea typeface="ＭＳ Ｐゴシック" pitchFamily="34" charset="-128"/>
              </a:rPr>
              <a:t>Proctor (TA) authorizations </a:t>
            </a:r>
            <a:r>
              <a:rPr lang="en-US" sz="2400" dirty="0">
                <a:solidFill>
                  <a:prstClr val="black"/>
                </a:solidFill>
                <a:latin typeface="Calibri"/>
                <a:ea typeface="ＭＳ Ｐゴシック" pitchFamily="34" charset="-128"/>
              </a:rPr>
              <a:t>are needed to perform certain functions at the session level. </a:t>
            </a: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4875" y="2735810"/>
            <a:ext cx="1988630" cy="778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3"/>
          <p:cNvSpPr>
            <a:spLocks noGrp="1"/>
          </p:cNvSpPr>
          <p:nvPr/>
        </p:nvSpPr>
        <p:spPr>
          <a:xfrm>
            <a:off x="1524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3120091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88" y="2606040"/>
            <a:ext cx="7781544" cy="6962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sz="3200" dirty="0"/>
              <a:t>Authorizations - Seal Codes</a:t>
            </a:r>
          </a:p>
        </p:txBody>
      </p:sp>
      <p:sp>
        <p:nvSpPr>
          <p:cNvPr id="6" name="Content Placeholder 5"/>
          <p:cNvSpPr txBox="1">
            <a:spLocks/>
          </p:cNvSpPr>
          <p:nvPr/>
        </p:nvSpPr>
        <p:spPr>
          <a:xfrm>
            <a:off x="0" y="4239492"/>
            <a:ext cx="9144000" cy="2412540"/>
          </a:xfrm>
          <a:prstGeom prst="rect">
            <a:avLst/>
          </a:prstGeom>
        </p:spPr>
        <p:txBody>
          <a:bodyPr/>
          <a:lstStyle>
            <a:lvl1pPr marL="342900" indent="-342900" algn="l" defTabSz="914400" rtl="0" eaLnBrk="1" latinLnBrk="0" hangingPunct="1">
              <a:spcBef>
                <a:spcPct val="20000"/>
              </a:spcBef>
              <a:buClr>
                <a:srgbClr val="8F23B3"/>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8F23B3"/>
              </a:buClr>
              <a:buFont typeface="Arial" pitchFamily="34" charset="0"/>
              <a:buChar char="–"/>
              <a:defRPr sz="2200" kern="1200">
                <a:solidFill>
                  <a:schemeClr val="tx1"/>
                </a:solidFill>
                <a:latin typeface="+mn-lt"/>
                <a:ea typeface="+mn-ea"/>
                <a:cs typeface="+mn-cs"/>
              </a:defRPr>
            </a:lvl2pPr>
            <a:lvl3pPr marL="1371600" indent="-457200" algn="l" defTabSz="914400" rtl="0" eaLnBrk="1" latinLnBrk="0" hangingPunct="1">
              <a:spcBef>
                <a:spcPct val="20000"/>
              </a:spcBef>
              <a:buClr>
                <a:srgbClr val="8F23B3"/>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2000" dirty="0">
                <a:solidFill>
                  <a:prstClr val="black"/>
                </a:solidFill>
              </a:rPr>
              <a:t>There will be one set of seal codes assigned to each test session</a:t>
            </a:r>
            <a:r>
              <a:rPr lang="en-US" sz="2000" dirty="0" smtClean="0">
                <a:solidFill>
                  <a:prstClr val="black"/>
                </a:solidFill>
              </a:rPr>
              <a:t>.</a:t>
            </a:r>
            <a:endParaRPr lang="en-US" sz="2000" dirty="0">
              <a:solidFill>
                <a:prstClr val="black"/>
              </a:solidFill>
            </a:endParaRPr>
          </a:p>
          <a:p>
            <a:pPr>
              <a:buClrTx/>
            </a:pPr>
            <a:r>
              <a:rPr lang="en-US" sz="2000" dirty="0">
                <a:solidFill>
                  <a:prstClr val="black"/>
                </a:solidFill>
              </a:rPr>
              <a:t>Before students in a test session can go to the next sealed section of an electronic test, they must enter the appropriate four-digit seal code. </a:t>
            </a:r>
          </a:p>
          <a:p>
            <a:pPr>
              <a:buClrTx/>
            </a:pPr>
            <a:r>
              <a:rPr lang="en-US" sz="2000" dirty="0" smtClean="0">
                <a:solidFill>
                  <a:prstClr val="black"/>
                </a:solidFill>
              </a:rPr>
              <a:t>Seal codes </a:t>
            </a:r>
            <a:r>
              <a:rPr lang="en-US" sz="2000" dirty="0">
                <a:solidFill>
                  <a:prstClr val="black"/>
                </a:solidFill>
              </a:rPr>
              <a:t>for a specific test session are listed on the seal codes document. </a:t>
            </a:r>
          </a:p>
        </p:txBody>
      </p:sp>
      <p:sp>
        <p:nvSpPr>
          <p:cNvPr id="4" name="Text Box 9"/>
          <p:cNvSpPr txBox="1">
            <a:spLocks noChangeArrowheads="1"/>
          </p:cNvSpPr>
          <p:nvPr/>
        </p:nvSpPr>
        <p:spPr bwMode="auto">
          <a:xfrm>
            <a:off x="21068" y="1371600"/>
            <a:ext cx="91229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a:solidFill>
                  <a:prstClr val="black"/>
                </a:solidFill>
                <a:latin typeface="Calibri"/>
              </a:rPr>
              <a:t>Seal codes are the electronic equivalents of the adhesive tabs that are used to seal sections of paper test booklets.</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100" y="3118943"/>
            <a:ext cx="1959483" cy="74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3"/>
          <p:cNvSpPr>
            <a:spLocks noGrp="1"/>
          </p:cNvSpPr>
          <p:nvPr/>
        </p:nvSpPr>
        <p:spPr>
          <a:xfrm>
            <a:off x="1524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35003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Assign a Proctor Caching Site to a Session </a:t>
            </a:r>
            <a:endParaRPr lang="en-US" sz="3200" dirty="0"/>
          </a:p>
        </p:txBody>
      </p:sp>
      <p:sp>
        <p:nvSpPr>
          <p:cNvPr id="6" name="Content Placeholder 5"/>
          <p:cNvSpPr txBox="1">
            <a:spLocks/>
          </p:cNvSpPr>
          <p:nvPr/>
        </p:nvSpPr>
        <p:spPr>
          <a:xfrm>
            <a:off x="0" y="4191992"/>
            <a:ext cx="9144000" cy="2412540"/>
          </a:xfrm>
          <a:prstGeom prst="rect">
            <a:avLst/>
          </a:prstGeom>
        </p:spPr>
        <p:txBody>
          <a:bodyPr/>
          <a:lstStyle>
            <a:lvl1pPr marL="342900" indent="-342900" algn="l" defTabSz="914400" rtl="0" eaLnBrk="1" latinLnBrk="0" hangingPunct="1">
              <a:spcBef>
                <a:spcPct val="20000"/>
              </a:spcBef>
              <a:buClr>
                <a:srgbClr val="8F23B3"/>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8F23B3"/>
              </a:buClr>
              <a:buFont typeface="Arial" pitchFamily="34" charset="0"/>
              <a:buChar char="–"/>
              <a:defRPr sz="2200" kern="1200">
                <a:solidFill>
                  <a:schemeClr val="tx1"/>
                </a:solidFill>
                <a:latin typeface="+mn-lt"/>
                <a:ea typeface="+mn-ea"/>
                <a:cs typeface="+mn-cs"/>
              </a:defRPr>
            </a:lvl2pPr>
            <a:lvl3pPr marL="1371600" indent="-457200" algn="l" defTabSz="914400" rtl="0" eaLnBrk="1" latinLnBrk="0" hangingPunct="1">
              <a:spcBef>
                <a:spcPct val="20000"/>
              </a:spcBef>
              <a:buClr>
                <a:srgbClr val="8F23B3"/>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Tx/>
              <a:buFont typeface="Arial" pitchFamily="34" charset="0"/>
              <a:buNone/>
            </a:pPr>
            <a:r>
              <a:rPr lang="en-US" sz="2000" dirty="0" smtClean="0">
                <a:solidFill>
                  <a:prstClr val="black"/>
                </a:solidFill>
              </a:rPr>
              <a:t>Proctor caching is completed at the session level, on the </a:t>
            </a:r>
            <a:r>
              <a:rPr lang="en-US" sz="2000" i="1" dirty="0" smtClean="0">
                <a:solidFill>
                  <a:prstClr val="black"/>
                </a:solidFill>
              </a:rPr>
              <a:t>Session Details </a:t>
            </a:r>
            <a:r>
              <a:rPr lang="en-US" sz="2000" dirty="0" smtClean="0">
                <a:solidFill>
                  <a:prstClr val="black"/>
                </a:solidFill>
              </a:rPr>
              <a:t>screen.</a:t>
            </a:r>
          </a:p>
          <a:p>
            <a:pPr lvl="1">
              <a:buClrTx/>
            </a:pPr>
            <a:r>
              <a:rPr lang="en-US" sz="2000" dirty="0" smtClean="0">
                <a:solidFill>
                  <a:prstClr val="black"/>
                </a:solidFill>
              </a:rPr>
              <a:t>The </a:t>
            </a:r>
            <a:r>
              <a:rPr lang="en-US" sz="2000" b="1" i="1" dirty="0">
                <a:solidFill>
                  <a:prstClr val="black"/>
                </a:solidFill>
              </a:rPr>
              <a:t>Proctor Caching </a:t>
            </a:r>
            <a:r>
              <a:rPr lang="en-US" sz="2000" dirty="0">
                <a:solidFill>
                  <a:prstClr val="black"/>
                </a:solidFill>
              </a:rPr>
              <a:t>button will be disabled and you will not be able to cache the test content for the test session if you do not have access to proctor caching or </a:t>
            </a:r>
            <a:r>
              <a:rPr lang="en-US" sz="2000" dirty="0" smtClean="0">
                <a:solidFill>
                  <a:prstClr val="black"/>
                </a:solidFill>
              </a:rPr>
              <a:t>if you are not within the proctor caching window.</a:t>
            </a:r>
            <a:endParaRPr lang="en-US" sz="2000" dirty="0">
              <a:solidFill>
                <a:prstClr val="black"/>
              </a:solidFill>
            </a:endParaRPr>
          </a:p>
          <a:p>
            <a:pPr>
              <a:buClrTx/>
            </a:pPr>
            <a:endParaRPr lang="en-US" sz="2000" dirty="0">
              <a:solidFill>
                <a:prstClr val="black"/>
              </a:solidFill>
            </a:endParaRPr>
          </a:p>
          <a:p>
            <a:pPr marL="0" indent="0">
              <a:buClrTx/>
              <a:buFont typeface="Arial" pitchFamily="34" charset="0"/>
              <a:buNone/>
            </a:pPr>
            <a:r>
              <a:rPr lang="en-US" sz="2000" dirty="0" smtClean="0">
                <a:solidFill>
                  <a:prstClr val="black"/>
                </a:solidFill>
              </a:rPr>
              <a:t>Proctor caching is available </a:t>
            </a:r>
            <a:r>
              <a:rPr lang="en-US" sz="2000" dirty="0">
                <a:solidFill>
                  <a:prstClr val="black"/>
                </a:solidFill>
              </a:rPr>
              <a:t>up to </a:t>
            </a:r>
            <a:r>
              <a:rPr lang="en-US" sz="2000" dirty="0" smtClean="0">
                <a:solidFill>
                  <a:prstClr val="black"/>
                </a:solidFill>
              </a:rPr>
              <a:t>one week </a:t>
            </a:r>
            <a:r>
              <a:rPr lang="en-US" sz="2000" dirty="0">
                <a:solidFill>
                  <a:prstClr val="black"/>
                </a:solidFill>
              </a:rPr>
              <a:t>before </a:t>
            </a:r>
            <a:r>
              <a:rPr lang="en-US" sz="2000" dirty="0" smtClean="0">
                <a:solidFill>
                  <a:prstClr val="black"/>
                </a:solidFill>
              </a:rPr>
              <a:t>an administration; districts will receive notification when it is available.</a:t>
            </a:r>
            <a:endParaRPr lang="en-US" sz="2000" dirty="0">
              <a:solidFill>
                <a:prstClr val="black"/>
              </a:solidFill>
            </a:endParaRPr>
          </a:p>
          <a:p>
            <a:pPr marL="0" indent="0">
              <a:buClrTx/>
              <a:buFont typeface="Arial" pitchFamily="34" charset="0"/>
              <a:buNone/>
            </a:pPr>
            <a:endParaRPr lang="en-US" sz="1800" dirty="0">
              <a:solidFill>
                <a:prstClr val="black"/>
              </a:solidFill>
            </a:endParaRPr>
          </a:p>
        </p:txBody>
      </p:sp>
      <p:sp>
        <p:nvSpPr>
          <p:cNvPr id="4" name="Text Box 9"/>
          <p:cNvSpPr txBox="1">
            <a:spLocks noChangeArrowheads="1"/>
          </p:cNvSpPr>
          <p:nvPr/>
        </p:nvSpPr>
        <p:spPr bwMode="auto">
          <a:xfrm>
            <a:off x="0" y="1295400"/>
            <a:ext cx="91440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i="1" dirty="0">
                <a:solidFill>
                  <a:prstClr val="black"/>
                </a:solidFill>
                <a:latin typeface="Calibri"/>
                <a:ea typeface="ＭＳ Ｐゴシック" pitchFamily="34" charset="-128"/>
              </a:rPr>
              <a:t>Proctor caching </a:t>
            </a:r>
            <a:r>
              <a:rPr lang="en-US" sz="2400" dirty="0">
                <a:solidFill>
                  <a:prstClr val="black"/>
                </a:solidFill>
                <a:latin typeface="Calibri"/>
                <a:ea typeface="ＭＳ Ｐゴシック" pitchFamily="34" charset="-128"/>
              </a:rPr>
              <a:t>refers to downloading encrypted test content from the Pearson </a:t>
            </a:r>
            <a:r>
              <a:rPr lang="en-US" sz="2400" dirty="0" smtClean="0">
                <a:solidFill>
                  <a:prstClr val="black"/>
                </a:solidFill>
                <a:latin typeface="Calibri"/>
                <a:ea typeface="ＭＳ Ｐゴシック" pitchFamily="34" charset="-128"/>
              </a:rPr>
              <a:t>testing server </a:t>
            </a:r>
            <a:r>
              <a:rPr lang="en-US" sz="2400" dirty="0">
                <a:solidFill>
                  <a:prstClr val="black"/>
                </a:solidFill>
                <a:latin typeface="Calibri"/>
                <a:ea typeface="ＭＳ Ｐゴシック" pitchFamily="34" charset="-128"/>
              </a:rPr>
              <a:t>to a secure local computer prior to starting a test session.</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7001" t="27641" r="2499" b="58537"/>
          <a:stretch>
            <a:fillRect/>
          </a:stretch>
        </p:blipFill>
        <p:spPr bwMode="auto">
          <a:xfrm>
            <a:off x="704088" y="2606040"/>
            <a:ext cx="7781544" cy="12454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rot="10800000" flipV="1">
            <a:off x="2521011" y="3271918"/>
            <a:ext cx="1041586" cy="227612"/>
          </a:xfrm>
          <a:prstGeom prst="rect">
            <a:avLst/>
          </a:prstGeom>
          <a:solidFill>
            <a:schemeClr val="accent1">
              <a:alpha val="0"/>
            </a:schemeClr>
          </a:solidFill>
          <a:ln w="22225" algn="ctr">
            <a:solidFill>
              <a:srgbClr val="FF0000"/>
            </a:solidFill>
            <a:round/>
            <a:headEnd/>
            <a:tailEnd/>
          </a:ln>
        </p:spPr>
        <p:txBody>
          <a:bodyPr/>
          <a:lstStyle/>
          <a:p>
            <a:pPr algn="ctr"/>
            <a:endParaRPr lang="en-US" sz="2400">
              <a:solidFill>
                <a:prstClr val="black"/>
              </a:solidFill>
              <a:latin typeface="Verdana" pitchFamily="-1" charset="0"/>
              <a:ea typeface="ＭＳ Ｐゴシック" pitchFamily="34" charset="-128"/>
            </a:endParaRPr>
          </a:p>
        </p:txBody>
      </p:sp>
      <p:sp>
        <p:nvSpPr>
          <p:cNvPr id="8" name="Footer Placeholder 3"/>
          <p:cNvSpPr>
            <a:spLocks noGrp="1"/>
          </p:cNvSpPr>
          <p:nvPr/>
        </p:nvSpPr>
        <p:spPr>
          <a:xfrm>
            <a:off x="1524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25050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Logging into the Training Site</a:t>
            </a:r>
            <a:endParaRPr lang="en-US" sz="3200" dirty="0"/>
          </a:p>
        </p:txBody>
      </p:sp>
      <p:sp>
        <p:nvSpPr>
          <p:cNvPr id="4" name="Text Box 9"/>
          <p:cNvSpPr txBox="1">
            <a:spLocks noChangeArrowheads="1"/>
          </p:cNvSpPr>
          <p:nvPr/>
        </p:nvSpPr>
        <p:spPr bwMode="auto">
          <a:xfrm>
            <a:off x="0" y="13716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smtClean="0">
                <a:solidFill>
                  <a:prstClr val="black"/>
                </a:solidFill>
                <a:latin typeface="Calibri"/>
              </a:rPr>
              <a:t>Use the provided login or your own to enter the training site as TA</a:t>
            </a:r>
            <a:endParaRPr lang="en-US" sz="2400" dirty="0">
              <a:solidFill>
                <a:prstClr val="black"/>
              </a:solidFill>
              <a:latin typeface="Calibri"/>
            </a:endParaRPr>
          </a:p>
        </p:txBody>
      </p:sp>
      <p:sp>
        <p:nvSpPr>
          <p:cNvPr id="6" name="Footer Placeholder 3"/>
          <p:cNvSpPr>
            <a:spLocks noGrp="1"/>
          </p:cNvSpPr>
          <p:nvPr/>
        </p:nvSpPr>
        <p:spPr>
          <a:xfrm>
            <a:off x="228600" y="6542438"/>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 r="5652" b="47903"/>
          <a:stretch/>
        </p:blipFill>
        <p:spPr bwMode="auto">
          <a:xfrm>
            <a:off x="647700" y="1851658"/>
            <a:ext cx="7848600" cy="243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9"/>
          <p:cNvSpPr txBox="1">
            <a:spLocks noChangeArrowheads="1"/>
          </p:cNvSpPr>
          <p:nvPr/>
        </p:nvSpPr>
        <p:spPr bwMode="auto">
          <a:xfrm>
            <a:off x="10510" y="4298731"/>
            <a:ext cx="9144000" cy="99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350" b="1" dirty="0" smtClean="0">
                <a:solidFill>
                  <a:prstClr val="black"/>
                </a:solidFill>
                <a:latin typeface="Calibri"/>
              </a:rPr>
              <a:t>STC Training Login</a:t>
            </a:r>
            <a:r>
              <a:rPr lang="en-US" sz="2350" dirty="0" smtClean="0">
                <a:solidFill>
                  <a:prstClr val="black"/>
                </a:solidFill>
                <a:latin typeface="Calibri"/>
              </a:rPr>
              <a:t>:  </a:t>
            </a:r>
            <a:r>
              <a:rPr lang="en-US" sz="2350" dirty="0" err="1" smtClean="0">
                <a:solidFill>
                  <a:prstClr val="black"/>
                </a:solidFill>
                <a:latin typeface="Calibri"/>
              </a:rPr>
              <a:t>STCTestUser</a:t>
            </a:r>
            <a:r>
              <a:rPr lang="en-US" sz="2350" dirty="0" smtClean="0">
                <a:solidFill>
                  <a:prstClr val="black"/>
                </a:solidFill>
                <a:latin typeface="Calibri"/>
              </a:rPr>
              <a:t>__ (insert number from handout)</a:t>
            </a:r>
          </a:p>
          <a:p>
            <a:pPr>
              <a:spcBef>
                <a:spcPct val="50000"/>
              </a:spcBef>
            </a:pPr>
            <a:r>
              <a:rPr lang="en-US" sz="2350" dirty="0">
                <a:solidFill>
                  <a:prstClr val="black"/>
                </a:solidFill>
                <a:latin typeface="Calibri"/>
              </a:rPr>
              <a:t>	</a:t>
            </a:r>
            <a:r>
              <a:rPr lang="en-US" sz="2350" dirty="0" smtClean="0">
                <a:solidFill>
                  <a:prstClr val="black"/>
                </a:solidFill>
                <a:latin typeface="Calibri"/>
              </a:rPr>
              <a:t>	</a:t>
            </a:r>
            <a:r>
              <a:rPr lang="en-US" sz="2350" dirty="0">
                <a:solidFill>
                  <a:prstClr val="black"/>
                </a:solidFill>
                <a:latin typeface="Calibri"/>
              </a:rPr>
              <a:t> </a:t>
            </a:r>
            <a:r>
              <a:rPr lang="en-US" sz="2350" dirty="0" smtClean="0">
                <a:solidFill>
                  <a:prstClr val="black"/>
                </a:solidFill>
                <a:latin typeface="Calibri"/>
              </a:rPr>
              <a:t>       </a:t>
            </a:r>
            <a:r>
              <a:rPr lang="en-US" sz="2350" b="1" dirty="0" smtClean="0">
                <a:solidFill>
                  <a:prstClr val="black"/>
                </a:solidFill>
                <a:latin typeface="Calibri"/>
              </a:rPr>
              <a:t>Password</a:t>
            </a:r>
            <a:r>
              <a:rPr lang="en-US" sz="2350" dirty="0" smtClean="0">
                <a:solidFill>
                  <a:prstClr val="black"/>
                </a:solidFill>
                <a:latin typeface="Calibri"/>
              </a:rPr>
              <a:t>:  Educate2014</a:t>
            </a:r>
            <a:endParaRPr lang="en-US" sz="2350" dirty="0">
              <a:solidFill>
                <a:prstClr val="black"/>
              </a:solidFill>
              <a:latin typeface="Calibri"/>
            </a:endParaRPr>
          </a:p>
        </p:txBody>
      </p:sp>
      <p:sp>
        <p:nvSpPr>
          <p:cNvPr id="8" name="Text Box 9"/>
          <p:cNvSpPr txBox="1">
            <a:spLocks noChangeArrowheads="1"/>
          </p:cNvSpPr>
          <p:nvPr/>
        </p:nvSpPr>
        <p:spPr bwMode="auto">
          <a:xfrm>
            <a:off x="0" y="5303613"/>
            <a:ext cx="9144000" cy="996427"/>
          </a:xfrm>
          <a:prstGeom prst="rect">
            <a:avLst/>
          </a:prstGeom>
          <a:solidFill>
            <a:schemeClr val="accent6">
              <a:lumMod val="40000"/>
              <a:lumOff val="60000"/>
            </a:schemeClr>
          </a:solidFill>
          <a:ln>
            <a:noFill/>
          </a:ln>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350" b="1" dirty="0" smtClean="0">
                <a:solidFill>
                  <a:prstClr val="black"/>
                </a:solidFill>
                <a:latin typeface="Calibri"/>
              </a:rPr>
              <a:t>TA Training Login</a:t>
            </a:r>
            <a:r>
              <a:rPr lang="en-US" sz="2350" dirty="0" smtClean="0">
                <a:solidFill>
                  <a:prstClr val="black"/>
                </a:solidFill>
                <a:latin typeface="Calibri"/>
              </a:rPr>
              <a:t>:  </a:t>
            </a:r>
            <a:r>
              <a:rPr lang="en-US" sz="2350" dirty="0" err="1" smtClean="0">
                <a:solidFill>
                  <a:prstClr val="black"/>
                </a:solidFill>
                <a:latin typeface="Calibri"/>
              </a:rPr>
              <a:t>TATestUser</a:t>
            </a:r>
            <a:r>
              <a:rPr lang="en-US" sz="2350" dirty="0" smtClean="0">
                <a:solidFill>
                  <a:prstClr val="black"/>
                </a:solidFill>
                <a:latin typeface="Calibri"/>
              </a:rPr>
              <a:t>__ (insert number from handout)</a:t>
            </a:r>
          </a:p>
          <a:p>
            <a:pPr>
              <a:spcBef>
                <a:spcPct val="50000"/>
              </a:spcBef>
            </a:pPr>
            <a:r>
              <a:rPr lang="en-US" sz="2350" dirty="0">
                <a:solidFill>
                  <a:prstClr val="black"/>
                </a:solidFill>
                <a:latin typeface="Calibri"/>
              </a:rPr>
              <a:t>	</a:t>
            </a:r>
            <a:r>
              <a:rPr lang="en-US" sz="2350" dirty="0" smtClean="0">
                <a:solidFill>
                  <a:prstClr val="black"/>
                </a:solidFill>
                <a:latin typeface="Calibri"/>
              </a:rPr>
              <a:t>	</a:t>
            </a:r>
            <a:r>
              <a:rPr lang="en-US" sz="2350" b="1" dirty="0" smtClean="0">
                <a:solidFill>
                  <a:prstClr val="black"/>
                </a:solidFill>
                <a:latin typeface="Calibri"/>
              </a:rPr>
              <a:t>Password</a:t>
            </a:r>
            <a:r>
              <a:rPr lang="en-US" sz="2350" dirty="0" smtClean="0">
                <a:solidFill>
                  <a:prstClr val="black"/>
                </a:solidFill>
                <a:latin typeface="Calibri"/>
              </a:rPr>
              <a:t>:  Educate2014</a:t>
            </a:r>
            <a:endParaRPr lang="en-US" sz="2350" dirty="0">
              <a:solidFill>
                <a:prstClr val="black"/>
              </a:solidFill>
              <a:latin typeface="Calibri"/>
            </a:endParaRPr>
          </a:p>
        </p:txBody>
      </p:sp>
    </p:spTree>
    <p:extLst>
      <p:ext uri="{BB962C8B-B14F-4D97-AF65-F5344CB8AC3E}">
        <p14:creationId xmlns:p14="http://schemas.microsoft.com/office/powerpoint/2010/main" val="3963448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Starting Test Sessions</a:t>
            </a:r>
            <a:endParaRPr lang="en-US" sz="3200" dirty="0"/>
          </a:p>
        </p:txBody>
      </p:sp>
      <p:sp>
        <p:nvSpPr>
          <p:cNvPr id="6" name="Content Placeholder 5"/>
          <p:cNvSpPr txBox="1">
            <a:spLocks/>
          </p:cNvSpPr>
          <p:nvPr/>
        </p:nvSpPr>
        <p:spPr>
          <a:xfrm>
            <a:off x="0" y="3657601"/>
            <a:ext cx="9144000" cy="2994432"/>
          </a:xfrm>
          <a:prstGeom prst="rect">
            <a:avLst/>
          </a:prstGeom>
        </p:spPr>
        <p:txBody>
          <a:bodyPr/>
          <a:lstStyle>
            <a:lvl1pPr marL="342900" indent="-342900" algn="l" defTabSz="914400" rtl="0" eaLnBrk="1" latinLnBrk="0" hangingPunct="1">
              <a:spcBef>
                <a:spcPct val="20000"/>
              </a:spcBef>
              <a:buClr>
                <a:srgbClr val="8F23B3"/>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8F23B3"/>
              </a:buClr>
              <a:buFont typeface="Arial" pitchFamily="34" charset="0"/>
              <a:buChar char="–"/>
              <a:defRPr sz="2200" kern="1200">
                <a:solidFill>
                  <a:schemeClr val="tx1"/>
                </a:solidFill>
                <a:latin typeface="+mn-lt"/>
                <a:ea typeface="+mn-ea"/>
                <a:cs typeface="+mn-cs"/>
              </a:defRPr>
            </a:lvl2pPr>
            <a:lvl3pPr marL="1371600" indent="-457200" algn="l" defTabSz="914400" rtl="0" eaLnBrk="1" latinLnBrk="0" hangingPunct="1">
              <a:spcBef>
                <a:spcPct val="20000"/>
              </a:spcBef>
              <a:buClr>
                <a:srgbClr val="8F23B3"/>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2000" dirty="0" smtClean="0">
                <a:solidFill>
                  <a:prstClr val="black"/>
                </a:solidFill>
              </a:rPr>
              <a:t>Scheduling </a:t>
            </a:r>
            <a:r>
              <a:rPr lang="en-US" sz="2000" dirty="0">
                <a:solidFill>
                  <a:prstClr val="black"/>
                </a:solidFill>
              </a:rPr>
              <a:t>a date and time for a new test session is intended primarily for planning purposes. </a:t>
            </a:r>
            <a:endParaRPr lang="en-US" sz="2000" dirty="0" smtClean="0">
              <a:solidFill>
                <a:prstClr val="black"/>
              </a:solidFill>
            </a:endParaRPr>
          </a:p>
          <a:p>
            <a:pPr>
              <a:buClrTx/>
            </a:pPr>
            <a:r>
              <a:rPr lang="en-US" sz="2000" dirty="0" smtClean="0">
                <a:solidFill>
                  <a:prstClr val="black"/>
                </a:solidFill>
              </a:rPr>
              <a:t>A </a:t>
            </a:r>
            <a:r>
              <a:rPr lang="en-US" sz="2000" dirty="0">
                <a:solidFill>
                  <a:prstClr val="black"/>
                </a:solidFill>
              </a:rPr>
              <a:t>test session will not start until you click </a:t>
            </a:r>
            <a:r>
              <a:rPr lang="en-US" sz="2000" dirty="0" smtClean="0">
                <a:solidFill>
                  <a:prstClr val="black"/>
                </a:solidFill>
              </a:rPr>
              <a:t>the </a:t>
            </a:r>
            <a:r>
              <a:rPr lang="en-US" sz="2000" b="1" dirty="0" smtClean="0">
                <a:solidFill>
                  <a:prstClr val="black"/>
                </a:solidFill>
              </a:rPr>
              <a:t>Start</a:t>
            </a:r>
            <a:r>
              <a:rPr lang="en-US" sz="2000" dirty="0" smtClean="0">
                <a:solidFill>
                  <a:prstClr val="black"/>
                </a:solidFill>
              </a:rPr>
              <a:t> </a:t>
            </a:r>
            <a:r>
              <a:rPr lang="en-US" sz="2000" dirty="0">
                <a:solidFill>
                  <a:prstClr val="black"/>
                </a:solidFill>
              </a:rPr>
              <a:t>button on the </a:t>
            </a:r>
            <a:r>
              <a:rPr lang="en-US" sz="2000" i="1" dirty="0">
                <a:solidFill>
                  <a:prstClr val="black"/>
                </a:solidFill>
              </a:rPr>
              <a:t>Session Details </a:t>
            </a:r>
            <a:r>
              <a:rPr lang="en-US" sz="2000" dirty="0">
                <a:solidFill>
                  <a:prstClr val="black"/>
                </a:solidFill>
              </a:rPr>
              <a:t>screen, regardless of the scheduled start date and </a:t>
            </a:r>
            <a:r>
              <a:rPr lang="en-US" sz="2000" dirty="0" smtClean="0">
                <a:solidFill>
                  <a:prstClr val="black"/>
                </a:solidFill>
              </a:rPr>
              <a:t>time. </a:t>
            </a:r>
          </a:p>
          <a:p>
            <a:pPr>
              <a:buClrTx/>
            </a:pPr>
            <a:endParaRPr lang="en-US" sz="2000" dirty="0">
              <a:solidFill>
                <a:prstClr val="black"/>
              </a:solidFill>
            </a:endParaRPr>
          </a:p>
          <a:p>
            <a:pPr marL="0" indent="0">
              <a:buClrTx/>
              <a:buFont typeface="Arial" pitchFamily="34" charset="0"/>
              <a:buNone/>
            </a:pPr>
            <a:r>
              <a:rPr lang="en-US" sz="2000" b="1" dirty="0">
                <a:solidFill>
                  <a:prstClr val="black"/>
                </a:solidFill>
              </a:rPr>
              <a:t>NOTE: </a:t>
            </a:r>
            <a:r>
              <a:rPr lang="en-US" sz="2000" dirty="0">
                <a:solidFill>
                  <a:prstClr val="black"/>
                </a:solidFill>
              </a:rPr>
              <a:t>If you do not have access to start a test session, the </a:t>
            </a:r>
            <a:r>
              <a:rPr lang="en-US" sz="2000" b="1" dirty="0" smtClean="0">
                <a:solidFill>
                  <a:prstClr val="black"/>
                </a:solidFill>
              </a:rPr>
              <a:t>Start</a:t>
            </a:r>
            <a:r>
              <a:rPr lang="en-US" sz="2000" b="1" i="1" dirty="0" smtClean="0">
                <a:solidFill>
                  <a:prstClr val="black"/>
                </a:solidFill>
              </a:rPr>
              <a:t> </a:t>
            </a:r>
            <a:r>
              <a:rPr lang="en-US" sz="2000" dirty="0" smtClean="0">
                <a:solidFill>
                  <a:prstClr val="black"/>
                </a:solidFill>
              </a:rPr>
              <a:t>button </a:t>
            </a:r>
            <a:r>
              <a:rPr lang="en-US" sz="2000" dirty="0">
                <a:solidFill>
                  <a:prstClr val="black"/>
                </a:solidFill>
              </a:rPr>
              <a:t>will be disabled and you will not be able to start the test session.</a:t>
            </a:r>
          </a:p>
        </p:txBody>
      </p:sp>
      <p:sp>
        <p:nvSpPr>
          <p:cNvPr id="4" name="Text Box 9"/>
          <p:cNvSpPr txBox="1">
            <a:spLocks noChangeArrowheads="1"/>
          </p:cNvSpPr>
          <p:nvPr/>
        </p:nvSpPr>
        <p:spPr bwMode="auto">
          <a:xfrm>
            <a:off x="0" y="15240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a:solidFill>
                  <a:prstClr val="black"/>
                </a:solidFill>
                <a:latin typeface="Calibri"/>
              </a:rPr>
              <a:t>A test session must be started before students can begin </a:t>
            </a:r>
            <a:r>
              <a:rPr lang="en-US" sz="2400" dirty="0" smtClean="0">
                <a:solidFill>
                  <a:prstClr val="black"/>
                </a:solidFill>
                <a:latin typeface="Calibri"/>
              </a:rPr>
              <a:t>testing.</a:t>
            </a:r>
            <a:endParaRPr lang="en-US" sz="2400" dirty="0">
              <a:solidFill>
                <a:prstClr val="black"/>
              </a:solidFill>
              <a:latin typeface="Calibri"/>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88" y="2606040"/>
            <a:ext cx="7781544" cy="7459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a:spLocks noChangeArrowheads="1"/>
          </p:cNvSpPr>
          <p:nvPr/>
        </p:nvSpPr>
        <p:spPr bwMode="auto">
          <a:xfrm rot="10800000" flipV="1">
            <a:off x="727838" y="3076242"/>
            <a:ext cx="614074" cy="263898"/>
          </a:xfrm>
          <a:prstGeom prst="rect">
            <a:avLst/>
          </a:prstGeom>
          <a:solidFill>
            <a:schemeClr val="accent1">
              <a:alpha val="0"/>
            </a:schemeClr>
          </a:solidFill>
          <a:ln w="22225" algn="ctr">
            <a:solidFill>
              <a:srgbClr val="FF0000"/>
            </a:solidFill>
            <a:round/>
            <a:headEnd/>
            <a:tailEnd/>
          </a:ln>
        </p:spPr>
        <p:txBody>
          <a:bodyPr/>
          <a:lstStyle/>
          <a:p>
            <a:pPr algn="ctr"/>
            <a:endParaRPr lang="en-US">
              <a:solidFill>
                <a:prstClr val="black"/>
              </a:solidFill>
            </a:endParaRPr>
          </a:p>
        </p:txBody>
      </p:sp>
      <p:sp>
        <p:nvSpPr>
          <p:cNvPr id="9" name="Footer Placeholder 3"/>
          <p:cNvSpPr>
            <a:spLocks noGrp="1"/>
          </p:cNvSpPr>
          <p:nvPr/>
        </p:nvSpPr>
        <p:spPr>
          <a:xfrm>
            <a:off x="152400" y="6540933"/>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279370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Monitoring Test Sessions</a:t>
            </a:r>
            <a:endParaRPr lang="en-US" sz="3200" dirty="0"/>
          </a:p>
        </p:txBody>
      </p:sp>
      <p:sp>
        <p:nvSpPr>
          <p:cNvPr id="6" name="Content Placeholder 5"/>
          <p:cNvSpPr txBox="1">
            <a:spLocks/>
          </p:cNvSpPr>
          <p:nvPr/>
        </p:nvSpPr>
        <p:spPr>
          <a:xfrm>
            <a:off x="457200" y="2606040"/>
            <a:ext cx="8229600" cy="3885081"/>
          </a:xfrm>
          <a:prstGeom prst="rect">
            <a:avLst/>
          </a:prstGeom>
        </p:spPr>
        <p:txBody>
          <a:bodyPr/>
          <a:lstStyle>
            <a:lvl1pPr marL="342900" indent="-342900" algn="l" defTabSz="914400" rtl="0" eaLnBrk="1" latinLnBrk="0" hangingPunct="1">
              <a:spcBef>
                <a:spcPct val="20000"/>
              </a:spcBef>
              <a:buClr>
                <a:srgbClr val="8F23B3"/>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8F23B3"/>
              </a:buClr>
              <a:buFont typeface="Arial" pitchFamily="34" charset="0"/>
              <a:buChar char="–"/>
              <a:defRPr sz="2200" kern="1200">
                <a:solidFill>
                  <a:schemeClr val="tx1"/>
                </a:solidFill>
                <a:latin typeface="+mn-lt"/>
                <a:ea typeface="+mn-ea"/>
                <a:cs typeface="+mn-cs"/>
              </a:defRPr>
            </a:lvl2pPr>
            <a:lvl3pPr marL="1371600" indent="-457200" algn="l" defTabSz="914400" rtl="0" eaLnBrk="1" latinLnBrk="0" hangingPunct="1">
              <a:spcBef>
                <a:spcPct val="20000"/>
              </a:spcBef>
              <a:buClr>
                <a:srgbClr val="8F23B3"/>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solidFill>
                <a:prstClr val="black"/>
              </a:solidFill>
            </a:endParaRPr>
          </a:p>
        </p:txBody>
      </p:sp>
      <p:sp>
        <p:nvSpPr>
          <p:cNvPr id="4" name="Text Box 9"/>
          <p:cNvSpPr txBox="1">
            <a:spLocks noChangeArrowheads="1"/>
          </p:cNvSpPr>
          <p:nvPr/>
        </p:nvSpPr>
        <p:spPr bwMode="auto">
          <a:xfrm>
            <a:off x="17372" y="1447800"/>
            <a:ext cx="8668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b="1" dirty="0" smtClean="0">
                <a:solidFill>
                  <a:prstClr val="black"/>
                </a:solidFill>
                <a:latin typeface="Calibri"/>
                <a:ea typeface="ＭＳ Ｐゴシック" pitchFamily="34" charset="-128"/>
              </a:rPr>
              <a:t>Possible statuses </a:t>
            </a:r>
            <a:r>
              <a:rPr lang="en-US" sz="2400" b="1" dirty="0">
                <a:solidFill>
                  <a:prstClr val="black"/>
                </a:solidFill>
                <a:latin typeface="Calibri"/>
                <a:ea typeface="ＭＳ Ｐゴシック" pitchFamily="34" charset="-128"/>
              </a:rPr>
              <a:t>for students as they test</a:t>
            </a:r>
            <a:r>
              <a:rPr lang="en-US" sz="2000" dirty="0">
                <a:solidFill>
                  <a:prstClr val="black"/>
                </a:solidFill>
                <a:latin typeface="Calibri"/>
                <a:ea typeface="ＭＳ Ｐゴシック" pitchFamily="34" charset="-128"/>
              </a:rPr>
              <a:t>.</a:t>
            </a:r>
          </a:p>
        </p:txBody>
      </p:sp>
      <p:graphicFrame>
        <p:nvGraphicFramePr>
          <p:cNvPr id="5" name="Table 4"/>
          <p:cNvGraphicFramePr>
            <a:graphicFrameLocks noGrp="1"/>
          </p:cNvGraphicFramePr>
          <p:nvPr>
            <p:extLst>
              <p:ext uri="{D42A27DB-BD31-4B8C-83A1-F6EECF244321}">
                <p14:modId xmlns:p14="http://schemas.microsoft.com/office/powerpoint/2010/main" val="1680303319"/>
              </p:ext>
            </p:extLst>
          </p:nvPr>
        </p:nvGraphicFramePr>
        <p:xfrm>
          <a:off x="0" y="2057397"/>
          <a:ext cx="9144000" cy="4343401"/>
        </p:xfrm>
        <a:graphic>
          <a:graphicData uri="http://schemas.openxmlformats.org/drawingml/2006/table">
            <a:tbl>
              <a:tblPr firstRow="1" bandRow="1">
                <a:tableStyleId>{5C22544A-7EE6-4342-B048-85BDC9FD1C3A}</a:tableStyleId>
              </a:tblPr>
              <a:tblGrid>
                <a:gridCol w="1987089"/>
                <a:gridCol w="7156911"/>
              </a:tblGrid>
              <a:tr h="538037">
                <a:tc>
                  <a:txBody>
                    <a:bodyPr/>
                    <a:lstStyle/>
                    <a:p>
                      <a:pPr algn="ctr"/>
                      <a:r>
                        <a:rPr lang="en-US" sz="2400" dirty="0" smtClean="0"/>
                        <a:t>Status</a:t>
                      </a:r>
                      <a:endParaRPr lang="en-US" sz="2400" dirty="0"/>
                    </a:p>
                  </a:txBody>
                  <a:tcPr/>
                </a:tc>
                <a:tc>
                  <a:txBody>
                    <a:bodyPr/>
                    <a:lstStyle/>
                    <a:p>
                      <a:pPr algn="ctr"/>
                      <a:r>
                        <a:rPr lang="en-US" sz="2400" dirty="0" smtClean="0"/>
                        <a:t>Meaning</a:t>
                      </a:r>
                      <a:endParaRPr lang="en-US" sz="2400" dirty="0"/>
                    </a:p>
                  </a:txBody>
                  <a:tcPr/>
                </a:tc>
              </a:tr>
              <a:tr h="410667">
                <a:tc>
                  <a:txBody>
                    <a:bodyPr/>
                    <a:lstStyle/>
                    <a:p>
                      <a:r>
                        <a:rPr lang="en-US" sz="1600" b="1" i="0" u="none" strike="noStrike" baseline="0" dirty="0" smtClean="0">
                          <a:solidFill>
                            <a:srgbClr val="000000"/>
                          </a:solidFill>
                          <a:latin typeface="+mn-lt"/>
                        </a:rPr>
                        <a:t>Ready</a:t>
                      </a:r>
                      <a:endParaRPr lang="en-US" sz="1600" dirty="0">
                        <a:solidFill>
                          <a:srgbClr val="000000"/>
                        </a:solidFill>
                        <a:latin typeface="+mn-lt"/>
                      </a:endParaRPr>
                    </a:p>
                  </a:txBody>
                  <a:tcPr/>
                </a:tc>
                <a:tc>
                  <a:txBody>
                    <a:bodyPr/>
                    <a:lstStyle/>
                    <a:p>
                      <a:r>
                        <a:rPr lang="en-US" sz="1400" dirty="0" smtClean="0"/>
                        <a:t>The student has not yet started the test.</a:t>
                      </a:r>
                      <a:endParaRPr lang="en-US" sz="1400" dirty="0"/>
                    </a:p>
                  </a:txBody>
                  <a:tcPr/>
                </a:tc>
              </a:tr>
              <a:tr h="368297">
                <a:tc>
                  <a:txBody>
                    <a:bodyPr/>
                    <a:lstStyle/>
                    <a:p>
                      <a:r>
                        <a:rPr lang="en-US" sz="1600" b="1" i="0" u="none" strike="noStrike" baseline="0" dirty="0" smtClean="0">
                          <a:solidFill>
                            <a:srgbClr val="000000"/>
                          </a:solidFill>
                          <a:latin typeface="+mn-lt"/>
                        </a:rPr>
                        <a:t>Active</a:t>
                      </a:r>
                      <a:endParaRPr lang="en-US" sz="1600" dirty="0">
                        <a:solidFill>
                          <a:srgbClr val="000000"/>
                        </a:solidFill>
                        <a:latin typeface="+mn-lt"/>
                      </a:endParaRPr>
                    </a:p>
                  </a:txBody>
                  <a:tcPr/>
                </a:tc>
                <a:tc>
                  <a:txBody>
                    <a:bodyPr/>
                    <a:lstStyle/>
                    <a:p>
                      <a:r>
                        <a:rPr lang="en-US" sz="1400" dirty="0" smtClean="0"/>
                        <a:t>The student has logged in and started the test.</a:t>
                      </a:r>
                      <a:endParaRPr lang="en-US" sz="1400" dirty="0"/>
                    </a:p>
                  </a:txBody>
                  <a:tcPr/>
                </a:tc>
              </a:tr>
              <a:tr h="595186">
                <a:tc>
                  <a:txBody>
                    <a:bodyPr/>
                    <a:lstStyle/>
                    <a:p>
                      <a:r>
                        <a:rPr lang="en-US" sz="1600" b="1" i="0" u="none" strike="noStrike" baseline="0" dirty="0" smtClean="0">
                          <a:solidFill>
                            <a:srgbClr val="000000"/>
                          </a:solidFill>
                          <a:latin typeface="+mn-lt"/>
                        </a:rPr>
                        <a:t>Exited</a:t>
                      </a:r>
                      <a:endParaRPr lang="en-US" sz="1600" dirty="0">
                        <a:solidFill>
                          <a:srgbClr val="000000"/>
                        </a:solidFill>
                        <a:latin typeface="+mn-lt"/>
                      </a:endParaRPr>
                    </a:p>
                  </a:txBody>
                  <a:tcPr/>
                </a:tc>
                <a:tc>
                  <a:txBody>
                    <a:bodyPr/>
                    <a:lstStyle/>
                    <a:p>
                      <a:r>
                        <a:rPr lang="en-US" sz="1400" dirty="0" smtClean="0"/>
                        <a:t>The student has exited </a:t>
                      </a:r>
                      <a:r>
                        <a:rPr lang="en-US" sz="1400" dirty="0" err="1" smtClean="0"/>
                        <a:t>TestNav</a:t>
                      </a:r>
                      <a:r>
                        <a:rPr lang="en-US" sz="1400" dirty="0" smtClean="0"/>
                        <a:t> but has not submitted test responses,</a:t>
                      </a:r>
                      <a:r>
                        <a:rPr lang="en-US" sz="1400" baseline="0" dirty="0" smtClean="0"/>
                        <a:t> e.g. took a break. </a:t>
                      </a:r>
                      <a:r>
                        <a:rPr lang="en-US" sz="1400" dirty="0" smtClean="0"/>
                        <a:t>(Student must be resumed by a test administrator</a:t>
                      </a:r>
                      <a:r>
                        <a:rPr lang="en-US" sz="1400" baseline="0" dirty="0" smtClean="0"/>
                        <a:t> to continue testing.</a:t>
                      </a:r>
                      <a:r>
                        <a:rPr lang="en-US" sz="1400" dirty="0" smtClean="0"/>
                        <a:t>)</a:t>
                      </a:r>
                      <a:endParaRPr lang="en-US" sz="1400" dirty="0"/>
                    </a:p>
                  </a:txBody>
                  <a:tcPr/>
                </a:tc>
              </a:tr>
              <a:tr h="400579">
                <a:tc>
                  <a:txBody>
                    <a:bodyPr/>
                    <a:lstStyle/>
                    <a:p>
                      <a:r>
                        <a:rPr lang="en-US" sz="1600" b="1" i="0" u="none" strike="noStrike" baseline="0" dirty="0" smtClean="0">
                          <a:solidFill>
                            <a:srgbClr val="000000"/>
                          </a:solidFill>
                          <a:latin typeface="+mn-lt"/>
                        </a:rPr>
                        <a:t>Resumed</a:t>
                      </a:r>
                      <a:endParaRPr lang="en-US" sz="1600" dirty="0">
                        <a:solidFill>
                          <a:srgbClr val="000000"/>
                        </a:solidFill>
                        <a:latin typeface="+mn-lt"/>
                      </a:endParaRPr>
                    </a:p>
                  </a:txBody>
                  <a:tcPr/>
                </a:tc>
                <a:tc>
                  <a:txBody>
                    <a:bodyPr/>
                    <a:lstStyle/>
                    <a:p>
                      <a:r>
                        <a:rPr lang="en-US" sz="1400" dirty="0" smtClean="0"/>
                        <a:t>The student has been authorized</a:t>
                      </a:r>
                      <a:r>
                        <a:rPr lang="en-US" sz="1400" baseline="0" dirty="0" smtClean="0"/>
                        <a:t> by a test administrator</a:t>
                      </a:r>
                      <a:r>
                        <a:rPr lang="en-US" sz="1400" dirty="0" smtClean="0"/>
                        <a:t> to resume the test.</a:t>
                      </a:r>
                      <a:endParaRPr lang="en-US" sz="1400" dirty="0"/>
                    </a:p>
                  </a:txBody>
                  <a:tcPr/>
                </a:tc>
              </a:tr>
              <a:tr h="840263">
                <a:tc>
                  <a:txBody>
                    <a:bodyPr/>
                    <a:lstStyle/>
                    <a:p>
                      <a:r>
                        <a:rPr lang="en-US" sz="1600" b="1" i="0" u="none" strike="noStrike" baseline="0" dirty="0" smtClean="0">
                          <a:solidFill>
                            <a:srgbClr val="000000"/>
                          </a:solidFill>
                          <a:latin typeface="+mn-lt"/>
                        </a:rPr>
                        <a:t>Resumed-Upload</a:t>
                      </a:r>
                      <a:endParaRPr lang="en-US" sz="1600" dirty="0">
                        <a:solidFill>
                          <a:srgbClr val="000000"/>
                        </a:solidFill>
                        <a:latin typeface="+mn-lt"/>
                      </a:endParaRPr>
                    </a:p>
                  </a:txBody>
                  <a:tcPr/>
                </a:tc>
                <a:tc>
                  <a:txBody>
                    <a:bodyPr/>
                    <a:lstStyle/>
                    <a:p>
                      <a:r>
                        <a:rPr lang="en-US" sz="1400" dirty="0" smtClean="0"/>
                        <a:t>The student has been authorized to resume the test, and any responses</a:t>
                      </a:r>
                    </a:p>
                    <a:p>
                      <a:r>
                        <a:rPr lang="en-US" sz="1400" dirty="0" smtClean="0"/>
                        <a:t>saved locally can be uploaded when the student is ready to continue</a:t>
                      </a:r>
                    </a:p>
                    <a:p>
                      <a:r>
                        <a:rPr lang="en-US" sz="1400" dirty="0" smtClean="0"/>
                        <a:t>testing.</a:t>
                      </a:r>
                      <a:endParaRPr lang="en-US" sz="1400" dirty="0"/>
                    </a:p>
                  </a:txBody>
                  <a:tcPr/>
                </a:tc>
              </a:tr>
              <a:tr h="595186">
                <a:tc>
                  <a:txBody>
                    <a:bodyPr/>
                    <a:lstStyle/>
                    <a:p>
                      <a:r>
                        <a:rPr lang="en-US" sz="1600" b="1" i="0" u="none" strike="noStrike" baseline="0" dirty="0" smtClean="0">
                          <a:solidFill>
                            <a:srgbClr val="000000"/>
                          </a:solidFill>
                          <a:latin typeface="+mn-lt"/>
                        </a:rPr>
                        <a:t>Completed</a:t>
                      </a:r>
                      <a:endParaRPr lang="en-US" sz="1600" dirty="0">
                        <a:solidFill>
                          <a:srgbClr val="000000"/>
                        </a:solidFill>
                        <a:latin typeface="+mn-lt"/>
                      </a:endParaRPr>
                    </a:p>
                  </a:txBody>
                  <a:tcPr/>
                </a:tc>
                <a:tc>
                  <a:txBody>
                    <a:bodyPr/>
                    <a:lstStyle/>
                    <a:p>
                      <a:r>
                        <a:rPr lang="en-US" sz="1400" dirty="0" smtClean="0"/>
                        <a:t>The test has been submitted by the student through </a:t>
                      </a:r>
                      <a:r>
                        <a:rPr lang="en-US" sz="1400" dirty="0" err="1" smtClean="0"/>
                        <a:t>TestNav</a:t>
                      </a:r>
                      <a:r>
                        <a:rPr lang="en-US" sz="1400" dirty="0" smtClean="0"/>
                        <a:t> and the</a:t>
                      </a:r>
                    </a:p>
                    <a:p>
                      <a:r>
                        <a:rPr lang="en-US" sz="1400" dirty="0" smtClean="0"/>
                        <a:t>data has been processed.</a:t>
                      </a:r>
                      <a:endParaRPr lang="en-US" sz="1400" dirty="0"/>
                    </a:p>
                  </a:txBody>
                  <a:tcPr/>
                </a:tc>
              </a:tr>
              <a:tr h="595186">
                <a:tc>
                  <a:txBody>
                    <a:bodyPr/>
                    <a:lstStyle/>
                    <a:p>
                      <a:r>
                        <a:rPr lang="en-US" sz="1600" b="1" i="0" u="none" strike="noStrike" baseline="0" dirty="0" smtClean="0">
                          <a:solidFill>
                            <a:srgbClr val="000000"/>
                          </a:solidFill>
                          <a:latin typeface="+mn-lt"/>
                        </a:rPr>
                        <a:t>Marked Complete</a:t>
                      </a:r>
                      <a:endParaRPr lang="en-US" sz="1600" dirty="0">
                        <a:solidFill>
                          <a:srgbClr val="000000"/>
                        </a:solidFill>
                        <a:latin typeface="+mn-lt"/>
                      </a:endParaRPr>
                    </a:p>
                  </a:txBody>
                  <a:tcPr/>
                </a:tc>
                <a:tc>
                  <a:txBody>
                    <a:bodyPr/>
                    <a:lstStyle/>
                    <a:p>
                      <a:r>
                        <a:rPr lang="en-US" sz="1400" dirty="0" smtClean="0"/>
                        <a:t>The student has exited </a:t>
                      </a:r>
                      <a:r>
                        <a:rPr lang="en-US" sz="1400" dirty="0" err="1" smtClean="0"/>
                        <a:t>TestNav</a:t>
                      </a:r>
                      <a:r>
                        <a:rPr lang="en-US" sz="1400" dirty="0" smtClean="0"/>
                        <a:t> and will not resume the same test,</a:t>
                      </a:r>
                      <a:r>
                        <a:rPr lang="en-US" sz="1400" baseline="0" dirty="0" smtClean="0"/>
                        <a:t> </a:t>
                      </a:r>
                      <a:r>
                        <a:rPr lang="en-US" sz="1400" baseline="0" dirty="0" err="1" smtClean="0"/>
                        <a:t>e.g</a:t>
                      </a:r>
                      <a:r>
                        <a:rPr lang="en-US" sz="1400" baseline="0" dirty="0" smtClean="0"/>
                        <a:t> left due to illness</a:t>
                      </a:r>
                      <a:r>
                        <a:rPr lang="en-US" sz="1400" dirty="0" smtClean="0"/>
                        <a:t>.</a:t>
                      </a:r>
                      <a:endParaRPr lang="en-US" sz="1400" dirty="0"/>
                    </a:p>
                  </a:txBody>
                  <a:tcPr/>
                </a:tc>
              </a:tr>
            </a:tbl>
          </a:graphicData>
        </a:graphic>
      </p:graphicFrame>
      <p:sp>
        <p:nvSpPr>
          <p:cNvPr id="7" name="Footer Placeholder 3"/>
          <p:cNvSpPr>
            <a:spLocks noGrp="1"/>
          </p:cNvSpPr>
          <p:nvPr/>
        </p:nvSpPr>
        <p:spPr>
          <a:xfrm>
            <a:off x="1524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2756693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ln w="12700">
            <a:solidFill>
              <a:srgbClr val="0091B2"/>
            </a:solidFill>
          </a:ln>
        </p:spPr>
        <p:txBody>
          <a:bodyPr/>
          <a:lstStyle/>
          <a:p>
            <a:pPr eaLnBrk="1" hangingPunct="1"/>
            <a:r>
              <a:rPr lang="en-US" dirty="0" smtClean="0"/>
              <a:t>Early Warning System</a:t>
            </a:r>
          </a:p>
        </p:txBody>
      </p:sp>
      <p:sp>
        <p:nvSpPr>
          <p:cNvPr id="6" name="Slide Number Placeholder 5"/>
          <p:cNvSpPr>
            <a:spLocks noGrp="1"/>
          </p:cNvSpPr>
          <p:nvPr>
            <p:ph type="sldNum" sz="quarter" idx="4"/>
          </p:nvPr>
        </p:nvSpPr>
        <p:spPr/>
        <p:txBody>
          <a:bodyPr wrap="square" lIns="89879" tIns="44940" rIns="89879" bIns="44940">
            <a:normAutofit/>
          </a:bodyPr>
          <a:lstStyle/>
          <a:p>
            <a:pPr algn="ctr">
              <a:defRPr/>
            </a:pPr>
            <a:fld id="{8A85A12D-F284-471C-8250-D25B013F6AB1}" type="slidenum">
              <a:rPr lang="en-US" sz="1000">
                <a:solidFill>
                  <a:sysClr val="windowText" lastClr="000000"/>
                </a:solidFill>
              </a:rPr>
              <a:pPr algn="ctr">
                <a:defRPr/>
              </a:pPr>
              <a:t>66</a:t>
            </a:fld>
            <a:endParaRPr lang="en-US" sz="1000" dirty="0">
              <a:solidFill>
                <a:sysClr val="windowText" lastClr="000000"/>
              </a:solidFill>
            </a:endParaRPr>
          </a:p>
        </p:txBody>
      </p:sp>
      <p:sp>
        <p:nvSpPr>
          <p:cNvPr id="66563" name="Content Placeholder 2"/>
          <p:cNvSpPr>
            <a:spLocks noGrp="1"/>
          </p:cNvSpPr>
          <p:nvPr>
            <p:ph sz="quarter" idx="10"/>
          </p:nvPr>
        </p:nvSpPr>
        <p:spPr>
          <a:xfrm>
            <a:off x="0" y="1219200"/>
            <a:ext cx="9144000" cy="2590800"/>
          </a:xfrm>
        </p:spPr>
        <p:txBody>
          <a:bodyPr>
            <a:normAutofit/>
          </a:bodyPr>
          <a:lstStyle/>
          <a:p>
            <a:r>
              <a:rPr lang="en-US" sz="2400" dirty="0" smtClean="0"/>
              <a:t>One of the following screens will appear if errors occur either with accessing the test or saving and submitting student responses. </a:t>
            </a:r>
          </a:p>
          <a:p>
            <a:r>
              <a:rPr lang="en-US" sz="2400" u="sng" dirty="0" smtClean="0"/>
              <a:t>The error code should be noted in order to allow for appropriate identification of the error.</a:t>
            </a:r>
            <a:endParaRPr lang="en-US" sz="2400" dirty="0" smtClean="0"/>
          </a:p>
          <a:p>
            <a:r>
              <a:rPr lang="en-US" sz="2400" b="1" u="sng" dirty="0" smtClean="0"/>
              <a:t>Students should be instructed to ALWAYS raise their hand when presented with either of the Test Proctor Click Here screens.  </a:t>
            </a:r>
            <a:endParaRPr lang="en-US" sz="2400" dirty="0" smtClean="0"/>
          </a:p>
          <a:p>
            <a:pPr marL="0" indent="0" eaLnBrk="1" hangingPunct="1">
              <a:buFontTx/>
              <a:buNone/>
            </a:pPr>
            <a:endParaRPr lang="en-US" sz="1600" dirty="0" smtClean="0"/>
          </a:p>
        </p:txBody>
      </p:sp>
      <p:pic>
        <p:nvPicPr>
          <p:cNvPr id="66566" name="Picture 2"/>
          <p:cNvPicPr>
            <a:picLocks noChangeAspect="1" noChangeArrowheads="1"/>
          </p:cNvPicPr>
          <p:nvPr/>
        </p:nvPicPr>
        <p:blipFill>
          <a:blip r:embed="rId3" cstate="print"/>
          <a:srcRect/>
          <a:stretch>
            <a:fillRect/>
          </a:stretch>
        </p:blipFill>
        <p:spPr bwMode="auto">
          <a:xfrm>
            <a:off x="685800" y="3810000"/>
            <a:ext cx="3790950" cy="2657127"/>
          </a:xfrm>
          <a:prstGeom prst="rect">
            <a:avLst/>
          </a:prstGeom>
          <a:noFill/>
          <a:ln w="9525">
            <a:noFill/>
            <a:miter lim="800000"/>
            <a:headEnd/>
            <a:tailEnd/>
          </a:ln>
        </p:spPr>
      </p:pic>
      <p:pic>
        <p:nvPicPr>
          <p:cNvPr id="66567" name="Picture 3"/>
          <p:cNvPicPr>
            <a:picLocks noChangeAspect="1" noChangeArrowheads="1"/>
          </p:cNvPicPr>
          <p:nvPr/>
        </p:nvPicPr>
        <p:blipFill>
          <a:blip r:embed="rId4" cstate="print"/>
          <a:srcRect/>
          <a:stretch>
            <a:fillRect/>
          </a:stretch>
        </p:blipFill>
        <p:spPr bwMode="auto">
          <a:xfrm>
            <a:off x="5029200" y="3810000"/>
            <a:ext cx="3867150" cy="2710536"/>
          </a:xfrm>
          <a:prstGeom prst="rect">
            <a:avLst/>
          </a:prstGeom>
          <a:noFill/>
          <a:ln w="9525">
            <a:noFill/>
            <a:miter lim="800000"/>
            <a:headEnd/>
            <a:tailEnd/>
          </a:ln>
        </p:spPr>
      </p:pic>
      <p:sp>
        <p:nvSpPr>
          <p:cNvPr id="7" name="Footer Placeholder 3"/>
          <p:cNvSpPr>
            <a:spLocks noGrp="1"/>
          </p:cNvSpPr>
          <p:nvPr/>
        </p:nvSpPr>
        <p:spPr>
          <a:xfrm>
            <a:off x="152400" y="6532426"/>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2910263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2400"/>
            <a:ext cx="9144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prstClr val="white"/>
                </a:solidFill>
                <a:latin typeface="Chalkduster"/>
              </a:rPr>
              <a:t>Exiting the Test Session</a:t>
            </a:r>
            <a:endParaRPr lang="en-US" sz="3200" dirty="0">
              <a:solidFill>
                <a:prstClr val="white"/>
              </a:solidFill>
              <a:latin typeface="Chalkduster"/>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99" t="10042" r="21081" b="31967"/>
          <a:stretch/>
        </p:blipFill>
        <p:spPr bwMode="auto">
          <a:xfrm>
            <a:off x="1371600" y="3261895"/>
            <a:ext cx="6172200" cy="31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1371601"/>
            <a:ext cx="9144000" cy="2308324"/>
          </a:xfrm>
          <a:prstGeom prst="rect">
            <a:avLst/>
          </a:prstGeom>
          <a:noFill/>
        </p:spPr>
        <p:txBody>
          <a:bodyPr wrap="square" rtlCol="0">
            <a:spAutoFit/>
          </a:bodyPr>
          <a:lstStyle/>
          <a:p>
            <a:pPr marL="285750" indent="-285750">
              <a:buFont typeface="Arial"/>
              <a:buChar char="•"/>
            </a:pPr>
            <a:r>
              <a:rPr lang="en-US" sz="2400" dirty="0" smtClean="0">
                <a:solidFill>
                  <a:prstClr val="black"/>
                </a:solidFill>
              </a:rPr>
              <a:t>Students will receive the pop up message below when logging out of the test system.  </a:t>
            </a:r>
          </a:p>
          <a:p>
            <a:pPr marL="285750" indent="-285750">
              <a:buFont typeface="Arial"/>
              <a:buChar char="•"/>
            </a:pPr>
            <a:r>
              <a:rPr lang="en-US" sz="2400" dirty="0" smtClean="0">
                <a:solidFill>
                  <a:prstClr val="black"/>
                </a:solidFill>
              </a:rPr>
              <a:t>Students that have not completed </a:t>
            </a:r>
            <a:r>
              <a:rPr lang="en-US" sz="2400" b="1" u="sng" dirty="0" smtClean="0">
                <a:solidFill>
                  <a:prstClr val="black"/>
                </a:solidFill>
              </a:rPr>
              <a:t>all parts of the PBA or EOY assessment (Pearson Session) </a:t>
            </a:r>
            <a:r>
              <a:rPr lang="en-US" sz="2400" dirty="0" smtClean="0">
                <a:solidFill>
                  <a:prstClr val="black"/>
                </a:solidFill>
              </a:rPr>
              <a:t>should choose “I want to exit this test and finish later.”</a:t>
            </a:r>
          </a:p>
          <a:p>
            <a:pPr marL="285750" indent="-285750">
              <a:buFont typeface="Arial"/>
              <a:buChar char="•"/>
            </a:pPr>
            <a:r>
              <a:rPr lang="en-US" sz="2400" dirty="0" smtClean="0">
                <a:solidFill>
                  <a:prstClr val="black"/>
                </a:solidFill>
              </a:rPr>
              <a:t>EX: </a:t>
            </a:r>
          </a:p>
        </p:txBody>
      </p:sp>
      <p:sp>
        <p:nvSpPr>
          <p:cNvPr id="4" name="TextBox 3"/>
          <p:cNvSpPr txBox="1"/>
          <p:nvPr/>
        </p:nvSpPr>
        <p:spPr>
          <a:xfrm>
            <a:off x="2743200" y="4419600"/>
            <a:ext cx="3276600" cy="228600"/>
          </a:xfrm>
          <a:prstGeom prst="rect">
            <a:avLst/>
          </a:prstGeom>
          <a:noFill/>
          <a:ln>
            <a:solidFill>
              <a:srgbClr val="FF0000"/>
            </a:solidFill>
          </a:ln>
        </p:spPr>
        <p:txBody>
          <a:bodyPr wrap="square" rtlCol="0">
            <a:spAutoFit/>
          </a:bodyPr>
          <a:lstStyle/>
          <a:p>
            <a:endParaRPr lang="en-US" dirty="0">
              <a:solidFill>
                <a:prstClr val="black"/>
              </a:solidFill>
            </a:endParaRPr>
          </a:p>
        </p:txBody>
      </p:sp>
      <p:sp>
        <p:nvSpPr>
          <p:cNvPr id="6" name="Footer Placeholder 3"/>
          <p:cNvSpPr>
            <a:spLocks noGrp="1"/>
          </p:cNvSpPr>
          <p:nvPr/>
        </p:nvSpPr>
        <p:spPr>
          <a:xfrm>
            <a:off x="1524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27239840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2400"/>
            <a:ext cx="9144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prstClr val="white"/>
                </a:solidFill>
                <a:latin typeface="Chalkduster"/>
              </a:rPr>
              <a:t>Submitting Final Answers</a:t>
            </a:r>
            <a:endParaRPr lang="en-US" sz="3200" dirty="0">
              <a:solidFill>
                <a:prstClr val="white"/>
              </a:solidFill>
              <a:latin typeface="Chalkduster"/>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99" t="10042" r="21081" b="31967"/>
          <a:stretch/>
        </p:blipFill>
        <p:spPr bwMode="auto">
          <a:xfrm>
            <a:off x="1371600" y="3261895"/>
            <a:ext cx="6172200" cy="31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1371601"/>
            <a:ext cx="9144000" cy="1938992"/>
          </a:xfrm>
          <a:prstGeom prst="rect">
            <a:avLst/>
          </a:prstGeom>
          <a:noFill/>
        </p:spPr>
        <p:txBody>
          <a:bodyPr wrap="square" rtlCol="0">
            <a:spAutoFit/>
          </a:bodyPr>
          <a:lstStyle/>
          <a:p>
            <a:pPr marL="285750" indent="-285750">
              <a:buFont typeface="Arial"/>
              <a:buChar char="•"/>
            </a:pPr>
            <a:r>
              <a:rPr lang="en-US" sz="2400" dirty="0" smtClean="0">
                <a:solidFill>
                  <a:prstClr val="black"/>
                </a:solidFill>
              </a:rPr>
              <a:t>Students that have completed </a:t>
            </a:r>
            <a:r>
              <a:rPr lang="en-US" sz="2400" b="1" u="sng" dirty="0" smtClean="0">
                <a:solidFill>
                  <a:prstClr val="black"/>
                </a:solidFill>
              </a:rPr>
              <a:t>every part of the assessment (Pearson Session) </a:t>
            </a:r>
            <a:r>
              <a:rPr lang="en-US" sz="2400" dirty="0" smtClean="0">
                <a:solidFill>
                  <a:prstClr val="black"/>
                </a:solidFill>
              </a:rPr>
              <a:t>should choose “I am finished with this test and I want to submit my final answers.”</a:t>
            </a:r>
          </a:p>
          <a:p>
            <a:pPr marL="285750" indent="-285750">
              <a:buFont typeface="Arial"/>
              <a:buChar char="•"/>
            </a:pPr>
            <a:r>
              <a:rPr lang="en-US" sz="2400" dirty="0" smtClean="0">
                <a:solidFill>
                  <a:prstClr val="black"/>
                </a:solidFill>
              </a:rPr>
              <a:t>Once a student has submitted final answers, the session (PBA/EOY) CANNOT be resumed.</a:t>
            </a:r>
            <a:endParaRPr lang="en-US" sz="2400" dirty="0">
              <a:solidFill>
                <a:prstClr val="black"/>
              </a:solidFill>
            </a:endParaRPr>
          </a:p>
        </p:txBody>
      </p:sp>
      <p:sp>
        <p:nvSpPr>
          <p:cNvPr id="4" name="TextBox 3"/>
          <p:cNvSpPr txBox="1"/>
          <p:nvPr/>
        </p:nvSpPr>
        <p:spPr>
          <a:xfrm>
            <a:off x="2743200" y="4648200"/>
            <a:ext cx="3276600" cy="228600"/>
          </a:xfrm>
          <a:prstGeom prst="rect">
            <a:avLst/>
          </a:prstGeom>
          <a:noFill/>
          <a:ln>
            <a:solidFill>
              <a:srgbClr val="FF0000"/>
            </a:solidFill>
          </a:ln>
        </p:spPr>
        <p:txBody>
          <a:bodyPr wrap="square" rtlCol="0">
            <a:spAutoFit/>
          </a:bodyPr>
          <a:lstStyle/>
          <a:p>
            <a:endParaRPr lang="en-US" dirty="0">
              <a:solidFill>
                <a:prstClr val="black"/>
              </a:solidFill>
            </a:endParaRPr>
          </a:p>
        </p:txBody>
      </p:sp>
      <p:sp>
        <p:nvSpPr>
          <p:cNvPr id="6" name="Footer Placeholder 3"/>
          <p:cNvSpPr>
            <a:spLocks noGrp="1"/>
          </p:cNvSpPr>
          <p:nvPr/>
        </p:nvSpPr>
        <p:spPr>
          <a:xfrm>
            <a:off x="1524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4185870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013" y="2606040"/>
            <a:ext cx="2085975" cy="1409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sz="3200" dirty="0" smtClean="0"/>
              <a:t>Resuming a Student’s Test</a:t>
            </a:r>
            <a:endParaRPr lang="en-US" sz="3200" dirty="0"/>
          </a:p>
        </p:txBody>
      </p:sp>
      <p:sp>
        <p:nvSpPr>
          <p:cNvPr id="6" name="Content Placeholder 5"/>
          <p:cNvSpPr txBox="1">
            <a:spLocks/>
          </p:cNvSpPr>
          <p:nvPr/>
        </p:nvSpPr>
        <p:spPr>
          <a:xfrm>
            <a:off x="0" y="4114800"/>
            <a:ext cx="9144000" cy="2454108"/>
          </a:xfrm>
          <a:prstGeom prst="rect">
            <a:avLst/>
          </a:prstGeom>
        </p:spPr>
        <p:txBody>
          <a:bodyPr/>
          <a:lstStyle>
            <a:lvl1pPr marL="342900" indent="-342900" algn="l" defTabSz="914400" rtl="0" eaLnBrk="1" latinLnBrk="0" hangingPunct="1">
              <a:spcBef>
                <a:spcPct val="20000"/>
              </a:spcBef>
              <a:buClr>
                <a:srgbClr val="8F23B3"/>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8F23B3"/>
              </a:buClr>
              <a:buFont typeface="Arial" pitchFamily="34" charset="0"/>
              <a:buChar char="–"/>
              <a:defRPr sz="2200" kern="1200">
                <a:solidFill>
                  <a:schemeClr val="tx1"/>
                </a:solidFill>
                <a:latin typeface="+mn-lt"/>
                <a:ea typeface="+mn-ea"/>
                <a:cs typeface="+mn-cs"/>
              </a:defRPr>
            </a:lvl2pPr>
            <a:lvl3pPr marL="1371600" indent="-457200" algn="l" defTabSz="914400" rtl="0" eaLnBrk="1" latinLnBrk="0" hangingPunct="1">
              <a:spcBef>
                <a:spcPct val="20000"/>
              </a:spcBef>
              <a:buClr>
                <a:srgbClr val="8F23B3"/>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1800" dirty="0" smtClean="0">
                <a:solidFill>
                  <a:prstClr val="black"/>
                </a:solidFill>
              </a:rPr>
              <a:t>Select </a:t>
            </a:r>
            <a:r>
              <a:rPr lang="en-US" sz="1800" dirty="0">
                <a:solidFill>
                  <a:prstClr val="black"/>
                </a:solidFill>
              </a:rPr>
              <a:t>the checkbox for the student on the </a:t>
            </a:r>
            <a:r>
              <a:rPr lang="en-US" sz="1800" i="1" dirty="0">
                <a:solidFill>
                  <a:prstClr val="black"/>
                </a:solidFill>
              </a:rPr>
              <a:t>Session Details</a:t>
            </a:r>
            <a:r>
              <a:rPr lang="en-US" sz="1800" dirty="0">
                <a:solidFill>
                  <a:prstClr val="black"/>
                </a:solidFill>
              </a:rPr>
              <a:t> screen.</a:t>
            </a:r>
          </a:p>
          <a:p>
            <a:pPr>
              <a:buClrTx/>
            </a:pPr>
            <a:r>
              <a:rPr lang="en-US" sz="1800" dirty="0" smtClean="0">
                <a:solidFill>
                  <a:prstClr val="black"/>
                </a:solidFill>
              </a:rPr>
              <a:t>Click </a:t>
            </a:r>
            <a:r>
              <a:rPr lang="en-US" sz="1800" dirty="0">
                <a:solidFill>
                  <a:prstClr val="black"/>
                </a:solidFill>
              </a:rPr>
              <a:t>the </a:t>
            </a:r>
            <a:r>
              <a:rPr lang="en-US" sz="1800" b="1" dirty="0">
                <a:solidFill>
                  <a:prstClr val="black"/>
                </a:solidFill>
              </a:rPr>
              <a:t>Resume Test </a:t>
            </a:r>
            <a:r>
              <a:rPr lang="en-US" sz="1800" dirty="0">
                <a:solidFill>
                  <a:prstClr val="black"/>
                </a:solidFill>
              </a:rPr>
              <a:t>button. </a:t>
            </a:r>
            <a:r>
              <a:rPr lang="en-US" sz="1800" dirty="0" smtClean="0">
                <a:solidFill>
                  <a:prstClr val="black"/>
                </a:solidFill>
              </a:rPr>
              <a:t>The student’s </a:t>
            </a:r>
            <a:r>
              <a:rPr lang="en-US" sz="1800" dirty="0">
                <a:solidFill>
                  <a:prstClr val="black"/>
                </a:solidFill>
              </a:rPr>
              <a:t>status </a:t>
            </a:r>
            <a:r>
              <a:rPr lang="en-US" sz="1800" dirty="0" smtClean="0">
                <a:solidFill>
                  <a:prstClr val="black"/>
                </a:solidFill>
              </a:rPr>
              <a:t>will change </a:t>
            </a:r>
            <a:r>
              <a:rPr lang="en-US" sz="1800" dirty="0">
                <a:solidFill>
                  <a:prstClr val="black"/>
                </a:solidFill>
              </a:rPr>
              <a:t>to </a:t>
            </a:r>
            <a:r>
              <a:rPr lang="en-US" sz="1800" dirty="0" smtClean="0">
                <a:solidFill>
                  <a:prstClr val="black"/>
                </a:solidFill>
              </a:rPr>
              <a:t>“Resumed” </a:t>
            </a:r>
            <a:r>
              <a:rPr lang="en-US" sz="1800" dirty="0">
                <a:solidFill>
                  <a:prstClr val="black"/>
                </a:solidFill>
              </a:rPr>
              <a:t>(if the student was in “</a:t>
            </a:r>
            <a:r>
              <a:rPr lang="en-US" sz="1800" dirty="0" smtClean="0">
                <a:solidFill>
                  <a:prstClr val="black"/>
                </a:solidFill>
              </a:rPr>
              <a:t>Exited” status</a:t>
            </a:r>
            <a:r>
              <a:rPr lang="en-US" sz="1800" dirty="0">
                <a:solidFill>
                  <a:prstClr val="black"/>
                </a:solidFill>
              </a:rPr>
              <a:t>) or </a:t>
            </a:r>
            <a:r>
              <a:rPr lang="en-US" sz="1800" dirty="0" smtClean="0">
                <a:solidFill>
                  <a:prstClr val="black"/>
                </a:solidFill>
              </a:rPr>
              <a:t>“Resumed-Upload” </a:t>
            </a:r>
            <a:r>
              <a:rPr lang="en-US" sz="1800" dirty="0">
                <a:solidFill>
                  <a:prstClr val="black"/>
                </a:solidFill>
              </a:rPr>
              <a:t>(if the student was in “Active” status</a:t>
            </a:r>
            <a:r>
              <a:rPr lang="en-US" sz="1800" dirty="0" smtClean="0">
                <a:solidFill>
                  <a:prstClr val="black"/>
                </a:solidFill>
              </a:rPr>
              <a:t>).</a:t>
            </a:r>
          </a:p>
          <a:p>
            <a:pPr lvl="1">
              <a:buClrTx/>
            </a:pPr>
            <a:r>
              <a:rPr lang="en-US" sz="1800" dirty="0" smtClean="0">
                <a:solidFill>
                  <a:prstClr val="black"/>
                </a:solidFill>
              </a:rPr>
              <a:t>The student’s </a:t>
            </a:r>
            <a:r>
              <a:rPr lang="en-US" sz="1800" dirty="0">
                <a:solidFill>
                  <a:prstClr val="black"/>
                </a:solidFill>
              </a:rPr>
              <a:t>test will be resumed from the point at which it was exited or interrupted. Any saved test responses that the student entered will be uploaded when the connection to the Pearson testing server is </a:t>
            </a:r>
            <a:r>
              <a:rPr lang="en-US" sz="1800" dirty="0" smtClean="0">
                <a:solidFill>
                  <a:prstClr val="black"/>
                </a:solidFill>
              </a:rPr>
              <a:t>reestablished.</a:t>
            </a:r>
          </a:p>
          <a:p>
            <a:pPr>
              <a:buClrTx/>
            </a:pPr>
            <a:r>
              <a:rPr lang="en-US" sz="1800" dirty="0" smtClean="0">
                <a:solidFill>
                  <a:prstClr val="black"/>
                </a:solidFill>
              </a:rPr>
              <a:t>Have </a:t>
            </a:r>
            <a:r>
              <a:rPr lang="en-US" sz="1800" dirty="0">
                <a:solidFill>
                  <a:prstClr val="black"/>
                </a:solidFill>
              </a:rPr>
              <a:t>the student </a:t>
            </a:r>
            <a:r>
              <a:rPr lang="en-US" sz="1800" dirty="0" smtClean="0">
                <a:solidFill>
                  <a:prstClr val="black"/>
                </a:solidFill>
              </a:rPr>
              <a:t>log </a:t>
            </a:r>
            <a:r>
              <a:rPr lang="en-US" sz="1800" dirty="0">
                <a:solidFill>
                  <a:prstClr val="black"/>
                </a:solidFill>
              </a:rPr>
              <a:t>in using </a:t>
            </a:r>
            <a:r>
              <a:rPr lang="en-US" sz="1800" dirty="0" smtClean="0">
                <a:solidFill>
                  <a:prstClr val="black"/>
                </a:solidFill>
              </a:rPr>
              <a:t>their original </a:t>
            </a:r>
            <a:r>
              <a:rPr lang="en-US" sz="1800" dirty="0">
                <a:solidFill>
                  <a:prstClr val="black"/>
                </a:solidFill>
              </a:rPr>
              <a:t>student </a:t>
            </a:r>
            <a:r>
              <a:rPr lang="en-US" sz="1800" dirty="0" smtClean="0">
                <a:solidFill>
                  <a:prstClr val="black"/>
                </a:solidFill>
              </a:rPr>
              <a:t>authorization.</a:t>
            </a:r>
            <a:endParaRPr lang="en-US" sz="1800" dirty="0">
              <a:solidFill>
                <a:prstClr val="black"/>
              </a:solidFill>
            </a:endParaRPr>
          </a:p>
        </p:txBody>
      </p:sp>
      <p:sp>
        <p:nvSpPr>
          <p:cNvPr id="4" name="Text Box 9"/>
          <p:cNvSpPr txBox="1">
            <a:spLocks noChangeArrowheads="1"/>
          </p:cNvSpPr>
          <p:nvPr/>
        </p:nvSpPr>
        <p:spPr bwMode="auto">
          <a:xfrm>
            <a:off x="52552" y="14478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b="1" dirty="0" smtClean="0">
                <a:solidFill>
                  <a:prstClr val="black"/>
                </a:solidFill>
                <a:latin typeface="Calibri"/>
              </a:rPr>
              <a:t>Following short breaks or prior to beginning a new PARCC Session, Test Administrator must </a:t>
            </a:r>
            <a:r>
              <a:rPr lang="en-US" sz="2400" b="1" dirty="0">
                <a:solidFill>
                  <a:prstClr val="black"/>
                </a:solidFill>
                <a:latin typeface="Calibri"/>
              </a:rPr>
              <a:t>resume </a:t>
            </a:r>
            <a:r>
              <a:rPr lang="en-US" sz="2400" b="1" dirty="0" smtClean="0">
                <a:solidFill>
                  <a:prstClr val="black"/>
                </a:solidFill>
                <a:latin typeface="Calibri"/>
              </a:rPr>
              <a:t>an Exited student’s test in order for the student to complete testing.</a:t>
            </a:r>
            <a:endParaRPr lang="en-US" sz="2400" b="1" dirty="0">
              <a:solidFill>
                <a:prstClr val="black"/>
              </a:solidFill>
              <a:latin typeface="Calibri"/>
            </a:endParaRPr>
          </a:p>
        </p:txBody>
      </p:sp>
      <p:sp>
        <p:nvSpPr>
          <p:cNvPr id="8" name="Rectangle 7"/>
          <p:cNvSpPr>
            <a:spLocks noChangeArrowheads="1"/>
          </p:cNvSpPr>
          <p:nvPr/>
        </p:nvSpPr>
        <p:spPr bwMode="auto">
          <a:xfrm rot="10800000" flipV="1">
            <a:off x="3554484" y="3076774"/>
            <a:ext cx="1255021" cy="263899"/>
          </a:xfrm>
          <a:prstGeom prst="rect">
            <a:avLst/>
          </a:prstGeom>
          <a:solidFill>
            <a:schemeClr val="accent1">
              <a:alpha val="0"/>
            </a:schemeClr>
          </a:solidFill>
          <a:ln w="22225" algn="ctr">
            <a:solidFill>
              <a:srgbClr val="FF0000"/>
            </a:solidFill>
            <a:round/>
            <a:headEnd/>
            <a:tailEnd/>
          </a:ln>
        </p:spPr>
        <p:txBody>
          <a:bodyPr/>
          <a:lstStyle/>
          <a:p>
            <a:pPr algn="ctr"/>
            <a:endParaRPr lang="en-US">
              <a:solidFill>
                <a:prstClr val="black"/>
              </a:solidFill>
            </a:endParaRPr>
          </a:p>
        </p:txBody>
      </p:sp>
      <p:sp>
        <p:nvSpPr>
          <p:cNvPr id="9" name="Footer Placeholder 3"/>
          <p:cNvSpPr>
            <a:spLocks noGrp="1"/>
          </p:cNvSpPr>
          <p:nvPr/>
        </p:nvSpPr>
        <p:spPr>
          <a:xfrm>
            <a:off x="152400" y="6542438"/>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206245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200400"/>
            <a:ext cx="91440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latin typeface="Chalkduster"/>
                <a:cs typeface="Chalkduster"/>
              </a:rPr>
              <a:t>Design</a:t>
            </a:r>
            <a:endParaRPr lang="en-US" dirty="0">
              <a:solidFill>
                <a:prstClr val="white"/>
              </a:solidFill>
              <a:latin typeface="Chalkduster"/>
              <a:cs typeface="Chalkduster"/>
            </a:endParaRPr>
          </a:p>
        </p:txBody>
      </p:sp>
    </p:spTree>
    <p:extLst>
      <p:ext uri="{BB962C8B-B14F-4D97-AF65-F5344CB8AC3E}">
        <p14:creationId xmlns:p14="http://schemas.microsoft.com/office/powerpoint/2010/main" val="10585281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3352800"/>
            <a:ext cx="2638425" cy="914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sz="3200" dirty="0" smtClean="0"/>
              <a:t>View Test Progress</a:t>
            </a:r>
            <a:endParaRPr lang="en-US" sz="3200" dirty="0"/>
          </a:p>
        </p:txBody>
      </p:sp>
      <p:sp>
        <p:nvSpPr>
          <p:cNvPr id="6" name="Content Placeholder 5"/>
          <p:cNvSpPr txBox="1">
            <a:spLocks/>
          </p:cNvSpPr>
          <p:nvPr/>
        </p:nvSpPr>
        <p:spPr>
          <a:xfrm>
            <a:off x="0" y="2590800"/>
            <a:ext cx="9144000" cy="762000"/>
          </a:xfrm>
          <a:prstGeom prst="rect">
            <a:avLst/>
          </a:prstGeom>
        </p:spPr>
        <p:txBody>
          <a:bodyPr/>
          <a:lstStyle>
            <a:lvl1pPr marL="342900" indent="-342900" algn="l" defTabSz="914400" rtl="0" eaLnBrk="1" latinLnBrk="0" hangingPunct="1">
              <a:spcBef>
                <a:spcPct val="20000"/>
              </a:spcBef>
              <a:buClr>
                <a:srgbClr val="8F23B3"/>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8F23B3"/>
              </a:buClr>
              <a:buFont typeface="Arial" pitchFamily="34" charset="0"/>
              <a:buChar char="–"/>
              <a:defRPr sz="2200" kern="1200">
                <a:solidFill>
                  <a:schemeClr val="tx1"/>
                </a:solidFill>
                <a:latin typeface="+mn-lt"/>
                <a:ea typeface="+mn-ea"/>
                <a:cs typeface="+mn-cs"/>
              </a:defRPr>
            </a:lvl2pPr>
            <a:lvl3pPr marL="1371600" indent="-457200" algn="l" defTabSz="914400" rtl="0" eaLnBrk="1" latinLnBrk="0" hangingPunct="1">
              <a:spcBef>
                <a:spcPct val="20000"/>
              </a:spcBef>
              <a:buClr>
                <a:srgbClr val="8F23B3"/>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smtClean="0">
                <a:solidFill>
                  <a:prstClr val="black"/>
                </a:solidFill>
              </a:rPr>
              <a:t>When available, select the student’s </a:t>
            </a:r>
            <a:r>
              <a:rPr lang="en-US" sz="1800" i="1" dirty="0" smtClean="0">
                <a:solidFill>
                  <a:prstClr val="black"/>
                </a:solidFill>
              </a:rPr>
              <a:t>View Progress </a:t>
            </a:r>
            <a:r>
              <a:rPr lang="en-US" sz="1800" dirty="0" smtClean="0">
                <a:solidFill>
                  <a:prstClr val="black"/>
                </a:solidFill>
              </a:rPr>
              <a:t>link to review test progress</a:t>
            </a:r>
            <a:r>
              <a:rPr lang="en-US" sz="1800" dirty="0">
                <a:solidFill>
                  <a:prstClr val="black"/>
                </a:solidFill>
              </a:rPr>
              <a:t>. Users with Organization and Technology Coordinator Roles only do not have access to </a:t>
            </a:r>
            <a:r>
              <a:rPr lang="en-US" sz="1800" dirty="0" smtClean="0">
                <a:solidFill>
                  <a:prstClr val="black"/>
                </a:solidFill>
              </a:rPr>
              <a:t>view progress. </a:t>
            </a:r>
          </a:p>
        </p:txBody>
      </p:sp>
      <p:sp>
        <p:nvSpPr>
          <p:cNvPr id="4" name="Text Box 9"/>
          <p:cNvSpPr txBox="1">
            <a:spLocks noChangeArrowheads="1"/>
          </p:cNvSpPr>
          <p:nvPr/>
        </p:nvSpPr>
        <p:spPr bwMode="auto">
          <a:xfrm>
            <a:off x="0" y="14478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b="1" dirty="0" smtClean="0">
                <a:solidFill>
                  <a:prstClr val="black"/>
                </a:solidFill>
                <a:latin typeface="Calibri"/>
                <a:ea typeface="ＭＳ Ｐゴシック" pitchFamily="34" charset="-128"/>
              </a:rPr>
              <a:t>The Status </a:t>
            </a:r>
            <a:r>
              <a:rPr lang="en-US" sz="2400" b="1" dirty="0">
                <a:solidFill>
                  <a:prstClr val="black"/>
                </a:solidFill>
                <a:latin typeface="Calibri"/>
                <a:ea typeface="ＭＳ Ｐゴシック" pitchFamily="34" charset="-128"/>
              </a:rPr>
              <a:t>column </a:t>
            </a:r>
            <a:r>
              <a:rPr lang="en-US" sz="2400" b="1" dirty="0" smtClean="0">
                <a:solidFill>
                  <a:prstClr val="black"/>
                </a:solidFill>
                <a:latin typeface="Calibri"/>
                <a:ea typeface="ＭＳ Ｐゴシック" pitchFamily="34" charset="-128"/>
              </a:rPr>
              <a:t>in the </a:t>
            </a:r>
            <a:r>
              <a:rPr lang="en-US" sz="2400" b="1" i="1" dirty="0" smtClean="0">
                <a:solidFill>
                  <a:prstClr val="black"/>
                </a:solidFill>
                <a:latin typeface="Calibri"/>
                <a:ea typeface="ＭＳ Ｐゴシック" pitchFamily="34" charset="-128"/>
              </a:rPr>
              <a:t>Session Details </a:t>
            </a:r>
            <a:r>
              <a:rPr lang="en-US" sz="2400" b="1" dirty="0" smtClean="0">
                <a:solidFill>
                  <a:prstClr val="black"/>
                </a:solidFill>
                <a:latin typeface="Calibri"/>
                <a:ea typeface="ＭＳ Ｐゴシック" pitchFamily="34" charset="-128"/>
              </a:rPr>
              <a:t>allows administrators to view test progress.</a:t>
            </a:r>
            <a:endParaRPr lang="en-US" sz="2400" b="1" dirty="0">
              <a:solidFill>
                <a:prstClr val="black"/>
              </a:solidFill>
              <a:latin typeface="Calibri"/>
              <a:ea typeface="ＭＳ Ｐゴシック" pitchFamily="34" charset="-128"/>
            </a:endParaRPr>
          </a:p>
        </p:txBody>
      </p:sp>
      <p:sp>
        <p:nvSpPr>
          <p:cNvPr id="8" name="Rectangle 7"/>
          <p:cNvSpPr>
            <a:spLocks noChangeArrowheads="1"/>
          </p:cNvSpPr>
          <p:nvPr/>
        </p:nvSpPr>
        <p:spPr bwMode="auto">
          <a:xfrm rot="10800000" flipV="1">
            <a:off x="4953000" y="3810000"/>
            <a:ext cx="904576" cy="463924"/>
          </a:xfrm>
          <a:prstGeom prst="rect">
            <a:avLst/>
          </a:prstGeom>
          <a:solidFill>
            <a:schemeClr val="accent1">
              <a:alpha val="0"/>
            </a:schemeClr>
          </a:solidFill>
          <a:ln w="22225" algn="ctr">
            <a:solidFill>
              <a:srgbClr val="FF0000"/>
            </a:solidFill>
            <a:round/>
            <a:headEnd/>
            <a:tailEnd/>
          </a:ln>
        </p:spPr>
        <p:txBody>
          <a:bodyPr/>
          <a:lstStyle/>
          <a:p>
            <a:pPr algn="ctr"/>
            <a:endParaRPr lang="en-US" sz="2400">
              <a:solidFill>
                <a:prstClr val="black"/>
              </a:solidFill>
              <a:latin typeface="Verdana" pitchFamily="-1" charset="0"/>
              <a:ea typeface="ＭＳ Ｐゴシック" pitchFamily="34" charset="-128"/>
            </a:endParaRPr>
          </a:p>
        </p:txBody>
      </p:sp>
      <p:graphicFrame>
        <p:nvGraphicFramePr>
          <p:cNvPr id="3" name="Table 2"/>
          <p:cNvGraphicFramePr>
            <a:graphicFrameLocks noGrp="1"/>
          </p:cNvGraphicFramePr>
          <p:nvPr>
            <p:extLst>
              <p:ext uri="{D42A27DB-BD31-4B8C-83A1-F6EECF244321}">
                <p14:modId xmlns:p14="http://schemas.microsoft.com/office/powerpoint/2010/main" val="2882178921"/>
              </p:ext>
            </p:extLst>
          </p:nvPr>
        </p:nvGraphicFramePr>
        <p:xfrm>
          <a:off x="152400" y="4343400"/>
          <a:ext cx="8763000" cy="2080341"/>
        </p:xfrm>
        <a:graphic>
          <a:graphicData uri="http://schemas.openxmlformats.org/drawingml/2006/table">
            <a:tbl>
              <a:tblPr firstRow="1" bandRow="1">
                <a:tableStyleId>{5C22544A-7EE6-4342-B048-85BDC9FD1C3A}</a:tableStyleId>
              </a:tblPr>
              <a:tblGrid>
                <a:gridCol w="3025171"/>
                <a:gridCol w="5737829"/>
              </a:tblGrid>
              <a:tr h="394904">
                <a:tc>
                  <a:txBody>
                    <a:bodyPr/>
                    <a:lstStyle/>
                    <a:p>
                      <a:pPr algn="ctr"/>
                      <a:r>
                        <a:rPr lang="en-US" sz="2000" dirty="0" smtClean="0"/>
                        <a:t>Status</a:t>
                      </a:r>
                      <a:endParaRPr lang="en-US" sz="2000" dirty="0"/>
                    </a:p>
                  </a:txBody>
                  <a:tcPr/>
                </a:tc>
                <a:tc>
                  <a:txBody>
                    <a:bodyPr/>
                    <a:lstStyle/>
                    <a:p>
                      <a:pPr algn="ctr"/>
                      <a:r>
                        <a:rPr lang="en-US" sz="2000" dirty="0" smtClean="0"/>
                        <a:t>Meaning</a:t>
                      </a:r>
                      <a:endParaRPr lang="en-US" sz="2000" dirty="0"/>
                    </a:p>
                  </a:txBody>
                  <a:tcPr/>
                </a:tc>
              </a:tr>
              <a:tr h="443427">
                <a:tc>
                  <a:txBody>
                    <a:bodyPr/>
                    <a:lstStyle/>
                    <a:p>
                      <a:r>
                        <a:rPr lang="en-US" sz="1600" b="1" dirty="0" smtClean="0"/>
                        <a:t>Visited/No Response Required</a:t>
                      </a:r>
                      <a:endParaRPr lang="en-US" sz="1600" b="1" dirty="0"/>
                    </a:p>
                  </a:txBody>
                  <a:tcPr/>
                </a:tc>
                <a:tc>
                  <a:txBody>
                    <a:bodyPr/>
                    <a:lstStyle/>
                    <a:p>
                      <a:r>
                        <a:rPr lang="en-US" sz="1600" dirty="0" smtClean="0"/>
                        <a:t>Student has visited the item but no response is required.</a:t>
                      </a:r>
                      <a:endParaRPr lang="en-US" sz="1600" dirty="0"/>
                    </a:p>
                  </a:txBody>
                  <a:tcPr/>
                </a:tc>
              </a:tr>
              <a:tr h="405897">
                <a:tc>
                  <a:txBody>
                    <a:bodyPr/>
                    <a:lstStyle/>
                    <a:p>
                      <a:r>
                        <a:rPr lang="en-US" sz="1600" b="1" dirty="0" smtClean="0"/>
                        <a:t>Visited/Answered</a:t>
                      </a:r>
                      <a:endParaRPr lang="en-US" sz="1600" b="1" dirty="0"/>
                    </a:p>
                  </a:txBody>
                  <a:tcPr/>
                </a:tc>
                <a:tc>
                  <a:txBody>
                    <a:bodyPr/>
                    <a:lstStyle/>
                    <a:p>
                      <a:r>
                        <a:rPr lang="en-US" sz="1600" dirty="0" smtClean="0"/>
                        <a:t>Student has visited the item and entered a response.</a:t>
                      </a:r>
                      <a:endParaRPr lang="en-US" sz="1600" dirty="0"/>
                    </a:p>
                  </a:txBody>
                  <a:tcPr/>
                </a:tc>
              </a:tr>
              <a:tr h="439873">
                <a:tc>
                  <a:txBody>
                    <a:bodyPr/>
                    <a:lstStyle/>
                    <a:p>
                      <a:r>
                        <a:rPr lang="en-US" sz="1600" b="1" dirty="0" smtClean="0"/>
                        <a:t>Visited/Not Answered</a:t>
                      </a:r>
                      <a:endParaRPr lang="en-US" sz="1600" b="1" dirty="0"/>
                    </a:p>
                  </a:txBody>
                  <a:tcPr/>
                </a:tc>
                <a:tc>
                  <a:txBody>
                    <a:bodyPr/>
                    <a:lstStyle/>
                    <a:p>
                      <a:r>
                        <a:rPr lang="en-US" sz="1600" dirty="0" smtClean="0"/>
                        <a:t>Student has visited the item but has not entered a response.</a:t>
                      </a:r>
                      <a:endParaRPr lang="en-US" sz="1600" dirty="0"/>
                    </a:p>
                  </a:txBody>
                  <a:tcPr/>
                </a:tc>
              </a:tr>
              <a:tr h="394904">
                <a:tc>
                  <a:txBody>
                    <a:bodyPr/>
                    <a:lstStyle/>
                    <a:p>
                      <a:r>
                        <a:rPr lang="en-US" sz="1600" b="1" dirty="0" smtClean="0"/>
                        <a:t>Not Visited</a:t>
                      </a:r>
                      <a:endParaRPr lang="en-US" sz="1600" b="1" dirty="0"/>
                    </a:p>
                  </a:txBody>
                  <a:tcPr/>
                </a:tc>
                <a:tc>
                  <a:txBody>
                    <a:bodyPr/>
                    <a:lstStyle/>
                    <a:p>
                      <a:r>
                        <a:rPr lang="en-US" sz="1600" dirty="0" smtClean="0"/>
                        <a:t>Student has not visited the item.</a:t>
                      </a:r>
                      <a:endParaRPr lang="en-US" sz="1600" dirty="0"/>
                    </a:p>
                  </a:txBody>
                  <a:tcPr/>
                </a:tc>
              </a:tr>
            </a:tbl>
          </a:graphicData>
        </a:graphic>
      </p:graphicFrame>
      <p:sp>
        <p:nvSpPr>
          <p:cNvPr id="9" name="Footer Placeholder 3"/>
          <p:cNvSpPr>
            <a:spLocks noGrp="1"/>
          </p:cNvSpPr>
          <p:nvPr/>
        </p:nvSpPr>
        <p:spPr>
          <a:xfrm>
            <a:off x="1524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4161150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9913" y="2606040"/>
            <a:ext cx="2924175" cy="16097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sz="3600" dirty="0" smtClean="0"/>
              <a:t>Mark Test Complete</a:t>
            </a:r>
            <a:endParaRPr lang="en-US" sz="3600" dirty="0"/>
          </a:p>
        </p:txBody>
      </p:sp>
      <p:sp>
        <p:nvSpPr>
          <p:cNvPr id="6" name="Content Placeholder 5"/>
          <p:cNvSpPr txBox="1">
            <a:spLocks/>
          </p:cNvSpPr>
          <p:nvPr/>
        </p:nvSpPr>
        <p:spPr>
          <a:xfrm>
            <a:off x="0" y="4572000"/>
            <a:ext cx="9144000" cy="2210658"/>
          </a:xfrm>
          <a:prstGeom prst="rect">
            <a:avLst/>
          </a:prstGeom>
        </p:spPr>
        <p:txBody>
          <a:bodyPr/>
          <a:lstStyle>
            <a:lvl1pPr marL="342900" indent="-342900" algn="l" defTabSz="914400" rtl="0" eaLnBrk="1" latinLnBrk="0" hangingPunct="1">
              <a:spcBef>
                <a:spcPct val="20000"/>
              </a:spcBef>
              <a:buClr>
                <a:srgbClr val="8F23B3"/>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8F23B3"/>
              </a:buClr>
              <a:buFont typeface="Arial" pitchFamily="34" charset="0"/>
              <a:buChar char="–"/>
              <a:defRPr sz="2200" kern="1200">
                <a:solidFill>
                  <a:schemeClr val="tx1"/>
                </a:solidFill>
                <a:latin typeface="+mn-lt"/>
                <a:ea typeface="+mn-ea"/>
                <a:cs typeface="+mn-cs"/>
              </a:defRPr>
            </a:lvl2pPr>
            <a:lvl3pPr marL="1371600" indent="-457200" algn="l" defTabSz="914400" rtl="0" eaLnBrk="1" latinLnBrk="0" hangingPunct="1">
              <a:spcBef>
                <a:spcPct val="20000"/>
              </a:spcBef>
              <a:buClr>
                <a:srgbClr val="8F23B3"/>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2000" dirty="0" smtClean="0">
                <a:solidFill>
                  <a:prstClr val="black"/>
                </a:solidFill>
              </a:rPr>
              <a:t>Select </a:t>
            </a:r>
            <a:r>
              <a:rPr lang="en-US" sz="2000" dirty="0">
                <a:solidFill>
                  <a:prstClr val="black"/>
                </a:solidFill>
              </a:rPr>
              <a:t>the checkbox for the student on the </a:t>
            </a:r>
            <a:r>
              <a:rPr lang="en-US" sz="2000" i="1" dirty="0">
                <a:solidFill>
                  <a:prstClr val="black"/>
                </a:solidFill>
              </a:rPr>
              <a:t>Session Details</a:t>
            </a:r>
            <a:r>
              <a:rPr lang="en-US" sz="2000" dirty="0">
                <a:solidFill>
                  <a:prstClr val="black"/>
                </a:solidFill>
              </a:rPr>
              <a:t> screen.</a:t>
            </a:r>
          </a:p>
          <a:p>
            <a:pPr>
              <a:buClrTx/>
            </a:pPr>
            <a:r>
              <a:rPr lang="en-US" sz="2000" dirty="0" smtClean="0">
                <a:solidFill>
                  <a:prstClr val="black"/>
                </a:solidFill>
              </a:rPr>
              <a:t>Click </a:t>
            </a:r>
            <a:r>
              <a:rPr lang="en-US" sz="2000" dirty="0">
                <a:solidFill>
                  <a:prstClr val="black"/>
                </a:solidFill>
              </a:rPr>
              <a:t>the </a:t>
            </a:r>
            <a:r>
              <a:rPr lang="en-US" sz="2000" b="1" i="1" dirty="0" smtClean="0">
                <a:solidFill>
                  <a:prstClr val="black"/>
                </a:solidFill>
              </a:rPr>
              <a:t>Mark Test Complete </a:t>
            </a:r>
            <a:r>
              <a:rPr lang="en-US" sz="2000" dirty="0" smtClean="0">
                <a:solidFill>
                  <a:prstClr val="black"/>
                </a:solidFill>
              </a:rPr>
              <a:t>button</a:t>
            </a:r>
            <a:r>
              <a:rPr lang="en-US" sz="2000" dirty="0">
                <a:solidFill>
                  <a:prstClr val="black"/>
                </a:solidFill>
              </a:rPr>
              <a:t>. </a:t>
            </a:r>
            <a:r>
              <a:rPr lang="en-US" sz="2000" dirty="0" smtClean="0">
                <a:solidFill>
                  <a:prstClr val="black"/>
                </a:solidFill>
              </a:rPr>
              <a:t>You will be prompted to enter </a:t>
            </a:r>
            <a:r>
              <a:rPr lang="en-US" sz="2000" dirty="0">
                <a:solidFill>
                  <a:prstClr val="black"/>
                </a:solidFill>
              </a:rPr>
              <a:t>the reason for marking the test “complete</a:t>
            </a:r>
            <a:r>
              <a:rPr lang="en-US" sz="2000" dirty="0" smtClean="0">
                <a:solidFill>
                  <a:prstClr val="black"/>
                </a:solidFill>
              </a:rPr>
              <a:t>.”</a:t>
            </a:r>
          </a:p>
          <a:p>
            <a:pPr>
              <a:buClrTx/>
            </a:pPr>
            <a:r>
              <a:rPr lang="en-US" sz="2000" dirty="0" smtClean="0">
                <a:solidFill>
                  <a:prstClr val="black"/>
                </a:solidFill>
              </a:rPr>
              <a:t>Click </a:t>
            </a:r>
            <a:r>
              <a:rPr lang="en-US" sz="2000" dirty="0">
                <a:solidFill>
                  <a:prstClr val="black"/>
                </a:solidFill>
              </a:rPr>
              <a:t>the </a:t>
            </a:r>
            <a:r>
              <a:rPr lang="en-US" sz="2000" b="1" i="1" dirty="0">
                <a:solidFill>
                  <a:prstClr val="black"/>
                </a:solidFill>
              </a:rPr>
              <a:t>Save </a:t>
            </a:r>
            <a:r>
              <a:rPr lang="en-US" sz="2000" dirty="0">
                <a:solidFill>
                  <a:prstClr val="black"/>
                </a:solidFill>
              </a:rPr>
              <a:t>button</a:t>
            </a:r>
            <a:r>
              <a:rPr lang="en-US" sz="2000" dirty="0" smtClean="0">
                <a:solidFill>
                  <a:prstClr val="black"/>
                </a:solidFill>
              </a:rPr>
              <a:t>.</a:t>
            </a:r>
          </a:p>
          <a:p>
            <a:pPr>
              <a:buClrTx/>
            </a:pPr>
            <a:r>
              <a:rPr lang="en-US" sz="2000" dirty="0">
                <a:solidFill>
                  <a:prstClr val="black"/>
                </a:solidFill>
              </a:rPr>
              <a:t>The student’s status will change to “Marked Complete</a:t>
            </a:r>
            <a:r>
              <a:rPr lang="en-US" sz="2000" dirty="0" smtClean="0">
                <a:solidFill>
                  <a:prstClr val="black"/>
                </a:solidFill>
              </a:rPr>
              <a:t>.”</a:t>
            </a:r>
            <a:endParaRPr lang="en-US" sz="2000" dirty="0">
              <a:solidFill>
                <a:prstClr val="black"/>
              </a:solidFill>
            </a:endParaRPr>
          </a:p>
        </p:txBody>
      </p:sp>
      <p:sp>
        <p:nvSpPr>
          <p:cNvPr id="4" name="Text Box 9"/>
          <p:cNvSpPr txBox="1">
            <a:spLocks noChangeArrowheads="1"/>
          </p:cNvSpPr>
          <p:nvPr/>
        </p:nvSpPr>
        <p:spPr bwMode="auto">
          <a:xfrm>
            <a:off x="0" y="14478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smtClean="0">
                <a:solidFill>
                  <a:prstClr val="black"/>
                </a:solidFill>
                <a:latin typeface="Calibri"/>
                <a:ea typeface="ＭＳ Ｐゴシック" pitchFamily="34" charset="-128"/>
              </a:rPr>
              <a:t>If a student has exited a test and </a:t>
            </a:r>
            <a:r>
              <a:rPr lang="en-US" sz="2400" b="1" dirty="0" smtClean="0">
                <a:solidFill>
                  <a:prstClr val="black"/>
                </a:solidFill>
                <a:latin typeface="Calibri"/>
                <a:ea typeface="ＭＳ Ｐゴシック" pitchFamily="34" charset="-128"/>
              </a:rPr>
              <a:t>will not resume testing</a:t>
            </a:r>
            <a:r>
              <a:rPr lang="en-US" sz="2400" dirty="0" smtClean="0">
                <a:solidFill>
                  <a:prstClr val="black"/>
                </a:solidFill>
                <a:latin typeface="Calibri"/>
                <a:ea typeface="ＭＳ Ｐゴシック" pitchFamily="34" charset="-128"/>
              </a:rPr>
              <a:t>, the test can be manually marked “complete”.</a:t>
            </a:r>
            <a:endParaRPr lang="en-US" sz="2400" dirty="0">
              <a:solidFill>
                <a:prstClr val="black"/>
              </a:solidFill>
              <a:latin typeface="Calibri"/>
              <a:ea typeface="ＭＳ Ｐゴシック" pitchFamily="34" charset="-128"/>
            </a:endParaRPr>
          </a:p>
        </p:txBody>
      </p:sp>
      <p:sp>
        <p:nvSpPr>
          <p:cNvPr id="8" name="Rectangle 7"/>
          <p:cNvSpPr>
            <a:spLocks noChangeArrowheads="1"/>
          </p:cNvSpPr>
          <p:nvPr/>
        </p:nvSpPr>
        <p:spPr bwMode="auto">
          <a:xfrm rot="10800000" flipV="1">
            <a:off x="4599483" y="2910523"/>
            <a:ext cx="1350054" cy="263901"/>
          </a:xfrm>
          <a:prstGeom prst="rect">
            <a:avLst/>
          </a:prstGeom>
          <a:solidFill>
            <a:schemeClr val="accent1">
              <a:alpha val="0"/>
            </a:schemeClr>
          </a:solidFill>
          <a:ln w="22225" algn="ctr">
            <a:solidFill>
              <a:srgbClr val="FF0000"/>
            </a:solidFill>
            <a:round/>
            <a:headEnd/>
            <a:tailEnd/>
          </a:ln>
        </p:spPr>
        <p:txBody>
          <a:bodyPr/>
          <a:lstStyle/>
          <a:p>
            <a:pPr algn="ctr"/>
            <a:endParaRPr lang="en-US" sz="2400">
              <a:solidFill>
                <a:prstClr val="black"/>
              </a:solidFill>
              <a:latin typeface="Verdana" pitchFamily="-1" charset="0"/>
              <a:ea typeface="ＭＳ Ｐゴシック" pitchFamily="34" charset="-128"/>
            </a:endParaRPr>
          </a:p>
        </p:txBody>
      </p:sp>
      <p:sp>
        <p:nvSpPr>
          <p:cNvPr id="9" name="Footer Placeholder 3"/>
          <p:cNvSpPr>
            <a:spLocks noGrp="1"/>
          </p:cNvSpPr>
          <p:nvPr/>
        </p:nvSpPr>
        <p:spPr>
          <a:xfrm>
            <a:off x="1524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646263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66199"/>
            <a:ext cx="7781544" cy="7240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sz="3600" dirty="0" smtClean="0"/>
              <a:t>Stopping Test Sessions</a:t>
            </a:r>
            <a:endParaRPr lang="en-US" sz="3600" dirty="0"/>
          </a:p>
        </p:txBody>
      </p:sp>
      <p:sp>
        <p:nvSpPr>
          <p:cNvPr id="6" name="Content Placeholder 5"/>
          <p:cNvSpPr txBox="1">
            <a:spLocks/>
          </p:cNvSpPr>
          <p:nvPr/>
        </p:nvSpPr>
        <p:spPr>
          <a:xfrm>
            <a:off x="0" y="4076701"/>
            <a:ext cx="9144000" cy="2438400"/>
          </a:xfrm>
          <a:prstGeom prst="rect">
            <a:avLst/>
          </a:prstGeom>
        </p:spPr>
        <p:txBody>
          <a:bodyPr/>
          <a:lstStyle>
            <a:lvl1pPr marL="342900" indent="-342900" algn="l" defTabSz="914400" rtl="0" eaLnBrk="1" latinLnBrk="0" hangingPunct="1">
              <a:spcBef>
                <a:spcPct val="20000"/>
              </a:spcBef>
              <a:buClr>
                <a:srgbClr val="8F23B3"/>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8F23B3"/>
              </a:buClr>
              <a:buFont typeface="Arial" pitchFamily="34" charset="0"/>
              <a:buChar char="–"/>
              <a:defRPr sz="2200" kern="1200">
                <a:solidFill>
                  <a:schemeClr val="tx1"/>
                </a:solidFill>
                <a:latin typeface="+mn-lt"/>
                <a:ea typeface="+mn-ea"/>
                <a:cs typeface="+mn-cs"/>
              </a:defRPr>
            </a:lvl2pPr>
            <a:lvl3pPr marL="1371600" indent="-457200" algn="l" defTabSz="914400" rtl="0" eaLnBrk="1" latinLnBrk="0" hangingPunct="1">
              <a:spcBef>
                <a:spcPct val="20000"/>
              </a:spcBef>
              <a:buClr>
                <a:srgbClr val="8F23B3"/>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2000" dirty="0">
                <a:solidFill>
                  <a:prstClr val="black"/>
                </a:solidFill>
              </a:rPr>
              <a:t>After all students have completed the test and submitted their responses, </a:t>
            </a:r>
            <a:r>
              <a:rPr lang="en-US" sz="2000" dirty="0" smtClean="0">
                <a:solidFill>
                  <a:prstClr val="black"/>
                </a:solidFill>
              </a:rPr>
              <a:t>or been marked “complete,” you should stop </a:t>
            </a:r>
            <a:r>
              <a:rPr lang="en-US" sz="2000" dirty="0">
                <a:solidFill>
                  <a:prstClr val="black"/>
                </a:solidFill>
              </a:rPr>
              <a:t>the </a:t>
            </a:r>
            <a:r>
              <a:rPr lang="en-US" sz="2000" dirty="0" smtClean="0">
                <a:solidFill>
                  <a:prstClr val="black"/>
                </a:solidFill>
              </a:rPr>
              <a:t>session.</a:t>
            </a:r>
          </a:p>
          <a:p>
            <a:pPr>
              <a:buClrTx/>
            </a:pPr>
            <a:r>
              <a:rPr lang="en-US" sz="2000" dirty="0" smtClean="0">
                <a:solidFill>
                  <a:prstClr val="black"/>
                </a:solidFill>
              </a:rPr>
              <a:t>Click </a:t>
            </a:r>
            <a:r>
              <a:rPr lang="en-US" sz="2000" dirty="0">
                <a:solidFill>
                  <a:prstClr val="black"/>
                </a:solidFill>
              </a:rPr>
              <a:t>the </a:t>
            </a:r>
            <a:r>
              <a:rPr lang="en-US" sz="2000" b="1" dirty="0" smtClean="0">
                <a:solidFill>
                  <a:prstClr val="black"/>
                </a:solidFill>
              </a:rPr>
              <a:t>Stop </a:t>
            </a:r>
            <a:r>
              <a:rPr lang="en-US" sz="2000" dirty="0" smtClean="0">
                <a:solidFill>
                  <a:prstClr val="black"/>
                </a:solidFill>
              </a:rPr>
              <a:t>button</a:t>
            </a:r>
            <a:r>
              <a:rPr lang="en-US" sz="2000" dirty="0">
                <a:solidFill>
                  <a:prstClr val="black"/>
                </a:solidFill>
              </a:rPr>
              <a:t>. </a:t>
            </a:r>
            <a:endParaRPr lang="en-US" sz="2000" dirty="0" smtClean="0">
              <a:solidFill>
                <a:prstClr val="black"/>
              </a:solidFill>
            </a:endParaRPr>
          </a:p>
          <a:p>
            <a:pPr marL="0" indent="0">
              <a:buClrTx/>
              <a:buFont typeface="Arial" pitchFamily="34" charset="0"/>
              <a:buNone/>
            </a:pPr>
            <a:endParaRPr lang="en-US" sz="2000" dirty="0">
              <a:solidFill>
                <a:prstClr val="black"/>
              </a:solidFill>
            </a:endParaRPr>
          </a:p>
          <a:p>
            <a:pPr>
              <a:buClrTx/>
            </a:pPr>
            <a:r>
              <a:rPr lang="en-US" sz="2000" b="1" dirty="0">
                <a:solidFill>
                  <a:prstClr val="black"/>
                </a:solidFill>
              </a:rPr>
              <a:t>NOTE: </a:t>
            </a:r>
            <a:r>
              <a:rPr lang="en-US" sz="2000" dirty="0">
                <a:solidFill>
                  <a:prstClr val="black"/>
                </a:solidFill>
              </a:rPr>
              <a:t>A session does not stop until you click the </a:t>
            </a:r>
            <a:r>
              <a:rPr lang="en-US" sz="2000" b="1" dirty="0">
                <a:solidFill>
                  <a:prstClr val="black"/>
                </a:solidFill>
              </a:rPr>
              <a:t>Stop</a:t>
            </a:r>
            <a:r>
              <a:rPr lang="en-US" sz="2000" b="1" i="1" dirty="0">
                <a:solidFill>
                  <a:prstClr val="black"/>
                </a:solidFill>
              </a:rPr>
              <a:t> </a:t>
            </a:r>
            <a:r>
              <a:rPr lang="en-US" sz="2000" dirty="0" smtClean="0">
                <a:solidFill>
                  <a:prstClr val="black"/>
                </a:solidFill>
              </a:rPr>
              <a:t>button. The </a:t>
            </a:r>
            <a:r>
              <a:rPr lang="en-US" sz="2000" dirty="0">
                <a:solidFill>
                  <a:prstClr val="black"/>
                </a:solidFill>
              </a:rPr>
              <a:t>system </a:t>
            </a:r>
            <a:r>
              <a:rPr lang="en-US" sz="2000" dirty="0" smtClean="0">
                <a:solidFill>
                  <a:prstClr val="black"/>
                </a:solidFill>
              </a:rPr>
              <a:t>will </a:t>
            </a:r>
            <a:r>
              <a:rPr lang="en-US" sz="2000" b="1" dirty="0" smtClean="0">
                <a:solidFill>
                  <a:prstClr val="black"/>
                </a:solidFill>
              </a:rPr>
              <a:t>NOT </a:t>
            </a:r>
            <a:r>
              <a:rPr lang="en-US" sz="2000" dirty="0">
                <a:solidFill>
                  <a:prstClr val="black"/>
                </a:solidFill>
              </a:rPr>
              <a:t>automatically start or stop a session. Once a session has been stopped, it can no longer be modified.</a:t>
            </a:r>
          </a:p>
        </p:txBody>
      </p:sp>
      <p:sp>
        <p:nvSpPr>
          <p:cNvPr id="4" name="Text Box 9"/>
          <p:cNvSpPr txBox="1">
            <a:spLocks noChangeArrowheads="1"/>
          </p:cNvSpPr>
          <p:nvPr/>
        </p:nvSpPr>
        <p:spPr bwMode="auto">
          <a:xfrm>
            <a:off x="22860" y="1213731"/>
            <a:ext cx="9144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pPr>
            <a:r>
              <a:rPr lang="en-US" sz="2400" dirty="0">
                <a:solidFill>
                  <a:prstClr val="black"/>
                </a:solidFill>
                <a:latin typeface="Calibri"/>
              </a:rPr>
              <a:t>You cannot stop a test session until all students in the session are </a:t>
            </a:r>
            <a:r>
              <a:rPr lang="en-US" sz="2400" dirty="0" smtClean="0">
                <a:solidFill>
                  <a:prstClr val="black"/>
                </a:solidFill>
                <a:latin typeface="Calibri"/>
              </a:rPr>
              <a:t>in “Completed</a:t>
            </a:r>
            <a:r>
              <a:rPr lang="en-US" sz="2400" dirty="0">
                <a:solidFill>
                  <a:prstClr val="black"/>
                </a:solidFill>
                <a:latin typeface="Calibri"/>
              </a:rPr>
              <a:t>” or “Marked Complete” status</a:t>
            </a:r>
            <a:r>
              <a:rPr lang="en-US" sz="2400" dirty="0" smtClean="0">
                <a:solidFill>
                  <a:prstClr val="black"/>
                </a:solidFill>
                <a:latin typeface="Calibri"/>
              </a:rPr>
              <a:t>.</a:t>
            </a:r>
          </a:p>
          <a:p>
            <a:pPr>
              <a:spcBef>
                <a:spcPct val="50000"/>
              </a:spcBef>
            </a:pPr>
            <a:r>
              <a:rPr lang="en-US" sz="2400" dirty="0" smtClean="0">
                <a:solidFill>
                  <a:prstClr val="black"/>
                </a:solidFill>
                <a:latin typeface="Calibri"/>
              </a:rPr>
              <a:t>Additionally, Sessions should not be </a:t>
            </a:r>
            <a:r>
              <a:rPr lang="en-US" sz="2400" b="1" dirty="0" smtClean="0">
                <a:solidFill>
                  <a:prstClr val="black"/>
                </a:solidFill>
                <a:latin typeface="Calibri"/>
              </a:rPr>
              <a:t>Stopped</a:t>
            </a:r>
            <a:r>
              <a:rPr lang="en-US" sz="2400" dirty="0" smtClean="0">
                <a:solidFill>
                  <a:prstClr val="black"/>
                </a:solidFill>
                <a:latin typeface="Calibri"/>
              </a:rPr>
              <a:t> until students have completed the entire assessment (Pearson Session).</a:t>
            </a:r>
            <a:endParaRPr lang="en-US" sz="2400" dirty="0">
              <a:solidFill>
                <a:prstClr val="black"/>
              </a:solidFill>
              <a:latin typeface="Calibri"/>
            </a:endParaRPr>
          </a:p>
        </p:txBody>
      </p:sp>
      <p:sp>
        <p:nvSpPr>
          <p:cNvPr id="8" name="Rectangle 7"/>
          <p:cNvSpPr>
            <a:spLocks noChangeArrowheads="1"/>
          </p:cNvSpPr>
          <p:nvPr/>
        </p:nvSpPr>
        <p:spPr bwMode="auto">
          <a:xfrm rot="10800000" flipV="1">
            <a:off x="838200" y="3548680"/>
            <a:ext cx="554408" cy="240925"/>
          </a:xfrm>
          <a:prstGeom prst="rect">
            <a:avLst/>
          </a:prstGeom>
          <a:solidFill>
            <a:schemeClr val="accent1">
              <a:alpha val="0"/>
            </a:schemeClr>
          </a:solidFill>
          <a:ln w="22225" algn="ctr">
            <a:solidFill>
              <a:srgbClr val="FF0000"/>
            </a:solidFill>
            <a:round/>
            <a:headEnd/>
            <a:tailEnd/>
          </a:ln>
        </p:spPr>
        <p:txBody>
          <a:bodyPr/>
          <a:lstStyle/>
          <a:p>
            <a:pPr algn="ctr"/>
            <a:endParaRPr lang="en-US">
              <a:solidFill>
                <a:prstClr val="black"/>
              </a:solidFill>
            </a:endParaRPr>
          </a:p>
        </p:txBody>
      </p:sp>
      <p:sp>
        <p:nvSpPr>
          <p:cNvPr id="9" name="Footer Placeholder 3"/>
          <p:cNvSpPr>
            <a:spLocks noGrp="1"/>
          </p:cNvSpPr>
          <p:nvPr/>
        </p:nvSpPr>
        <p:spPr>
          <a:xfrm>
            <a:off x="228600" y="6515101"/>
            <a:ext cx="2895600" cy="342899"/>
          </a:xfrm>
          <a:prstGeom prst="rect">
            <a:avLst/>
          </a:prstGeom>
          <a:noFill/>
        </p:spPr>
        <p:txBody>
          <a:bodyPr/>
          <a:lstStyle>
            <a:defPPr>
              <a:defRPr lang="en-US"/>
            </a:defPPr>
            <a:lvl1pPr marL="0" algn="l" defTabSz="914400" rtl="0" eaLnBrk="1" latinLnBrk="0" hangingPunct="1">
              <a:defRPr sz="1800" kern="1200">
                <a:solidFill>
                  <a:schemeClr val="bg2">
                    <a:lumMod val="50000"/>
                  </a:schemeClr>
                </a:solidFill>
                <a:latin typeface="Chalkduster"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rPr>
              <a:t>Louisiana Believes</a:t>
            </a:r>
            <a:endParaRPr lang="en-US" dirty="0">
              <a:solidFill>
                <a:srgbClr val="EEECE1">
                  <a:lumMod val="50000"/>
                </a:srgbClr>
              </a:solidFill>
            </a:endParaRPr>
          </a:p>
        </p:txBody>
      </p:sp>
    </p:spTree>
    <p:extLst>
      <p:ext uri="{BB962C8B-B14F-4D97-AF65-F5344CB8AC3E}">
        <p14:creationId xmlns:p14="http://schemas.microsoft.com/office/powerpoint/2010/main" val="3149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200400"/>
            <a:ext cx="91440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latin typeface="Chalkduster"/>
                <a:cs typeface="Chalkduster"/>
              </a:rPr>
              <a:t>Reporting</a:t>
            </a:r>
            <a:endParaRPr lang="en-US" dirty="0">
              <a:solidFill>
                <a:prstClr val="white"/>
              </a:solidFill>
              <a:latin typeface="Chalkduster"/>
              <a:cs typeface="Chalkduster"/>
            </a:endParaRPr>
          </a:p>
        </p:txBody>
      </p:sp>
    </p:spTree>
    <p:extLst>
      <p:ext uri="{BB962C8B-B14F-4D97-AF65-F5344CB8AC3E}">
        <p14:creationId xmlns:p14="http://schemas.microsoft.com/office/powerpoint/2010/main" val="20592094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smtClean="0">
                <a:latin typeface="Chalkduster" panose="020B0604020202020204" charset="0"/>
              </a:rPr>
              <a:t>Agenda</a:t>
            </a:r>
            <a:endParaRPr lang="en-US" sz="3600" dirty="0">
              <a:latin typeface="Chalkduster" panose="020B0604020202020204" charset="0"/>
            </a:endParaRPr>
          </a:p>
        </p:txBody>
      </p:sp>
      <p:sp>
        <p:nvSpPr>
          <p:cNvPr id="12" name="Content Placeholder 11"/>
          <p:cNvSpPr>
            <a:spLocks noGrp="1"/>
          </p:cNvSpPr>
          <p:nvPr>
            <p:ph sz="quarter" idx="10"/>
          </p:nvPr>
        </p:nvSpPr>
        <p:spPr>
          <a:solidFill>
            <a:srgbClr val="000000">
              <a:alpha val="3137"/>
            </a:srgbClr>
          </a:solidFill>
        </p:spPr>
        <p:txBody>
          <a:bodyPr>
            <a:normAutofit fontScale="92500" lnSpcReduction="10000"/>
          </a:bodyPr>
          <a:lstStyle/>
          <a:p>
            <a:pPr lvl="1">
              <a:spcAft>
                <a:spcPts val="1200"/>
              </a:spcAft>
            </a:pPr>
            <a:r>
              <a:rPr lang="en-US" altLang="en-US" dirty="0" smtClean="0"/>
              <a:t>Design of the Field Test</a:t>
            </a:r>
          </a:p>
          <a:p>
            <a:pPr lvl="1">
              <a:spcAft>
                <a:spcPts val="1200"/>
              </a:spcAft>
            </a:pPr>
            <a:r>
              <a:rPr lang="en-US" altLang="en-US" dirty="0" smtClean="0"/>
              <a:t>Review Access for All, Accessibility Features, and Accommodations</a:t>
            </a:r>
          </a:p>
          <a:p>
            <a:pPr lvl="1">
              <a:spcAft>
                <a:spcPts val="1200"/>
              </a:spcAft>
            </a:pPr>
            <a:r>
              <a:rPr lang="en-US" altLang="en-US" dirty="0" smtClean="0"/>
              <a:t>Provide </a:t>
            </a:r>
            <a:r>
              <a:rPr lang="en-US" altLang="en-US" dirty="0"/>
              <a:t>overview of </a:t>
            </a:r>
            <a:r>
              <a:rPr lang="en-US" altLang="en-US" dirty="0" smtClean="0"/>
              <a:t>Pearson Access</a:t>
            </a:r>
            <a:endParaRPr lang="en-US" altLang="en-US" dirty="0"/>
          </a:p>
          <a:p>
            <a:pPr lvl="1">
              <a:spcAft>
                <a:spcPts val="1200"/>
              </a:spcAft>
            </a:pPr>
            <a:r>
              <a:rPr lang="en-US" altLang="en-US" dirty="0" smtClean="0"/>
              <a:t>Complete </a:t>
            </a:r>
            <a:r>
              <a:rPr lang="en-US" altLang="en-US" dirty="0"/>
              <a:t>key tasks in the </a:t>
            </a:r>
            <a:r>
              <a:rPr lang="en-US" altLang="en-US" dirty="0" smtClean="0"/>
              <a:t>Pearson Access Training Site</a:t>
            </a:r>
          </a:p>
          <a:p>
            <a:pPr lvl="2">
              <a:spcAft>
                <a:spcPts val="1200"/>
              </a:spcAft>
            </a:pPr>
            <a:r>
              <a:rPr lang="en-US" altLang="en-US" dirty="0" smtClean="0"/>
              <a:t>Creating and Managing User Accounts</a:t>
            </a:r>
          </a:p>
          <a:p>
            <a:pPr lvl="2">
              <a:spcAft>
                <a:spcPts val="1200"/>
              </a:spcAft>
            </a:pPr>
            <a:r>
              <a:rPr lang="en-US" altLang="en-US" dirty="0" smtClean="0"/>
              <a:t>Creating and Managing Test Sessions</a:t>
            </a:r>
            <a:endParaRPr lang="en-US" altLang="en-US" dirty="0"/>
          </a:p>
          <a:p>
            <a:pPr marL="457200" lvl="1" indent="-457200"/>
            <a:r>
              <a:rPr lang="en-US" altLang="en-US" dirty="0" smtClean="0"/>
              <a:t>Reporting</a:t>
            </a:r>
          </a:p>
          <a:p>
            <a:pPr marL="457200" lvl="1" indent="-457200"/>
            <a:r>
              <a:rPr lang="en-US" altLang="en-US" dirty="0" smtClean="0"/>
              <a:t>Resources</a:t>
            </a:r>
          </a:p>
          <a:p>
            <a:pPr marL="457200" lvl="1" indent="-457200"/>
            <a:r>
              <a:rPr lang="en-US" altLang="en-US" dirty="0" smtClean="0"/>
              <a:t>Explore </a:t>
            </a:r>
            <a:r>
              <a:rPr lang="en-US" altLang="en-US" dirty="0"/>
              <a:t>Sample Sets and Tutorial</a:t>
            </a:r>
          </a:p>
          <a:p>
            <a:pPr marL="0" indent="0">
              <a:buNone/>
            </a:pPr>
            <a:endParaRPr lang="en-US" sz="2400" b="1" dirty="0" smtClean="0"/>
          </a:p>
          <a:p>
            <a:pPr marL="0" indent="0">
              <a:buNone/>
            </a:pPr>
            <a:endParaRPr lang="en-US" dirty="0"/>
          </a:p>
        </p:txBody>
      </p:sp>
      <p:sp>
        <p:nvSpPr>
          <p:cNvPr id="13" name="Footer Placeholder 12"/>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14" name="Slide Number Placeholder 13"/>
          <p:cNvSpPr>
            <a:spLocks noGrp="1"/>
          </p:cNvSpPr>
          <p:nvPr>
            <p:ph type="sldNum" sz="quarter" idx="4"/>
          </p:nvPr>
        </p:nvSpPr>
        <p:spPr/>
        <p:txBody>
          <a:bodyPr/>
          <a:lstStyle/>
          <a:p>
            <a:fld id="{79BA4B8F-8B3F-4B52-9164-AF2CA95F68ED}" type="slidenum">
              <a:rPr lang="en-US" smtClean="0">
                <a:solidFill>
                  <a:prstClr val="black">
                    <a:tint val="75000"/>
                  </a:prstClr>
                </a:solidFill>
              </a:rPr>
              <a:pPr/>
              <a:t>74</a:t>
            </a:fld>
            <a:endParaRPr lang="en-US" dirty="0">
              <a:solidFill>
                <a:prstClr val="black">
                  <a:tint val="75000"/>
                </a:prstClr>
              </a:solidFill>
            </a:endParaRPr>
          </a:p>
        </p:txBody>
      </p:sp>
      <p:sp>
        <p:nvSpPr>
          <p:cNvPr id="2" name="Rectangle 1"/>
          <p:cNvSpPr/>
          <p:nvPr/>
        </p:nvSpPr>
        <p:spPr>
          <a:xfrm>
            <a:off x="-36786" y="5029200"/>
            <a:ext cx="9144000" cy="479534"/>
          </a:xfrm>
          <a:prstGeom prst="rect">
            <a:avLst/>
          </a:prstGeom>
          <a:solidFill>
            <a:schemeClr val="tx1">
              <a:lumMod val="85000"/>
              <a:lumOff val="1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prstClr val="white"/>
              </a:solidFill>
              <a:cs typeface="Calibri" pitchFamily="34" charset="0"/>
            </a:endParaRPr>
          </a:p>
        </p:txBody>
      </p:sp>
    </p:spTree>
    <p:extLst>
      <p:ext uri="{BB962C8B-B14F-4D97-AF65-F5344CB8AC3E}">
        <p14:creationId xmlns:p14="http://schemas.microsoft.com/office/powerpoint/2010/main" val="21452035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Survey</a:t>
            </a:r>
            <a:endParaRPr lang="en-US" sz="3600" dirty="0"/>
          </a:p>
        </p:txBody>
      </p:sp>
      <p:sp>
        <p:nvSpPr>
          <p:cNvPr id="3" name="Slide Number Placeholder 2"/>
          <p:cNvSpPr>
            <a:spLocks noGrp="1"/>
          </p:cNvSpPr>
          <p:nvPr>
            <p:ph type="sldNum" sz="quarter" idx="4"/>
          </p:nvPr>
        </p:nvSpPr>
        <p:spPr/>
        <p:txBody>
          <a:bodyPr/>
          <a:lstStyle/>
          <a:p>
            <a:endParaRPr lang="en-US" dirty="0">
              <a:solidFill>
                <a:prstClr val="black">
                  <a:tint val="75000"/>
                </a:prstClr>
              </a:solidFill>
            </a:endParaRPr>
          </a:p>
        </p:txBody>
      </p:sp>
      <p:sp>
        <p:nvSpPr>
          <p:cNvPr id="6" name="Footer Placeholder 3"/>
          <p:cNvSpPr>
            <a:spLocks noGrp="1"/>
          </p:cNvSpPr>
          <p:nvPr>
            <p:ph type="ftr" sz="quarter" idx="3"/>
          </p:nvPr>
        </p:nvSpPr>
        <p:spPr>
          <a:xfrm>
            <a:off x="152400" y="6553200"/>
            <a:ext cx="2895600" cy="342899"/>
          </a:xfrm>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4" name="Content Placeholder 3"/>
          <p:cNvSpPr>
            <a:spLocks noGrp="1"/>
          </p:cNvSpPr>
          <p:nvPr>
            <p:ph sz="quarter" idx="10"/>
          </p:nvPr>
        </p:nvSpPr>
        <p:spPr/>
        <p:txBody>
          <a:bodyPr/>
          <a:lstStyle/>
          <a:p>
            <a:r>
              <a:rPr lang="en-US" dirty="0" smtClean="0"/>
              <a:t>Students and test administrators will complete a survey at the conclusion of each session.</a:t>
            </a:r>
          </a:p>
          <a:p>
            <a:r>
              <a:rPr lang="en-US" dirty="0" smtClean="0"/>
              <a:t>Test Administrators access </a:t>
            </a:r>
            <a:r>
              <a:rPr lang="en-US" dirty="0"/>
              <a:t>the survey at:</a:t>
            </a:r>
          </a:p>
          <a:p>
            <a:pPr algn="ctr"/>
            <a:r>
              <a:rPr lang="en-US" dirty="0">
                <a:hlinkClick r:id="rId2"/>
              </a:rPr>
              <a:t>https://www.surveymonkey.com/s/3ZJSXH3</a:t>
            </a:r>
            <a:endParaRPr lang="en-US" dirty="0"/>
          </a:p>
          <a:p>
            <a:r>
              <a:rPr lang="en-US" dirty="0"/>
              <a:t>Information from the survey will be used to inform future PARCC testing </a:t>
            </a:r>
            <a:r>
              <a:rPr lang="en-US" dirty="0" smtClean="0"/>
              <a:t>efforts</a:t>
            </a:r>
          </a:p>
          <a:p>
            <a:r>
              <a:rPr lang="en-US" dirty="0" smtClean="0"/>
              <a:t>Student level data will not be reported for the Spring 2014 field test</a:t>
            </a:r>
            <a:endParaRPr lang="en-US" dirty="0"/>
          </a:p>
        </p:txBody>
      </p:sp>
    </p:spTree>
    <p:extLst>
      <p:ext uri="{BB962C8B-B14F-4D97-AF65-F5344CB8AC3E}">
        <p14:creationId xmlns:p14="http://schemas.microsoft.com/office/powerpoint/2010/main" val="15592444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200400"/>
            <a:ext cx="91440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latin typeface="Chalkduster"/>
                <a:cs typeface="Chalkduster"/>
              </a:rPr>
              <a:t>Resources</a:t>
            </a:r>
            <a:endParaRPr lang="en-US" dirty="0">
              <a:solidFill>
                <a:prstClr val="white"/>
              </a:solidFill>
              <a:latin typeface="Chalkduster"/>
              <a:cs typeface="Chalkduster"/>
            </a:endParaRPr>
          </a:p>
        </p:txBody>
      </p:sp>
    </p:spTree>
    <p:extLst>
      <p:ext uri="{BB962C8B-B14F-4D97-AF65-F5344CB8AC3E}">
        <p14:creationId xmlns:p14="http://schemas.microsoft.com/office/powerpoint/2010/main" val="24276282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smtClean="0">
                <a:latin typeface="Chalkduster" panose="020B0604020202020204" charset="0"/>
              </a:rPr>
              <a:t>Agenda</a:t>
            </a:r>
            <a:endParaRPr lang="en-US" sz="3600" dirty="0">
              <a:latin typeface="Chalkduster" panose="020B0604020202020204" charset="0"/>
            </a:endParaRPr>
          </a:p>
        </p:txBody>
      </p:sp>
      <p:sp>
        <p:nvSpPr>
          <p:cNvPr id="12" name="Content Placeholder 11"/>
          <p:cNvSpPr>
            <a:spLocks noGrp="1"/>
          </p:cNvSpPr>
          <p:nvPr>
            <p:ph sz="quarter" idx="10"/>
          </p:nvPr>
        </p:nvSpPr>
        <p:spPr>
          <a:solidFill>
            <a:srgbClr val="000000">
              <a:alpha val="3137"/>
            </a:srgbClr>
          </a:solidFill>
        </p:spPr>
        <p:txBody>
          <a:bodyPr>
            <a:normAutofit fontScale="92500" lnSpcReduction="10000"/>
          </a:bodyPr>
          <a:lstStyle/>
          <a:p>
            <a:pPr lvl="1">
              <a:spcAft>
                <a:spcPts val="1200"/>
              </a:spcAft>
            </a:pPr>
            <a:r>
              <a:rPr lang="en-US" altLang="en-US" dirty="0" smtClean="0"/>
              <a:t>Design of the Field Test</a:t>
            </a:r>
          </a:p>
          <a:p>
            <a:pPr lvl="1">
              <a:spcAft>
                <a:spcPts val="1200"/>
              </a:spcAft>
            </a:pPr>
            <a:r>
              <a:rPr lang="en-US" altLang="en-US" dirty="0" smtClean="0"/>
              <a:t>Review Access for All, Accessibility Features, and Accommodations</a:t>
            </a:r>
          </a:p>
          <a:p>
            <a:pPr lvl="1">
              <a:spcAft>
                <a:spcPts val="1200"/>
              </a:spcAft>
            </a:pPr>
            <a:r>
              <a:rPr lang="en-US" altLang="en-US" dirty="0" smtClean="0"/>
              <a:t>Provide </a:t>
            </a:r>
            <a:r>
              <a:rPr lang="en-US" altLang="en-US" dirty="0"/>
              <a:t>overview of </a:t>
            </a:r>
            <a:r>
              <a:rPr lang="en-US" altLang="en-US" dirty="0" smtClean="0"/>
              <a:t>Pearson Access</a:t>
            </a:r>
            <a:endParaRPr lang="en-US" altLang="en-US" dirty="0"/>
          </a:p>
          <a:p>
            <a:pPr lvl="1">
              <a:spcAft>
                <a:spcPts val="1200"/>
              </a:spcAft>
            </a:pPr>
            <a:r>
              <a:rPr lang="en-US" altLang="en-US" dirty="0" smtClean="0"/>
              <a:t>Complete </a:t>
            </a:r>
            <a:r>
              <a:rPr lang="en-US" altLang="en-US" dirty="0"/>
              <a:t>key tasks in the </a:t>
            </a:r>
            <a:r>
              <a:rPr lang="en-US" altLang="en-US" dirty="0" smtClean="0"/>
              <a:t>Pearson Access Training Site</a:t>
            </a:r>
          </a:p>
          <a:p>
            <a:pPr lvl="2">
              <a:spcAft>
                <a:spcPts val="1200"/>
              </a:spcAft>
            </a:pPr>
            <a:r>
              <a:rPr lang="en-US" altLang="en-US" dirty="0" smtClean="0"/>
              <a:t>Creating and Managing User Accounts</a:t>
            </a:r>
          </a:p>
          <a:p>
            <a:pPr lvl="2">
              <a:spcAft>
                <a:spcPts val="1200"/>
              </a:spcAft>
            </a:pPr>
            <a:r>
              <a:rPr lang="en-US" altLang="en-US" dirty="0" smtClean="0"/>
              <a:t>Creating and Managing Test Sessions</a:t>
            </a:r>
            <a:endParaRPr lang="en-US" altLang="en-US" dirty="0"/>
          </a:p>
          <a:p>
            <a:pPr marL="457200" lvl="1" indent="-457200"/>
            <a:r>
              <a:rPr lang="en-US" altLang="en-US" dirty="0" smtClean="0"/>
              <a:t>Reporting</a:t>
            </a:r>
          </a:p>
          <a:p>
            <a:pPr marL="457200" lvl="1" indent="-457200"/>
            <a:r>
              <a:rPr lang="en-US" altLang="en-US" dirty="0" smtClean="0"/>
              <a:t>Resources</a:t>
            </a:r>
          </a:p>
          <a:p>
            <a:pPr marL="457200" lvl="1" indent="-457200"/>
            <a:r>
              <a:rPr lang="en-US" altLang="en-US" dirty="0" smtClean="0"/>
              <a:t>Explore </a:t>
            </a:r>
            <a:r>
              <a:rPr lang="en-US" altLang="en-US" dirty="0"/>
              <a:t>Sample Sets and Tutorial</a:t>
            </a:r>
          </a:p>
          <a:p>
            <a:pPr marL="0" indent="0">
              <a:buNone/>
            </a:pPr>
            <a:endParaRPr lang="en-US" sz="2400" b="1" dirty="0" smtClean="0"/>
          </a:p>
          <a:p>
            <a:pPr marL="0" indent="0">
              <a:buNone/>
            </a:pPr>
            <a:endParaRPr lang="en-US" dirty="0"/>
          </a:p>
        </p:txBody>
      </p:sp>
      <p:sp>
        <p:nvSpPr>
          <p:cNvPr id="13" name="Footer Placeholder 12"/>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14" name="Slide Number Placeholder 13"/>
          <p:cNvSpPr>
            <a:spLocks noGrp="1"/>
          </p:cNvSpPr>
          <p:nvPr>
            <p:ph type="sldNum" sz="quarter" idx="4"/>
          </p:nvPr>
        </p:nvSpPr>
        <p:spPr/>
        <p:txBody>
          <a:bodyPr/>
          <a:lstStyle/>
          <a:p>
            <a:fld id="{79BA4B8F-8B3F-4B52-9164-AF2CA95F68ED}" type="slidenum">
              <a:rPr lang="en-US" smtClean="0">
                <a:solidFill>
                  <a:prstClr val="black">
                    <a:tint val="75000"/>
                  </a:prstClr>
                </a:solidFill>
              </a:rPr>
              <a:pPr/>
              <a:t>77</a:t>
            </a:fld>
            <a:endParaRPr lang="en-US" dirty="0">
              <a:solidFill>
                <a:prstClr val="black">
                  <a:tint val="75000"/>
                </a:prstClr>
              </a:solidFill>
            </a:endParaRPr>
          </a:p>
        </p:txBody>
      </p:sp>
      <p:sp>
        <p:nvSpPr>
          <p:cNvPr id="2" name="Rectangle 1"/>
          <p:cNvSpPr/>
          <p:nvPr/>
        </p:nvSpPr>
        <p:spPr>
          <a:xfrm>
            <a:off x="-36786" y="5441730"/>
            <a:ext cx="9144000" cy="479534"/>
          </a:xfrm>
          <a:prstGeom prst="rect">
            <a:avLst/>
          </a:prstGeom>
          <a:solidFill>
            <a:schemeClr val="tx1">
              <a:lumMod val="85000"/>
              <a:lumOff val="1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prstClr val="white"/>
              </a:solidFill>
              <a:cs typeface="Calibri" pitchFamily="34" charset="0"/>
            </a:endParaRPr>
          </a:p>
        </p:txBody>
      </p:sp>
    </p:spTree>
    <p:extLst>
      <p:ext uri="{BB962C8B-B14F-4D97-AF65-F5344CB8AC3E}">
        <p14:creationId xmlns:p14="http://schemas.microsoft.com/office/powerpoint/2010/main" val="32309493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smtClean="0">
                <a:latin typeface="Chalkduster" charset="0"/>
                <a:cs typeface="Arial" pitchFamily="34" charset="0"/>
              </a:rPr>
              <a:t>Manuals and Training Modules</a:t>
            </a:r>
            <a:endParaRPr lang="en-US" sz="3600" dirty="0">
              <a:latin typeface="Chalkduster" charset="0"/>
              <a:cs typeface="Arial" pitchFamily="34" charset="0"/>
            </a:endParaRPr>
          </a:p>
        </p:txBody>
      </p:sp>
      <p:sp>
        <p:nvSpPr>
          <p:cNvPr id="13" name="Footer Placeholder 12"/>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14" name="Slide Number Placeholder 13"/>
          <p:cNvSpPr>
            <a:spLocks noGrp="1"/>
          </p:cNvSpPr>
          <p:nvPr>
            <p:ph type="sldNum" sz="quarter" idx="4"/>
          </p:nvPr>
        </p:nvSpPr>
        <p:spPr/>
        <p:txBody>
          <a:bodyPr/>
          <a:lstStyle/>
          <a:p>
            <a:fld id="{79BA4B8F-8B3F-4B52-9164-AF2CA95F68ED}" type="slidenum">
              <a:rPr lang="en-US" smtClean="0">
                <a:solidFill>
                  <a:prstClr val="black">
                    <a:tint val="75000"/>
                  </a:prstClr>
                </a:solidFill>
              </a:rPr>
              <a:pPr/>
              <a:t>78</a:t>
            </a:fld>
            <a:endParaRPr lang="en-US" dirty="0">
              <a:solidFill>
                <a:prstClr val="black">
                  <a:tint val="75000"/>
                </a:prstClr>
              </a:solidFill>
            </a:endParaRPr>
          </a:p>
        </p:txBody>
      </p:sp>
      <p:sp>
        <p:nvSpPr>
          <p:cNvPr id="6" name="Content Placeholder 5"/>
          <p:cNvSpPr>
            <a:spLocks noGrp="1"/>
          </p:cNvSpPr>
          <p:nvPr>
            <p:ph sz="quarter" idx="10"/>
          </p:nvPr>
        </p:nvSpPr>
        <p:spPr>
          <a:xfrm>
            <a:off x="0" y="1143000"/>
            <a:ext cx="9144000" cy="5029200"/>
          </a:xfrm>
        </p:spPr>
        <p:txBody>
          <a:bodyPr>
            <a:noAutofit/>
          </a:bodyPr>
          <a:lstStyle/>
          <a:p>
            <a:pPr marL="0" indent="0">
              <a:buNone/>
            </a:pPr>
            <a:r>
              <a:rPr lang="en-US" sz="2000" dirty="0" smtClean="0"/>
              <a:t>In the Support Tab of </a:t>
            </a:r>
            <a:r>
              <a:rPr lang="en-US" sz="2000" dirty="0" smtClean="0">
                <a:hlinkClick r:id="rId3"/>
              </a:rPr>
              <a:t>Pearson Access </a:t>
            </a:r>
            <a:r>
              <a:rPr lang="en-US" sz="2000" dirty="0" smtClean="0"/>
              <a:t>the following resources are available:</a:t>
            </a:r>
          </a:p>
          <a:p>
            <a:pPr marL="0" indent="0">
              <a:buNone/>
            </a:pPr>
            <a:endParaRPr lang="en-US" sz="2000" dirty="0" smtClean="0"/>
          </a:p>
          <a:p>
            <a:pPr marL="231775" lvl="1" indent="0">
              <a:buNone/>
            </a:pPr>
            <a:r>
              <a:rPr lang="en-US" sz="2000" b="1" dirty="0" smtClean="0">
                <a:hlinkClick r:id="rId4"/>
              </a:rPr>
              <a:t>Technology Information</a:t>
            </a:r>
            <a:r>
              <a:rPr lang="en-US" sz="2000" b="1" dirty="0" smtClean="0"/>
              <a:t>:  </a:t>
            </a:r>
            <a:r>
              <a:rPr lang="en-US" sz="2000" dirty="0" smtClean="0"/>
              <a:t>Proctor Caching Installer and Guide, Test </a:t>
            </a:r>
            <a:r>
              <a:rPr lang="en-US" sz="2000" dirty="0" err="1" smtClean="0"/>
              <a:t>Nav</a:t>
            </a:r>
            <a:r>
              <a:rPr lang="en-US" sz="2000" dirty="0" smtClean="0"/>
              <a:t> 8 User Guide, Five Steps to Computer Based Testing, Pearson Hardware and Software Guidelines</a:t>
            </a:r>
            <a:endParaRPr lang="en-US" sz="2000" b="1" dirty="0" smtClean="0"/>
          </a:p>
          <a:p>
            <a:pPr marL="0" indent="0">
              <a:buNone/>
            </a:pPr>
            <a:r>
              <a:rPr lang="en-US" sz="2000" dirty="0" smtClean="0"/>
              <a:t> </a:t>
            </a:r>
            <a:endParaRPr lang="en-US" sz="2000" dirty="0"/>
          </a:p>
          <a:p>
            <a:pPr marL="231775" lvl="1" indent="0">
              <a:buNone/>
            </a:pPr>
            <a:r>
              <a:rPr lang="en-US" sz="2000" b="1" dirty="0" smtClean="0">
                <a:hlinkClick r:id="rId5"/>
              </a:rPr>
              <a:t>Manuals and Documents</a:t>
            </a:r>
            <a:r>
              <a:rPr lang="en-US" sz="2000" b="1" dirty="0" smtClean="0"/>
              <a:t>:  </a:t>
            </a:r>
            <a:r>
              <a:rPr lang="en-US" sz="2000" dirty="0" smtClean="0"/>
              <a:t>Pearson Access User Guide, Test Coordinator Manual for PBT &amp; CBT, Test Administrator Manual for PBT &amp; CBT, Infrastructure Readiness Guide</a:t>
            </a:r>
            <a:endParaRPr lang="en-US" sz="2000" b="1" dirty="0" smtClean="0"/>
          </a:p>
          <a:p>
            <a:pPr marL="231775" lvl="1" indent="0">
              <a:buNone/>
            </a:pPr>
            <a:endParaRPr lang="en-US" sz="2000" b="1" dirty="0"/>
          </a:p>
          <a:p>
            <a:pPr marL="222250" lvl="2" indent="0">
              <a:buNone/>
            </a:pPr>
            <a:r>
              <a:rPr lang="en-US" sz="2000" b="1" dirty="0" smtClean="0">
                <a:hlinkClick r:id="rId6"/>
              </a:rPr>
              <a:t>Templates</a:t>
            </a:r>
            <a:r>
              <a:rPr lang="en-US" sz="2000" b="1" dirty="0" smtClean="0"/>
              <a:t>:  </a:t>
            </a:r>
            <a:r>
              <a:rPr lang="en-US" sz="2000" dirty="0" smtClean="0"/>
              <a:t>User Roles Matrix of Permissions, User File Layout, User File Field Definitions, Test Codes for PBA &amp; EOY</a:t>
            </a:r>
          </a:p>
          <a:p>
            <a:pPr marL="222250" lvl="2" indent="0">
              <a:buNone/>
            </a:pPr>
            <a:endParaRPr lang="en-US" sz="2000" b="1" dirty="0"/>
          </a:p>
          <a:p>
            <a:pPr marL="222250" lvl="2" indent="0">
              <a:buNone/>
            </a:pPr>
            <a:r>
              <a:rPr lang="en-US" sz="2000" b="1" dirty="0" smtClean="0">
                <a:hlinkClick r:id="rId3"/>
              </a:rPr>
              <a:t>Training</a:t>
            </a:r>
            <a:r>
              <a:rPr lang="en-US" sz="2000" b="1" dirty="0" smtClean="0"/>
              <a:t>:  </a:t>
            </a:r>
            <a:r>
              <a:rPr lang="en-US" sz="2000" dirty="0" smtClean="0"/>
              <a:t>Technology Training Modules (Infrastructure, Tech Set-up, Emerging Technologies) and Test Administration Modules for DTC and STC (Test Administration of CBT &amp; PBT and Accommodations/Accessibilities), Trainings specifically for TA’s</a:t>
            </a:r>
            <a:endParaRPr lang="en-US" sz="2000" b="1" dirty="0"/>
          </a:p>
          <a:p>
            <a:pPr marL="231775" lvl="1" indent="0">
              <a:buNone/>
            </a:pPr>
            <a:endParaRPr lang="en-US" sz="1600" b="1" dirty="0" smtClean="0"/>
          </a:p>
        </p:txBody>
      </p:sp>
    </p:spTree>
    <p:extLst>
      <p:ext uri="{BB962C8B-B14F-4D97-AF65-F5344CB8AC3E}">
        <p14:creationId xmlns:p14="http://schemas.microsoft.com/office/powerpoint/2010/main" val="35625238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smtClean="0">
                <a:latin typeface="Chalkduster" charset="0"/>
                <a:cs typeface="Arial" pitchFamily="34" charset="0"/>
              </a:rPr>
              <a:t>Additional Supports</a:t>
            </a:r>
            <a:endParaRPr lang="en-US" sz="3600" dirty="0">
              <a:latin typeface="Chalkduster" charset="0"/>
              <a:cs typeface="Arial" pitchFamily="34" charset="0"/>
            </a:endParaRPr>
          </a:p>
        </p:txBody>
      </p:sp>
      <p:sp>
        <p:nvSpPr>
          <p:cNvPr id="13" name="Footer Placeholder 12"/>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14" name="Slide Number Placeholder 13"/>
          <p:cNvSpPr>
            <a:spLocks noGrp="1"/>
          </p:cNvSpPr>
          <p:nvPr>
            <p:ph type="sldNum" sz="quarter" idx="4"/>
          </p:nvPr>
        </p:nvSpPr>
        <p:spPr/>
        <p:txBody>
          <a:bodyPr/>
          <a:lstStyle/>
          <a:p>
            <a:fld id="{79BA4B8F-8B3F-4B52-9164-AF2CA95F68ED}" type="slidenum">
              <a:rPr lang="en-US" smtClean="0">
                <a:solidFill>
                  <a:prstClr val="black">
                    <a:tint val="75000"/>
                  </a:prstClr>
                </a:solidFill>
              </a:rPr>
              <a:pPr/>
              <a:t>79</a:t>
            </a:fld>
            <a:endParaRPr lang="en-US" dirty="0">
              <a:solidFill>
                <a:prstClr val="black">
                  <a:tint val="75000"/>
                </a:prstClr>
              </a:solidFill>
            </a:endParaRPr>
          </a:p>
        </p:txBody>
      </p:sp>
      <p:sp>
        <p:nvSpPr>
          <p:cNvPr id="6" name="Content Placeholder 5"/>
          <p:cNvSpPr>
            <a:spLocks noGrp="1"/>
          </p:cNvSpPr>
          <p:nvPr>
            <p:ph sz="quarter" idx="10"/>
          </p:nvPr>
        </p:nvSpPr>
        <p:spPr>
          <a:xfrm>
            <a:off x="152400" y="1219200"/>
            <a:ext cx="8839200" cy="5029200"/>
          </a:xfrm>
        </p:spPr>
        <p:txBody>
          <a:bodyPr>
            <a:normAutofit lnSpcReduction="10000"/>
          </a:bodyPr>
          <a:lstStyle/>
          <a:p>
            <a:r>
              <a:rPr lang="en-US" sz="2400" dirty="0" smtClean="0">
                <a:hlinkClick r:id="rId3"/>
              </a:rPr>
              <a:t>LDOE field </a:t>
            </a:r>
            <a:r>
              <a:rPr lang="en-US" sz="2400" dirty="0">
                <a:hlinkClick r:id="rId3"/>
              </a:rPr>
              <a:t>t</a:t>
            </a:r>
            <a:r>
              <a:rPr lang="en-US" sz="2400" dirty="0" smtClean="0">
                <a:hlinkClick r:id="rId3"/>
              </a:rPr>
              <a:t>est website</a:t>
            </a:r>
            <a:endParaRPr lang="en-US" sz="2400" dirty="0" smtClean="0"/>
          </a:p>
          <a:p>
            <a:r>
              <a:rPr lang="en-US" sz="2400" dirty="0" smtClean="0">
                <a:hlinkClick r:id="rId4"/>
              </a:rPr>
              <a:t>Sample items </a:t>
            </a:r>
            <a:r>
              <a:rPr lang="en-US" sz="2400" dirty="0" smtClean="0"/>
              <a:t>and </a:t>
            </a:r>
            <a:r>
              <a:rPr lang="en-US" sz="2400" dirty="0" smtClean="0">
                <a:hlinkClick r:id="rId4"/>
              </a:rPr>
              <a:t>tutorials</a:t>
            </a:r>
            <a:endParaRPr lang="en-US" sz="2400" dirty="0" smtClean="0"/>
          </a:p>
          <a:p>
            <a:r>
              <a:rPr lang="en-US" sz="2400" dirty="0" smtClean="0">
                <a:hlinkClick r:id="rId3"/>
              </a:rPr>
              <a:t>Technology diagnostic tools</a:t>
            </a:r>
            <a:endParaRPr lang="en-US" sz="2400" dirty="0"/>
          </a:p>
          <a:p>
            <a:r>
              <a:rPr lang="en-US" sz="2400" dirty="0"/>
              <a:t>School Test Coordinators and Test Administrators </a:t>
            </a:r>
            <a:r>
              <a:rPr lang="en-US" sz="2400" dirty="0" smtClean="0"/>
              <a:t> half day sessions for participants in Phase I (PBA) </a:t>
            </a:r>
            <a:endParaRPr lang="en-US" sz="2400" dirty="0"/>
          </a:p>
          <a:p>
            <a:pPr lvl="1"/>
            <a:r>
              <a:rPr lang="en-US" sz="1800" b="1" dirty="0" smtClean="0"/>
              <a:t>March 11</a:t>
            </a:r>
            <a:r>
              <a:rPr lang="en-US" sz="1800" dirty="0"/>
              <a:t> - </a:t>
            </a:r>
            <a:r>
              <a:rPr lang="en-US" sz="1800" dirty="0" smtClean="0"/>
              <a:t>Calcasieu </a:t>
            </a:r>
            <a:r>
              <a:rPr lang="en-US" sz="1800" dirty="0"/>
              <a:t>Parish</a:t>
            </a:r>
          </a:p>
          <a:p>
            <a:pPr lvl="1"/>
            <a:r>
              <a:rPr lang="en-US" sz="1800" b="1" dirty="0" smtClean="0"/>
              <a:t>March 12</a:t>
            </a:r>
            <a:r>
              <a:rPr lang="en-US" sz="1800" dirty="0"/>
              <a:t> - </a:t>
            </a:r>
            <a:r>
              <a:rPr lang="en-US" sz="1800" dirty="0" smtClean="0"/>
              <a:t>Jefferson </a:t>
            </a:r>
            <a:r>
              <a:rPr lang="en-US" sz="1800" dirty="0"/>
              <a:t>Parish</a:t>
            </a:r>
          </a:p>
          <a:p>
            <a:pPr lvl="1"/>
            <a:r>
              <a:rPr lang="en-US" sz="1800" b="1" dirty="0" smtClean="0"/>
              <a:t>March 13</a:t>
            </a:r>
            <a:r>
              <a:rPr lang="en-US" sz="1800" dirty="0"/>
              <a:t> - </a:t>
            </a:r>
            <a:r>
              <a:rPr lang="en-US" sz="1800" dirty="0" smtClean="0"/>
              <a:t>Concordia Parish</a:t>
            </a:r>
            <a:r>
              <a:rPr lang="en-US" sz="1600" dirty="0"/>
              <a:t> </a:t>
            </a:r>
          </a:p>
          <a:p>
            <a:r>
              <a:rPr lang="en-US" sz="2400" dirty="0"/>
              <a:t>Repeat offerings of these sessions will be available for participants in Phase II (EOY) of the Spring 2014 Field Test at one of the following locations.  </a:t>
            </a:r>
          </a:p>
          <a:p>
            <a:pPr lvl="1"/>
            <a:r>
              <a:rPr lang="en-US" sz="1800" b="1" dirty="0"/>
              <a:t>April 28</a:t>
            </a:r>
            <a:r>
              <a:rPr lang="en-US" sz="1800" dirty="0"/>
              <a:t> - Ascension Parish</a:t>
            </a:r>
          </a:p>
          <a:p>
            <a:pPr lvl="1"/>
            <a:r>
              <a:rPr lang="en-US" sz="1800" b="1" dirty="0"/>
              <a:t>April 29</a:t>
            </a:r>
            <a:r>
              <a:rPr lang="en-US" sz="1800" dirty="0"/>
              <a:t> - Rapides Parish</a:t>
            </a:r>
          </a:p>
          <a:p>
            <a:pPr lvl="1"/>
            <a:r>
              <a:rPr lang="en-US" sz="1800" b="1" dirty="0"/>
              <a:t>April 30</a:t>
            </a:r>
            <a:r>
              <a:rPr lang="en-US" sz="1800" dirty="0"/>
              <a:t> - Bossier Parish </a:t>
            </a:r>
          </a:p>
          <a:p>
            <a:pPr marL="0" indent="0">
              <a:buNone/>
            </a:pPr>
            <a:endParaRPr lang="en-US" dirty="0" smtClean="0"/>
          </a:p>
          <a:p>
            <a:endParaRPr lang="en-US" dirty="0" smtClean="0"/>
          </a:p>
          <a:p>
            <a:endParaRPr lang="en-US" dirty="0" smtClean="0"/>
          </a:p>
        </p:txBody>
      </p:sp>
    </p:spTree>
    <p:extLst>
      <p:ext uri="{BB962C8B-B14F-4D97-AF65-F5344CB8AC3E}">
        <p14:creationId xmlns:p14="http://schemas.microsoft.com/office/powerpoint/2010/main" val="4207804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smtClean="0">
                <a:latin typeface="Chalkduster" panose="020B0604020202020204" charset="0"/>
              </a:rPr>
              <a:t>Agenda</a:t>
            </a:r>
            <a:endParaRPr lang="en-US" sz="3600" dirty="0">
              <a:latin typeface="Chalkduster" panose="020B0604020202020204" charset="0"/>
            </a:endParaRPr>
          </a:p>
        </p:txBody>
      </p:sp>
      <p:sp>
        <p:nvSpPr>
          <p:cNvPr id="12" name="Content Placeholder 11"/>
          <p:cNvSpPr>
            <a:spLocks noGrp="1"/>
          </p:cNvSpPr>
          <p:nvPr>
            <p:ph sz="quarter" idx="10"/>
          </p:nvPr>
        </p:nvSpPr>
        <p:spPr>
          <a:solidFill>
            <a:srgbClr val="000000">
              <a:alpha val="3137"/>
            </a:srgbClr>
          </a:solidFill>
        </p:spPr>
        <p:txBody>
          <a:bodyPr>
            <a:normAutofit fontScale="92500" lnSpcReduction="10000"/>
          </a:bodyPr>
          <a:lstStyle/>
          <a:p>
            <a:pPr lvl="1">
              <a:spcAft>
                <a:spcPts val="1200"/>
              </a:spcAft>
            </a:pPr>
            <a:r>
              <a:rPr lang="en-US" altLang="en-US" dirty="0" smtClean="0"/>
              <a:t>Design of the Field Test</a:t>
            </a:r>
          </a:p>
          <a:p>
            <a:pPr lvl="1">
              <a:spcAft>
                <a:spcPts val="1200"/>
              </a:spcAft>
            </a:pPr>
            <a:r>
              <a:rPr lang="en-US" altLang="en-US" dirty="0" smtClean="0"/>
              <a:t>Review Access for All, Accessibility Features, and Accommodations</a:t>
            </a:r>
          </a:p>
          <a:p>
            <a:pPr lvl="1">
              <a:spcAft>
                <a:spcPts val="1200"/>
              </a:spcAft>
            </a:pPr>
            <a:r>
              <a:rPr lang="en-US" altLang="en-US" dirty="0" smtClean="0"/>
              <a:t>Provide </a:t>
            </a:r>
            <a:r>
              <a:rPr lang="en-US" altLang="en-US" dirty="0"/>
              <a:t>overview of </a:t>
            </a:r>
            <a:r>
              <a:rPr lang="en-US" altLang="en-US" dirty="0" smtClean="0"/>
              <a:t>Pearson Access</a:t>
            </a:r>
            <a:endParaRPr lang="en-US" altLang="en-US" dirty="0"/>
          </a:p>
          <a:p>
            <a:pPr lvl="1">
              <a:spcAft>
                <a:spcPts val="1200"/>
              </a:spcAft>
            </a:pPr>
            <a:r>
              <a:rPr lang="en-US" altLang="en-US" dirty="0" smtClean="0"/>
              <a:t>Complete </a:t>
            </a:r>
            <a:r>
              <a:rPr lang="en-US" altLang="en-US" dirty="0"/>
              <a:t>key tasks in the </a:t>
            </a:r>
            <a:r>
              <a:rPr lang="en-US" altLang="en-US" dirty="0" smtClean="0"/>
              <a:t>Pearson Access Training Site</a:t>
            </a:r>
          </a:p>
          <a:p>
            <a:pPr lvl="2">
              <a:spcAft>
                <a:spcPts val="1200"/>
              </a:spcAft>
            </a:pPr>
            <a:r>
              <a:rPr lang="en-US" altLang="en-US" dirty="0" smtClean="0"/>
              <a:t>Creating and Managing User Accounts</a:t>
            </a:r>
          </a:p>
          <a:p>
            <a:pPr lvl="2">
              <a:spcAft>
                <a:spcPts val="1200"/>
              </a:spcAft>
            </a:pPr>
            <a:r>
              <a:rPr lang="en-US" altLang="en-US" dirty="0" smtClean="0"/>
              <a:t>Creating and Managing Test Sessions</a:t>
            </a:r>
            <a:endParaRPr lang="en-US" altLang="en-US" dirty="0"/>
          </a:p>
          <a:p>
            <a:pPr marL="457200" lvl="1" indent="-457200"/>
            <a:r>
              <a:rPr lang="en-US" altLang="en-US" dirty="0" smtClean="0"/>
              <a:t>Reporting</a:t>
            </a:r>
          </a:p>
          <a:p>
            <a:pPr marL="457200" lvl="1" indent="-457200"/>
            <a:r>
              <a:rPr lang="en-US" altLang="en-US" dirty="0" smtClean="0"/>
              <a:t>Resources</a:t>
            </a:r>
          </a:p>
          <a:p>
            <a:pPr marL="457200" lvl="1" indent="-457200"/>
            <a:r>
              <a:rPr lang="en-US" altLang="en-US" dirty="0" smtClean="0"/>
              <a:t>Explore </a:t>
            </a:r>
            <a:r>
              <a:rPr lang="en-US" altLang="en-US" dirty="0"/>
              <a:t>Sample Sets and Tutorial</a:t>
            </a:r>
          </a:p>
          <a:p>
            <a:pPr marL="0" indent="0">
              <a:buNone/>
            </a:pPr>
            <a:endParaRPr lang="en-US" sz="2400" b="1" dirty="0" smtClean="0"/>
          </a:p>
          <a:p>
            <a:pPr marL="0" indent="0">
              <a:buNone/>
            </a:pPr>
            <a:endParaRPr lang="en-US" dirty="0"/>
          </a:p>
        </p:txBody>
      </p:sp>
      <p:sp>
        <p:nvSpPr>
          <p:cNvPr id="13" name="Footer Placeholder 12"/>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14" name="Slide Number Placeholder 13"/>
          <p:cNvSpPr>
            <a:spLocks noGrp="1"/>
          </p:cNvSpPr>
          <p:nvPr>
            <p:ph type="sldNum" sz="quarter" idx="4"/>
          </p:nvPr>
        </p:nvSpPr>
        <p:spPr/>
        <p:txBody>
          <a:bodyPr/>
          <a:lstStyle/>
          <a:p>
            <a:fld id="{79BA4B8F-8B3F-4B52-9164-AF2CA95F68ED}" type="slidenum">
              <a:rPr lang="en-US" smtClean="0">
                <a:solidFill>
                  <a:prstClr val="black">
                    <a:tint val="75000"/>
                  </a:prstClr>
                </a:solidFill>
              </a:rPr>
              <a:pPr/>
              <a:t>8</a:t>
            </a:fld>
            <a:endParaRPr lang="en-US" dirty="0">
              <a:solidFill>
                <a:prstClr val="black">
                  <a:tint val="75000"/>
                </a:prstClr>
              </a:solidFill>
            </a:endParaRPr>
          </a:p>
        </p:txBody>
      </p:sp>
      <p:sp>
        <p:nvSpPr>
          <p:cNvPr id="2" name="Rectangle 1"/>
          <p:cNvSpPr/>
          <p:nvPr/>
        </p:nvSpPr>
        <p:spPr>
          <a:xfrm>
            <a:off x="0" y="1295400"/>
            <a:ext cx="9144000" cy="685800"/>
          </a:xfrm>
          <a:prstGeom prst="rect">
            <a:avLst/>
          </a:prstGeom>
          <a:solidFill>
            <a:schemeClr val="tx1">
              <a:lumMod val="85000"/>
              <a:lumOff val="1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8153828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963917"/>
            <a:ext cx="91440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prstClr val="white"/>
                </a:solidFill>
                <a:latin typeface="Chalkduster"/>
                <a:cs typeface="Chalkduster"/>
              </a:rPr>
              <a:t>PARCC Sample Sets and Tutorial</a:t>
            </a:r>
            <a:endParaRPr lang="en-US" sz="4000" dirty="0">
              <a:solidFill>
                <a:prstClr val="white"/>
              </a:solidFill>
              <a:latin typeface="Chalkduster"/>
              <a:cs typeface="Chalkduster"/>
            </a:endParaRPr>
          </a:p>
        </p:txBody>
      </p:sp>
    </p:spTree>
    <p:extLst>
      <p:ext uri="{BB962C8B-B14F-4D97-AF65-F5344CB8AC3E}">
        <p14:creationId xmlns:p14="http://schemas.microsoft.com/office/powerpoint/2010/main" val="32054618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smtClean="0">
                <a:latin typeface="Chalkduster" panose="020B0604020202020204" charset="0"/>
              </a:rPr>
              <a:t>Agenda</a:t>
            </a:r>
            <a:endParaRPr lang="en-US" sz="3600" dirty="0">
              <a:latin typeface="Chalkduster" panose="020B0604020202020204" charset="0"/>
            </a:endParaRPr>
          </a:p>
        </p:txBody>
      </p:sp>
      <p:sp>
        <p:nvSpPr>
          <p:cNvPr id="12" name="Content Placeholder 11"/>
          <p:cNvSpPr>
            <a:spLocks noGrp="1"/>
          </p:cNvSpPr>
          <p:nvPr>
            <p:ph sz="quarter" idx="10"/>
          </p:nvPr>
        </p:nvSpPr>
        <p:spPr>
          <a:solidFill>
            <a:srgbClr val="000000">
              <a:alpha val="3137"/>
            </a:srgbClr>
          </a:solidFill>
        </p:spPr>
        <p:txBody>
          <a:bodyPr>
            <a:normAutofit fontScale="92500" lnSpcReduction="10000"/>
          </a:bodyPr>
          <a:lstStyle/>
          <a:p>
            <a:pPr lvl="1">
              <a:spcAft>
                <a:spcPts val="1200"/>
              </a:spcAft>
            </a:pPr>
            <a:r>
              <a:rPr lang="en-US" altLang="en-US" dirty="0" smtClean="0"/>
              <a:t>Design of the Field Test</a:t>
            </a:r>
          </a:p>
          <a:p>
            <a:pPr lvl="1">
              <a:spcAft>
                <a:spcPts val="1200"/>
              </a:spcAft>
            </a:pPr>
            <a:r>
              <a:rPr lang="en-US" altLang="en-US" dirty="0" smtClean="0"/>
              <a:t>Review Access for All, Accessibility Features, and Accommodations</a:t>
            </a:r>
          </a:p>
          <a:p>
            <a:pPr lvl="1">
              <a:spcAft>
                <a:spcPts val="1200"/>
              </a:spcAft>
            </a:pPr>
            <a:r>
              <a:rPr lang="en-US" altLang="en-US" dirty="0" smtClean="0"/>
              <a:t>Provide </a:t>
            </a:r>
            <a:r>
              <a:rPr lang="en-US" altLang="en-US" dirty="0"/>
              <a:t>overview of </a:t>
            </a:r>
            <a:r>
              <a:rPr lang="en-US" altLang="en-US" dirty="0" smtClean="0"/>
              <a:t>Pearson Access</a:t>
            </a:r>
            <a:endParaRPr lang="en-US" altLang="en-US" dirty="0"/>
          </a:p>
          <a:p>
            <a:pPr lvl="1">
              <a:spcAft>
                <a:spcPts val="1200"/>
              </a:spcAft>
            </a:pPr>
            <a:r>
              <a:rPr lang="en-US" altLang="en-US" dirty="0" smtClean="0"/>
              <a:t>Complete </a:t>
            </a:r>
            <a:r>
              <a:rPr lang="en-US" altLang="en-US" dirty="0"/>
              <a:t>key tasks in the </a:t>
            </a:r>
            <a:r>
              <a:rPr lang="en-US" altLang="en-US" dirty="0" smtClean="0"/>
              <a:t>Pearson Access Training Site</a:t>
            </a:r>
          </a:p>
          <a:p>
            <a:pPr lvl="2">
              <a:spcAft>
                <a:spcPts val="1200"/>
              </a:spcAft>
            </a:pPr>
            <a:r>
              <a:rPr lang="en-US" altLang="en-US" dirty="0" smtClean="0"/>
              <a:t>Creating and Managing User Accounts</a:t>
            </a:r>
          </a:p>
          <a:p>
            <a:pPr lvl="2">
              <a:spcAft>
                <a:spcPts val="1200"/>
              </a:spcAft>
            </a:pPr>
            <a:r>
              <a:rPr lang="en-US" altLang="en-US" dirty="0" smtClean="0"/>
              <a:t>Creating and Managing Test Sessions</a:t>
            </a:r>
            <a:endParaRPr lang="en-US" altLang="en-US" dirty="0"/>
          </a:p>
          <a:p>
            <a:pPr marL="457200" lvl="1" indent="-457200"/>
            <a:r>
              <a:rPr lang="en-US" altLang="en-US" dirty="0" smtClean="0"/>
              <a:t>Reporting</a:t>
            </a:r>
          </a:p>
          <a:p>
            <a:pPr marL="457200" lvl="1" indent="-457200"/>
            <a:r>
              <a:rPr lang="en-US" altLang="en-US" dirty="0" smtClean="0"/>
              <a:t>Resources</a:t>
            </a:r>
          </a:p>
          <a:p>
            <a:pPr marL="457200" lvl="1" indent="-457200"/>
            <a:r>
              <a:rPr lang="en-US" altLang="en-US" dirty="0" smtClean="0"/>
              <a:t>Explore </a:t>
            </a:r>
            <a:r>
              <a:rPr lang="en-US" altLang="en-US" dirty="0"/>
              <a:t>Sample Sets and Tutorial</a:t>
            </a:r>
          </a:p>
          <a:p>
            <a:pPr marL="0" indent="0">
              <a:buNone/>
            </a:pPr>
            <a:endParaRPr lang="en-US" sz="2400" b="1" dirty="0" smtClean="0"/>
          </a:p>
          <a:p>
            <a:pPr marL="0" indent="0">
              <a:buNone/>
            </a:pPr>
            <a:endParaRPr lang="en-US" dirty="0"/>
          </a:p>
        </p:txBody>
      </p:sp>
      <p:sp>
        <p:nvSpPr>
          <p:cNvPr id="13" name="Footer Placeholder 12"/>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14" name="Slide Number Placeholder 13"/>
          <p:cNvSpPr>
            <a:spLocks noGrp="1"/>
          </p:cNvSpPr>
          <p:nvPr>
            <p:ph type="sldNum" sz="quarter" idx="4"/>
          </p:nvPr>
        </p:nvSpPr>
        <p:spPr/>
        <p:txBody>
          <a:bodyPr/>
          <a:lstStyle/>
          <a:p>
            <a:fld id="{79BA4B8F-8B3F-4B52-9164-AF2CA95F68ED}" type="slidenum">
              <a:rPr lang="en-US" smtClean="0">
                <a:solidFill>
                  <a:prstClr val="black">
                    <a:tint val="75000"/>
                  </a:prstClr>
                </a:solidFill>
              </a:rPr>
              <a:pPr/>
              <a:t>81</a:t>
            </a:fld>
            <a:endParaRPr lang="en-US" dirty="0">
              <a:solidFill>
                <a:prstClr val="black">
                  <a:tint val="75000"/>
                </a:prstClr>
              </a:solidFill>
            </a:endParaRPr>
          </a:p>
        </p:txBody>
      </p:sp>
      <p:sp>
        <p:nvSpPr>
          <p:cNvPr id="2" name="Rectangle 1"/>
          <p:cNvSpPr/>
          <p:nvPr/>
        </p:nvSpPr>
        <p:spPr>
          <a:xfrm>
            <a:off x="-36786" y="5860828"/>
            <a:ext cx="9144000" cy="479534"/>
          </a:xfrm>
          <a:prstGeom prst="rect">
            <a:avLst/>
          </a:prstGeom>
          <a:solidFill>
            <a:schemeClr val="tx1">
              <a:lumMod val="85000"/>
              <a:lumOff val="1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prstClr val="white"/>
              </a:solidFill>
              <a:cs typeface="Calibri" pitchFamily="34" charset="0"/>
            </a:endParaRPr>
          </a:p>
        </p:txBody>
      </p:sp>
    </p:spTree>
    <p:extLst>
      <p:ext uri="{BB962C8B-B14F-4D97-AF65-F5344CB8AC3E}">
        <p14:creationId xmlns:p14="http://schemas.microsoft.com/office/powerpoint/2010/main" val="13353742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smtClean="0">
                <a:latin typeface="Chalkduster" charset="0"/>
                <a:cs typeface="Arial" pitchFamily="34" charset="0"/>
              </a:rPr>
              <a:t>Sample Items and Tutorials</a:t>
            </a:r>
            <a:endParaRPr lang="en-US" sz="3600" dirty="0">
              <a:latin typeface="Chalkduster" charset="0"/>
              <a:cs typeface="Arial" pitchFamily="34" charset="0"/>
            </a:endParaRPr>
          </a:p>
        </p:txBody>
      </p:sp>
      <p:sp>
        <p:nvSpPr>
          <p:cNvPr id="13" name="Footer Placeholder 12"/>
          <p:cNvSpPr>
            <a:spLocks noGrp="1"/>
          </p:cNvSpPr>
          <p:nvPr>
            <p:ph type="ftr" sz="quarter" idx="3"/>
          </p:nvPr>
        </p:nvSpPr>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sp>
        <p:nvSpPr>
          <p:cNvPr id="14" name="Slide Number Placeholder 13"/>
          <p:cNvSpPr>
            <a:spLocks noGrp="1"/>
          </p:cNvSpPr>
          <p:nvPr>
            <p:ph type="sldNum" sz="quarter" idx="4"/>
          </p:nvPr>
        </p:nvSpPr>
        <p:spPr/>
        <p:txBody>
          <a:bodyPr/>
          <a:lstStyle/>
          <a:p>
            <a:fld id="{79BA4B8F-8B3F-4B52-9164-AF2CA95F68ED}" type="slidenum">
              <a:rPr lang="en-US" smtClean="0">
                <a:solidFill>
                  <a:prstClr val="black">
                    <a:tint val="75000"/>
                  </a:prstClr>
                </a:solidFill>
              </a:rPr>
              <a:pPr/>
              <a:t>82</a:t>
            </a:fld>
            <a:endParaRPr lang="en-US" dirty="0">
              <a:solidFill>
                <a:prstClr val="black">
                  <a:tint val="75000"/>
                </a:prstClr>
              </a:solidFill>
            </a:endParaRPr>
          </a:p>
        </p:txBody>
      </p:sp>
      <p:sp>
        <p:nvSpPr>
          <p:cNvPr id="6" name="Content Placeholder 5"/>
          <p:cNvSpPr>
            <a:spLocks noGrp="1"/>
          </p:cNvSpPr>
          <p:nvPr>
            <p:ph sz="quarter" idx="10"/>
          </p:nvPr>
        </p:nvSpPr>
        <p:spPr>
          <a:xfrm>
            <a:off x="0" y="1143000"/>
            <a:ext cx="8991600" cy="5105400"/>
          </a:xfrm>
        </p:spPr>
        <p:txBody>
          <a:bodyPr>
            <a:noAutofit/>
          </a:bodyPr>
          <a:lstStyle/>
          <a:p>
            <a:pPr marL="0" indent="0">
              <a:buNone/>
            </a:pPr>
            <a:r>
              <a:rPr lang="en-US" sz="2000" dirty="0"/>
              <a:t>T</a:t>
            </a:r>
            <a:r>
              <a:rPr lang="en-US" sz="2000" dirty="0" smtClean="0"/>
              <a:t>he Department has shared two tools that will allow parents, teachers, students and district staff to learn the testing platform for the field test.</a:t>
            </a:r>
          </a:p>
          <a:p>
            <a:pPr marL="0" indent="0">
              <a:buNone/>
            </a:pPr>
            <a:endParaRPr lang="en-US" sz="2000" dirty="0" smtClean="0"/>
          </a:p>
          <a:p>
            <a:pPr marL="231775" lvl="1" indent="0">
              <a:buNone/>
            </a:pPr>
            <a:r>
              <a:rPr lang="en-US" sz="2000" b="1" dirty="0" smtClean="0">
                <a:hlinkClick r:id="rId3"/>
              </a:rPr>
              <a:t>Tutorial</a:t>
            </a:r>
            <a:r>
              <a:rPr lang="en-US" sz="2000" b="1" dirty="0" smtClean="0"/>
              <a:t>: </a:t>
            </a:r>
            <a:r>
              <a:rPr lang="en-US" sz="2000" dirty="0" smtClean="0"/>
              <a:t>This tutorial guides users through all of the features of the online system.  The tutorial can be accessed an unlimited number of times.</a:t>
            </a:r>
            <a:endParaRPr lang="en-US" sz="2000" b="1" dirty="0" smtClean="0"/>
          </a:p>
          <a:p>
            <a:pPr marL="0" indent="0">
              <a:buNone/>
            </a:pPr>
            <a:r>
              <a:rPr lang="en-US" sz="2000" dirty="0" smtClean="0"/>
              <a:t> </a:t>
            </a:r>
            <a:endParaRPr lang="en-US" sz="2000" dirty="0"/>
          </a:p>
          <a:p>
            <a:pPr marL="231775" lvl="1" indent="0">
              <a:buNone/>
            </a:pPr>
            <a:r>
              <a:rPr lang="en-US" sz="2000" b="1" dirty="0" smtClean="0">
                <a:hlinkClick r:id="rId3"/>
              </a:rPr>
              <a:t>Sample items</a:t>
            </a:r>
            <a:r>
              <a:rPr lang="en-US" sz="2000" b="1" dirty="0" smtClean="0"/>
              <a:t>:  </a:t>
            </a:r>
            <a:r>
              <a:rPr lang="en-US" sz="2000" dirty="0" smtClean="0"/>
              <a:t>These are previously released PARCC items that have now been loaded onto the technology platform.  These can be accessed an unlimited number of times.</a:t>
            </a:r>
          </a:p>
          <a:p>
            <a:pPr marL="0" indent="0">
              <a:buNone/>
            </a:pPr>
            <a:endParaRPr lang="en-US" sz="2000" b="1" dirty="0"/>
          </a:p>
          <a:p>
            <a:pPr marL="0" indent="0">
              <a:buNone/>
            </a:pPr>
            <a:r>
              <a:rPr lang="en-US" sz="2000" b="1" dirty="0" smtClean="0"/>
              <a:t>Please ensure you check the </a:t>
            </a:r>
            <a:r>
              <a:rPr lang="en-US" sz="2000" b="1" dirty="0" smtClean="0">
                <a:hlinkClick r:id="rId4"/>
              </a:rPr>
              <a:t>technology specifications </a:t>
            </a:r>
            <a:r>
              <a:rPr lang="en-US" sz="2000" b="1" dirty="0" smtClean="0"/>
              <a:t>for use of these assessments.  Google Chrome and Safari are the most compatible browsers.  Certain versions of Internet Explorer are not compatible.</a:t>
            </a:r>
          </a:p>
          <a:p>
            <a:pPr marL="0" indent="0">
              <a:buNone/>
            </a:pPr>
            <a:endParaRPr lang="en-US" sz="2000" b="1" dirty="0" smtClean="0"/>
          </a:p>
          <a:p>
            <a:pPr marL="0" indent="0">
              <a:buNone/>
            </a:pPr>
            <a:r>
              <a:rPr lang="en-US" sz="2000" b="1" dirty="0" smtClean="0"/>
              <a:t>Link to both:</a:t>
            </a:r>
            <a:r>
              <a:rPr lang="en-US" sz="2000" b="1" dirty="0"/>
              <a:t> </a:t>
            </a:r>
            <a:r>
              <a:rPr lang="en-US" sz="2000" b="1" dirty="0" smtClean="0"/>
              <a:t> </a:t>
            </a:r>
            <a:r>
              <a:rPr lang="en-US" sz="2000" b="1" i="1" dirty="0" smtClean="0">
                <a:hlinkClick r:id="rId5"/>
              </a:rPr>
              <a:t>www.practice.parcc.testnav.com</a:t>
            </a:r>
            <a:endParaRPr lang="en-US" sz="2000" b="1" i="1" dirty="0" smtClean="0"/>
          </a:p>
          <a:p>
            <a:pPr marL="0" indent="0">
              <a:buNone/>
            </a:pPr>
            <a:endParaRPr lang="en-US" sz="2000" b="1" dirty="0" smtClean="0"/>
          </a:p>
        </p:txBody>
      </p:sp>
    </p:spTree>
    <p:extLst>
      <p:ext uri="{BB962C8B-B14F-4D97-AF65-F5344CB8AC3E}">
        <p14:creationId xmlns:p14="http://schemas.microsoft.com/office/powerpoint/2010/main" val="15548134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Helping Students: Calculator</a:t>
            </a:r>
            <a:endParaRPr lang="en-US" dirty="0"/>
          </a:p>
        </p:txBody>
      </p:sp>
      <p:sp>
        <p:nvSpPr>
          <p:cNvPr id="3" name="Slide Number Placeholder 2"/>
          <p:cNvSpPr>
            <a:spLocks noGrp="1"/>
          </p:cNvSpPr>
          <p:nvPr>
            <p:ph type="sldNum" sz="quarter" idx="4"/>
          </p:nvPr>
        </p:nvSpPr>
        <p:spPr/>
        <p:txBody>
          <a:bodyPr/>
          <a:lstStyle/>
          <a:p>
            <a:endParaRPr lang="en-US" dirty="0">
              <a:solidFill>
                <a:prstClr val="black">
                  <a:tint val="75000"/>
                </a:prstClr>
              </a:solidFill>
            </a:endParaRPr>
          </a:p>
        </p:txBody>
      </p:sp>
      <p:pic>
        <p:nvPicPr>
          <p:cNvPr id="5" name="Picture 4" descr="Screen Shot 2014-02-07 at 5.09.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94519"/>
            <a:ext cx="7696200" cy="5059208"/>
          </a:xfrm>
          <a:prstGeom prst="rect">
            <a:avLst/>
          </a:prstGeom>
        </p:spPr>
      </p:pic>
    </p:spTree>
    <p:extLst>
      <p:ext uri="{BB962C8B-B14F-4D97-AF65-F5344CB8AC3E}">
        <p14:creationId xmlns:p14="http://schemas.microsoft.com/office/powerpoint/2010/main" val="39656224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Helping Students: Eliminate Choice Tool</a:t>
            </a:r>
            <a:endParaRPr lang="en-US" dirty="0"/>
          </a:p>
        </p:txBody>
      </p:sp>
      <p:sp>
        <p:nvSpPr>
          <p:cNvPr id="3" name="Slide Number Placeholder 2"/>
          <p:cNvSpPr>
            <a:spLocks noGrp="1"/>
          </p:cNvSpPr>
          <p:nvPr>
            <p:ph type="sldNum" sz="quarter" idx="4"/>
          </p:nvPr>
        </p:nvSpPr>
        <p:spPr/>
        <p:txBody>
          <a:bodyPr/>
          <a:lstStyle/>
          <a:p>
            <a:endParaRPr lang="en-US" dirty="0">
              <a:solidFill>
                <a:prstClr val="black">
                  <a:tint val="75000"/>
                </a:prstClr>
              </a:solidFill>
            </a:endParaRPr>
          </a:p>
        </p:txBody>
      </p:sp>
      <p:pic>
        <p:nvPicPr>
          <p:cNvPr id="7" name="Content Placeholder 6"/>
          <p:cNvPicPr>
            <a:picLocks noGrp="1" noChangeAspect="1"/>
          </p:cNvPicPr>
          <p:nvPr>
            <p:ph sz="quarter" idx="10"/>
          </p:nvPr>
        </p:nvPicPr>
        <p:blipFill>
          <a:blip r:embed="rId2"/>
          <a:srcRect l="-28019" r="-28019"/>
          <a:stretch>
            <a:fillRect/>
          </a:stretch>
        </p:blipFill>
        <p:spPr/>
      </p:pic>
    </p:spTree>
    <p:extLst>
      <p:ext uri="{BB962C8B-B14F-4D97-AF65-F5344CB8AC3E}">
        <p14:creationId xmlns:p14="http://schemas.microsoft.com/office/powerpoint/2010/main" val="5127773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Helping Students: Line Reader</a:t>
            </a:r>
            <a:endParaRPr lang="en-US" dirty="0"/>
          </a:p>
        </p:txBody>
      </p:sp>
      <p:sp>
        <p:nvSpPr>
          <p:cNvPr id="3" name="Slide Number Placeholder 2"/>
          <p:cNvSpPr>
            <a:spLocks noGrp="1"/>
          </p:cNvSpPr>
          <p:nvPr>
            <p:ph type="sldNum" sz="quarter" idx="4"/>
          </p:nvPr>
        </p:nvSpPr>
        <p:spPr/>
        <p:txBody>
          <a:bodyPr/>
          <a:lstStyle/>
          <a:p>
            <a:endParaRPr lang="en-US" dirty="0">
              <a:solidFill>
                <a:prstClr val="black">
                  <a:tint val="75000"/>
                </a:prstClr>
              </a:solidFill>
            </a:endParaRPr>
          </a:p>
        </p:txBody>
      </p:sp>
      <p:pic>
        <p:nvPicPr>
          <p:cNvPr id="5" name="Content Placeholder 4"/>
          <p:cNvPicPr>
            <a:picLocks noGrp="1" noChangeAspect="1"/>
          </p:cNvPicPr>
          <p:nvPr>
            <p:ph sz="quarter" idx="10"/>
          </p:nvPr>
        </p:nvPicPr>
        <p:blipFill>
          <a:blip r:embed="rId3"/>
          <a:srcRect l="-32909" r="-32909"/>
          <a:stretch>
            <a:fillRect/>
          </a:stretch>
        </p:blipFill>
        <p:spPr/>
      </p:pic>
    </p:spTree>
    <p:extLst>
      <p:ext uri="{BB962C8B-B14F-4D97-AF65-F5344CB8AC3E}">
        <p14:creationId xmlns:p14="http://schemas.microsoft.com/office/powerpoint/2010/main" val="14929883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20703"/>
            <a:ext cx="9144000" cy="1066800"/>
          </a:xfrm>
        </p:spPr>
        <p:txBody>
          <a:bodyPr/>
          <a:lstStyle/>
          <a:p>
            <a:r>
              <a:rPr lang="en-US" sz="3600" dirty="0" smtClean="0">
                <a:latin typeface="Chalkduster" charset="0"/>
                <a:cs typeface="Arial" pitchFamily="34" charset="0"/>
              </a:rPr>
              <a:t>Helping Students: Masking</a:t>
            </a:r>
            <a:endParaRPr lang="en-US" sz="3600" dirty="0">
              <a:latin typeface="Chalkduster" charset="0"/>
              <a:cs typeface="Arial" pitchFamily="34" charset="0"/>
            </a:endParaRPr>
          </a:p>
        </p:txBody>
      </p:sp>
      <p:sp>
        <p:nvSpPr>
          <p:cNvPr id="13" name="Footer Placeholder 12"/>
          <p:cNvSpPr>
            <a:spLocks noGrp="1"/>
          </p:cNvSpPr>
          <p:nvPr>
            <p:ph type="ftr" sz="quarter" idx="3"/>
          </p:nvPr>
        </p:nvSpPr>
        <p:spPr/>
        <p:txBody>
          <a:bodyPr/>
          <a:lstStyle/>
          <a:p>
            <a:r>
              <a:rPr lang="en-US" dirty="0" smtClean="0"/>
              <a:t>Louisiana Believes</a:t>
            </a:r>
            <a:endParaRPr lang="en-US" dirty="0"/>
          </a:p>
        </p:txBody>
      </p:sp>
      <p:sp>
        <p:nvSpPr>
          <p:cNvPr id="14" name="Slide Number Placeholder 13"/>
          <p:cNvSpPr>
            <a:spLocks noGrp="1"/>
          </p:cNvSpPr>
          <p:nvPr>
            <p:ph type="sldNum" sz="quarter" idx="4"/>
          </p:nvPr>
        </p:nvSpPr>
        <p:spPr/>
        <p:txBody>
          <a:bodyPr/>
          <a:lstStyle/>
          <a:p>
            <a:fld id="{79BA4B8F-8B3F-4B52-9164-AF2CA95F68ED}" type="slidenum">
              <a:rPr lang="en-US" smtClean="0"/>
              <a:pPr/>
              <a:t>86</a:t>
            </a:fld>
            <a:endParaRPr lang="en-US" dirty="0"/>
          </a:p>
        </p:txBody>
      </p:sp>
      <p:sp>
        <p:nvSpPr>
          <p:cNvPr id="5" name="TextBox 4"/>
          <p:cNvSpPr txBox="1"/>
          <p:nvPr/>
        </p:nvSpPr>
        <p:spPr>
          <a:xfrm>
            <a:off x="609600" y="1371600"/>
            <a:ext cx="7696200" cy="369332"/>
          </a:xfrm>
          <a:prstGeom prst="rect">
            <a:avLst/>
          </a:prstGeom>
          <a:noFill/>
        </p:spPr>
        <p:txBody>
          <a:bodyPr wrap="square" rtlCol="0">
            <a:spAutoFit/>
          </a:bodyPr>
          <a:lstStyle/>
          <a:p>
            <a:r>
              <a:rPr lang="en-US" dirty="0" smtClean="0"/>
              <a:t>This is an example of the </a:t>
            </a:r>
            <a:r>
              <a:rPr lang="en-US" b="1" dirty="0" smtClean="0"/>
              <a:t>‘answer masking’ </a:t>
            </a:r>
            <a:r>
              <a:rPr lang="en-US" dirty="0" smtClean="0"/>
              <a:t>accessibility feature:</a:t>
            </a:r>
            <a:endParaRPr lang="en-US" dirty="0"/>
          </a:p>
        </p:txBody>
      </p:sp>
      <p:pic>
        <p:nvPicPr>
          <p:cNvPr id="3" name="Content Placeholder 2"/>
          <p:cNvPicPr>
            <a:picLocks noGrp="1" noChangeAspect="1"/>
          </p:cNvPicPr>
          <p:nvPr>
            <p:ph sz="quarter" idx="10"/>
          </p:nvPr>
        </p:nvPicPr>
        <p:blipFill rotWithShape="1">
          <a:blip r:embed="rId3"/>
          <a:srcRect l="-10609" t="-12618" r="-16026"/>
          <a:stretch/>
        </p:blipFill>
        <p:spPr>
          <a:xfrm>
            <a:off x="-609600" y="1447800"/>
            <a:ext cx="10102443" cy="4922896"/>
          </a:xfrm>
        </p:spPr>
      </p:pic>
    </p:spTree>
    <p:extLst>
      <p:ext uri="{BB962C8B-B14F-4D97-AF65-F5344CB8AC3E}">
        <p14:creationId xmlns:p14="http://schemas.microsoft.com/office/powerpoint/2010/main" val="18134901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200400"/>
            <a:ext cx="91440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latin typeface="Chalkduster"/>
                <a:cs typeface="Chalkduster"/>
              </a:rPr>
              <a:t>Next Steps </a:t>
            </a:r>
            <a:endParaRPr lang="en-US" dirty="0">
              <a:solidFill>
                <a:prstClr val="white"/>
              </a:solidFill>
              <a:latin typeface="Chalkduster"/>
              <a:cs typeface="Chalkduster"/>
            </a:endParaRPr>
          </a:p>
        </p:txBody>
      </p:sp>
    </p:spTree>
    <p:extLst>
      <p:ext uri="{BB962C8B-B14F-4D97-AF65-F5344CB8AC3E}">
        <p14:creationId xmlns:p14="http://schemas.microsoft.com/office/powerpoint/2010/main" val="16718678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839200" cy="646331"/>
          </a:xfrm>
          <a:prstGeom prst="rect">
            <a:avLst/>
          </a:prstGeom>
          <a:noFill/>
        </p:spPr>
        <p:txBody>
          <a:bodyPr wrap="square" rtlCol="0">
            <a:spAutoFit/>
          </a:bodyPr>
          <a:lstStyle/>
          <a:p>
            <a:pPr algn="ctr"/>
            <a:r>
              <a:rPr lang="en-US" sz="3600" dirty="0" smtClean="0">
                <a:solidFill>
                  <a:prstClr val="white"/>
                </a:solidFill>
                <a:latin typeface="Chalkduster"/>
                <a:cs typeface="Chalkduster"/>
              </a:rPr>
              <a:t>Next Steps for School Test Coordinators</a:t>
            </a:r>
            <a:endParaRPr lang="en-US" sz="3600" dirty="0">
              <a:solidFill>
                <a:prstClr val="white"/>
              </a:solidFill>
              <a:latin typeface="Chalkduster"/>
              <a:cs typeface="Chalkduster"/>
            </a:endParaRPr>
          </a:p>
        </p:txBody>
      </p:sp>
      <p:sp>
        <p:nvSpPr>
          <p:cNvPr id="3" name="TextBox 2"/>
          <p:cNvSpPr txBox="1"/>
          <p:nvPr/>
        </p:nvSpPr>
        <p:spPr>
          <a:xfrm>
            <a:off x="0" y="1066800"/>
            <a:ext cx="9144000"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prstClr val="black"/>
                </a:solidFill>
              </a:rPr>
              <a:t>Review policies and instructions for test administration in both the </a:t>
            </a:r>
            <a:r>
              <a:rPr lang="en-US" sz="2800" i="1" dirty="0" smtClean="0">
                <a:solidFill>
                  <a:prstClr val="black"/>
                </a:solidFill>
              </a:rPr>
              <a:t>School Test Coordinator Manual and Test Administrator Manual</a:t>
            </a:r>
          </a:p>
          <a:p>
            <a:pPr marL="285750" indent="-285750">
              <a:buFont typeface="Arial" panose="020B0604020202020204" pitchFamily="34" charset="0"/>
              <a:buChar char="•"/>
            </a:pPr>
            <a:r>
              <a:rPr lang="en-US" sz="2800" dirty="0" smtClean="0">
                <a:solidFill>
                  <a:prstClr val="black"/>
                </a:solidFill>
              </a:rPr>
              <a:t>Review School Test Coordinator and Test Administrator Checklists</a:t>
            </a:r>
          </a:p>
          <a:p>
            <a:pPr marL="285750" indent="-285750">
              <a:buFont typeface="Arial" panose="020B0604020202020204" pitchFamily="34" charset="0"/>
              <a:buChar char="•"/>
            </a:pPr>
            <a:r>
              <a:rPr lang="en-US" sz="2800" dirty="0" smtClean="0">
                <a:solidFill>
                  <a:prstClr val="black"/>
                </a:solidFill>
              </a:rPr>
              <a:t>Complete recommended training and ensure TA training</a:t>
            </a:r>
          </a:p>
          <a:p>
            <a:pPr marL="285750" indent="-285750">
              <a:buFont typeface="Arial" panose="020B0604020202020204" pitchFamily="34" charset="0"/>
              <a:buChar char="•"/>
            </a:pPr>
            <a:r>
              <a:rPr lang="en-US" sz="2800" dirty="0" smtClean="0">
                <a:solidFill>
                  <a:prstClr val="black"/>
                </a:solidFill>
              </a:rPr>
              <a:t>Add Users into Pearson Access as appropriate</a:t>
            </a:r>
          </a:p>
          <a:p>
            <a:pPr marL="285750" indent="-285750">
              <a:buFont typeface="Arial" panose="020B0604020202020204" pitchFamily="34" charset="0"/>
              <a:buChar char="•"/>
            </a:pPr>
            <a:r>
              <a:rPr lang="en-US" sz="2800" dirty="0" smtClean="0">
                <a:solidFill>
                  <a:prstClr val="black"/>
                </a:solidFill>
              </a:rPr>
              <a:t>Prepare for Proctor Caching</a:t>
            </a:r>
          </a:p>
          <a:p>
            <a:pPr marL="285750" indent="-285750">
              <a:buFont typeface="Arial" panose="020B0604020202020204" pitchFamily="34" charset="0"/>
              <a:buChar char="•"/>
            </a:pPr>
            <a:r>
              <a:rPr lang="en-US" sz="2800" dirty="0" smtClean="0">
                <a:solidFill>
                  <a:prstClr val="black"/>
                </a:solidFill>
              </a:rPr>
              <a:t>Indicate Student Accommodation and Accessibility feature usage through Pearson Access</a:t>
            </a:r>
          </a:p>
          <a:p>
            <a:pPr marL="285750" indent="-285750">
              <a:buFont typeface="Arial" panose="020B0604020202020204" pitchFamily="34" charset="0"/>
              <a:buChar char="•"/>
            </a:pPr>
            <a:r>
              <a:rPr lang="en-US" sz="2800" dirty="0" smtClean="0">
                <a:solidFill>
                  <a:prstClr val="black"/>
                </a:solidFill>
              </a:rPr>
              <a:t>Set up Test Sessions </a:t>
            </a:r>
          </a:p>
          <a:p>
            <a:pPr marL="285750" indent="-285750">
              <a:buFont typeface="Arial" panose="020B0604020202020204" pitchFamily="34" charset="0"/>
              <a:buChar char="•"/>
            </a:pPr>
            <a:r>
              <a:rPr lang="en-US" sz="2800" dirty="0" smtClean="0">
                <a:solidFill>
                  <a:prstClr val="black"/>
                </a:solidFill>
              </a:rPr>
              <a:t>Order any additional materials including Large Print</a:t>
            </a:r>
          </a:p>
        </p:txBody>
      </p:sp>
      <p:sp>
        <p:nvSpPr>
          <p:cNvPr id="5" name="Footer Placeholder 3"/>
          <p:cNvSpPr txBox="1">
            <a:spLocks/>
          </p:cNvSpPr>
          <p:nvPr/>
        </p:nvSpPr>
        <p:spPr>
          <a:xfrm>
            <a:off x="152400" y="6553200"/>
            <a:ext cx="2895600" cy="3428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latin typeface="Chalkduster"/>
                <a:cs typeface="Chalkduster"/>
              </a:rPr>
              <a:t>Louisiana Believes</a:t>
            </a:r>
            <a:endParaRPr lang="en-US" dirty="0">
              <a:solidFill>
                <a:srgbClr val="EEECE1">
                  <a:lumMod val="50000"/>
                </a:srgbClr>
              </a:solidFill>
              <a:latin typeface="Chalkduster"/>
              <a:cs typeface="Chalkduster"/>
            </a:endParaRPr>
          </a:p>
        </p:txBody>
      </p:sp>
    </p:spTree>
    <p:extLst>
      <p:ext uri="{BB962C8B-B14F-4D97-AF65-F5344CB8AC3E}">
        <p14:creationId xmlns:p14="http://schemas.microsoft.com/office/powerpoint/2010/main" val="34368321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839200" cy="646331"/>
          </a:xfrm>
          <a:prstGeom prst="rect">
            <a:avLst/>
          </a:prstGeom>
          <a:noFill/>
        </p:spPr>
        <p:txBody>
          <a:bodyPr wrap="square" rtlCol="0">
            <a:spAutoFit/>
          </a:bodyPr>
          <a:lstStyle/>
          <a:p>
            <a:pPr algn="ctr"/>
            <a:r>
              <a:rPr lang="en-US" sz="3600" dirty="0" smtClean="0">
                <a:solidFill>
                  <a:prstClr val="white"/>
                </a:solidFill>
                <a:latin typeface="Chalkduster"/>
                <a:cs typeface="Chalkduster"/>
              </a:rPr>
              <a:t>Next Steps for Test Administrators</a:t>
            </a:r>
            <a:endParaRPr lang="en-US" sz="3600" dirty="0">
              <a:solidFill>
                <a:prstClr val="white"/>
              </a:solidFill>
              <a:latin typeface="Chalkduster"/>
              <a:cs typeface="Chalkduster"/>
            </a:endParaRPr>
          </a:p>
        </p:txBody>
      </p:sp>
      <p:sp>
        <p:nvSpPr>
          <p:cNvPr id="3" name="TextBox 2"/>
          <p:cNvSpPr txBox="1"/>
          <p:nvPr/>
        </p:nvSpPr>
        <p:spPr>
          <a:xfrm>
            <a:off x="0" y="1066800"/>
            <a:ext cx="9144000" cy="2862322"/>
          </a:xfrm>
          <a:prstGeom prst="rect">
            <a:avLst/>
          </a:prstGeom>
          <a:noFill/>
        </p:spPr>
        <p:txBody>
          <a:bodyPr wrap="square" rtlCol="0">
            <a:spAutoFit/>
          </a:bodyPr>
          <a:lstStyle/>
          <a:p>
            <a:pPr marL="742950" lvl="1" indent="-285750">
              <a:buFont typeface="Arial" panose="020B0604020202020204" pitchFamily="34" charset="0"/>
              <a:buChar char="•"/>
            </a:pPr>
            <a:r>
              <a:rPr lang="en-US" sz="3600" dirty="0" smtClean="0">
                <a:solidFill>
                  <a:prstClr val="black"/>
                </a:solidFill>
              </a:rPr>
              <a:t>Review policies and instructions for test administration in the </a:t>
            </a:r>
            <a:r>
              <a:rPr lang="en-US" sz="3600" i="1" dirty="0" smtClean="0">
                <a:solidFill>
                  <a:prstClr val="black"/>
                </a:solidFill>
              </a:rPr>
              <a:t>Test Administrator Manual</a:t>
            </a:r>
          </a:p>
          <a:p>
            <a:pPr marL="742950" lvl="1" indent="-285750">
              <a:buFont typeface="Arial" panose="020B0604020202020204" pitchFamily="34" charset="0"/>
              <a:buChar char="•"/>
            </a:pPr>
            <a:r>
              <a:rPr lang="en-US" sz="3600" dirty="0" smtClean="0">
                <a:solidFill>
                  <a:prstClr val="black"/>
                </a:solidFill>
              </a:rPr>
              <a:t>Review Test Administrator Checklists</a:t>
            </a:r>
          </a:p>
          <a:p>
            <a:pPr marL="742950" lvl="1" indent="-285750">
              <a:buFont typeface="Arial" panose="020B0604020202020204" pitchFamily="34" charset="0"/>
              <a:buChar char="•"/>
            </a:pPr>
            <a:r>
              <a:rPr lang="en-US" sz="3600" dirty="0" smtClean="0">
                <a:solidFill>
                  <a:prstClr val="black"/>
                </a:solidFill>
              </a:rPr>
              <a:t>Complete recommended training </a:t>
            </a:r>
          </a:p>
        </p:txBody>
      </p:sp>
      <p:sp>
        <p:nvSpPr>
          <p:cNvPr id="5" name="Footer Placeholder 3"/>
          <p:cNvSpPr txBox="1">
            <a:spLocks/>
          </p:cNvSpPr>
          <p:nvPr/>
        </p:nvSpPr>
        <p:spPr>
          <a:xfrm>
            <a:off x="152400" y="6553200"/>
            <a:ext cx="2895600" cy="3428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latin typeface="Chalkduster"/>
                <a:cs typeface="Chalkduster"/>
              </a:rPr>
              <a:t>Louisiana Believes</a:t>
            </a:r>
            <a:endParaRPr lang="en-US" dirty="0">
              <a:solidFill>
                <a:srgbClr val="EEECE1">
                  <a:lumMod val="50000"/>
                </a:srgbClr>
              </a:solidFill>
              <a:latin typeface="Chalkduster"/>
              <a:cs typeface="Chalkduster"/>
            </a:endParaRPr>
          </a:p>
        </p:txBody>
      </p:sp>
    </p:spTree>
    <p:extLst>
      <p:ext uri="{BB962C8B-B14F-4D97-AF65-F5344CB8AC3E}">
        <p14:creationId xmlns:p14="http://schemas.microsoft.com/office/powerpoint/2010/main" val="30330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xfrm>
            <a:off x="1143000" y="152400"/>
            <a:ext cx="6324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marL="0" algn="ctr"/>
            <a:r>
              <a:rPr lang="en-US" altLang="en-US" sz="3600" dirty="0" smtClean="0">
                <a:solidFill>
                  <a:schemeClr val="bg1"/>
                </a:solidFill>
                <a:latin typeface="Chalkduster"/>
                <a:ea typeface="ＭＳ Ｐゴシック" pitchFamily="34" charset="-128"/>
              </a:rPr>
              <a:t>Schedule</a:t>
            </a:r>
          </a:p>
        </p:txBody>
      </p:sp>
      <p:sp>
        <p:nvSpPr>
          <p:cNvPr id="5" name="Slide Number Placeholder 4"/>
          <p:cNvSpPr>
            <a:spLocks noGrp="1"/>
          </p:cNvSpPr>
          <p:nvPr>
            <p:ph type="sldNum" sz="quarter" idx="10"/>
          </p:nvPr>
        </p:nvSpPr>
        <p:spPr/>
        <p:txBody>
          <a:bodyPr>
            <a:normAutofit/>
          </a:bodyPr>
          <a:lstStyle/>
          <a:p>
            <a:pPr>
              <a:defRPr/>
            </a:pPr>
            <a:fld id="{B8509E9D-7426-4A45-AEA3-2605D5C428CA}" type="slidenum">
              <a:rPr lang="en-US" smtClean="0">
                <a:solidFill>
                  <a:prstClr val="black">
                    <a:tint val="75000"/>
                  </a:prstClr>
                </a:solidFill>
              </a:rPr>
              <a:pPr>
                <a:defRPr/>
              </a:pPr>
              <a:t>9</a:t>
            </a:fld>
            <a:endParaRPr lang="en-US">
              <a:solidFill>
                <a:prstClr val="black">
                  <a:tint val="75000"/>
                </a:prstClr>
              </a:solidFill>
            </a:endParaRPr>
          </a:p>
        </p:txBody>
      </p:sp>
      <p:sp>
        <p:nvSpPr>
          <p:cNvPr id="3" name="Content Placeholder 2"/>
          <p:cNvSpPr>
            <a:spLocks noGrp="1"/>
          </p:cNvSpPr>
          <p:nvPr>
            <p:ph idx="4294967295"/>
          </p:nvPr>
        </p:nvSpPr>
        <p:spPr>
          <a:xfrm>
            <a:off x="0" y="1295400"/>
            <a:ext cx="9144000" cy="1295400"/>
          </a:xfrm>
          <a:prstGeom prst="rect">
            <a:avLst/>
          </a:prstGeom>
        </p:spPr>
        <p:txBody>
          <a:bodyPr>
            <a:normAutofit/>
          </a:bodyPr>
          <a:lstStyle/>
          <a:p>
            <a:pPr marL="0" indent="0">
              <a:buFont typeface="Arial" charset="0"/>
              <a:buNone/>
              <a:defRPr/>
            </a:pPr>
            <a:r>
              <a:rPr lang="en-US" dirty="0"/>
              <a:t>Schools can </a:t>
            </a:r>
            <a:r>
              <a:rPr lang="en-US" dirty="0" smtClean="0"/>
              <a:t>schedule testing at </a:t>
            </a:r>
            <a:r>
              <a:rPr lang="en-US" b="1" dirty="0"/>
              <a:t>any time </a:t>
            </a:r>
            <a:r>
              <a:rPr lang="en-US" dirty="0"/>
              <a:t>during the </a:t>
            </a:r>
            <a:r>
              <a:rPr lang="en-US" dirty="0" smtClean="0"/>
              <a:t>Field Test testing windows:</a:t>
            </a:r>
          </a:p>
          <a:p>
            <a:pPr>
              <a:defRPr/>
            </a:pPr>
            <a:endParaRPr lang="en-US" dirty="0"/>
          </a:p>
          <a:p>
            <a:pPr marL="0" indent="0">
              <a:buFont typeface="Arial" charset="0"/>
              <a:buNone/>
              <a:defRPr/>
            </a:pPr>
            <a:endParaRPr lang="en-US" dirty="0"/>
          </a:p>
          <a:p>
            <a:pPr marL="0" indent="0">
              <a:buFont typeface="Arial" charset="0"/>
              <a:buNone/>
              <a:defRPr/>
            </a:pPr>
            <a:endParaRPr lang="en-US" dirty="0" smtClean="0"/>
          </a:p>
        </p:txBody>
      </p:sp>
      <p:graphicFrame>
        <p:nvGraphicFramePr>
          <p:cNvPr id="6" name="Table 5"/>
          <p:cNvGraphicFramePr>
            <a:graphicFrameLocks noGrp="1"/>
          </p:cNvGraphicFramePr>
          <p:nvPr>
            <p:extLst>
              <p:ext uri="{D42A27DB-BD31-4B8C-83A1-F6EECF244321}">
                <p14:modId xmlns:p14="http://schemas.microsoft.com/office/powerpoint/2010/main" val="2819571093"/>
              </p:ext>
            </p:extLst>
          </p:nvPr>
        </p:nvGraphicFramePr>
        <p:xfrm>
          <a:off x="152400" y="2808764"/>
          <a:ext cx="8839200" cy="2192207"/>
        </p:xfrm>
        <a:graphic>
          <a:graphicData uri="http://schemas.openxmlformats.org/drawingml/2006/table">
            <a:tbl>
              <a:tblPr firstRow="1" bandRow="1">
                <a:tableStyleId>{69012ECD-51FC-41F1-AA8D-1B2483CD663E}</a:tableStyleId>
              </a:tblPr>
              <a:tblGrid>
                <a:gridCol w="5240942"/>
                <a:gridCol w="3598258"/>
              </a:tblGrid>
              <a:tr h="546355">
                <a:tc>
                  <a:txBody>
                    <a:bodyPr/>
                    <a:lstStyle/>
                    <a:p>
                      <a:pPr algn="ctr"/>
                      <a:r>
                        <a:rPr lang="en-US" sz="2400" dirty="0" smtClean="0"/>
                        <a:t>Component </a:t>
                      </a:r>
                      <a:endParaRPr lang="en-US" sz="2400" dirty="0"/>
                    </a:p>
                  </a:txBody>
                  <a:tcPr marT="45703" marB="45703" anchor="ctr"/>
                </a:tc>
                <a:tc>
                  <a:txBody>
                    <a:bodyPr/>
                    <a:lstStyle/>
                    <a:p>
                      <a:pPr algn="ctr"/>
                      <a:r>
                        <a:rPr lang="en-US" sz="2400" dirty="0" smtClean="0"/>
                        <a:t>Administration Dates</a:t>
                      </a:r>
                      <a:endParaRPr lang="en-US" sz="2400" dirty="0"/>
                    </a:p>
                  </a:txBody>
                  <a:tcPr marT="45703" marB="45703" anchor="ctr"/>
                </a:tc>
              </a:tr>
              <a:tr h="812291">
                <a:tc>
                  <a:txBody>
                    <a:bodyPr/>
                    <a:lstStyle/>
                    <a:p>
                      <a:r>
                        <a:rPr lang="en-US" sz="2400" dirty="0" smtClean="0"/>
                        <a:t>Phase</a:t>
                      </a:r>
                      <a:r>
                        <a:rPr lang="en-US" sz="2400" baseline="0" dirty="0" smtClean="0"/>
                        <a:t> I: </a:t>
                      </a:r>
                      <a:r>
                        <a:rPr lang="en-US" sz="2400" dirty="0" smtClean="0"/>
                        <a:t>Performance-Based Assessment (PBA) </a:t>
                      </a:r>
                      <a:endParaRPr lang="en-US" sz="2400" b="1" dirty="0"/>
                    </a:p>
                  </a:txBody>
                  <a:tcPr marT="45703" marB="45703"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March 24 to April 11, 2014</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15 days</a:t>
                      </a:r>
                      <a:endParaRPr lang="en-US" sz="2400" dirty="0"/>
                    </a:p>
                  </a:txBody>
                  <a:tcPr marT="45703" marB="45703" anchor="ctr"/>
                </a:tc>
              </a:tr>
              <a:tr h="546355">
                <a:tc>
                  <a:txBody>
                    <a:bodyPr/>
                    <a:lstStyle/>
                    <a:p>
                      <a:r>
                        <a:rPr lang="en-US" sz="2400" dirty="0" smtClean="0"/>
                        <a:t>Phase II: End-of-Year (EOY) </a:t>
                      </a:r>
                      <a:endParaRPr lang="en-US" sz="2400" b="1" dirty="0"/>
                    </a:p>
                  </a:txBody>
                  <a:tcPr marT="45703" marB="45703"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May 5</a:t>
                      </a:r>
                      <a:r>
                        <a:rPr lang="en-US" sz="2400" baseline="0" dirty="0" smtClean="0"/>
                        <a:t> </a:t>
                      </a:r>
                      <a:r>
                        <a:rPr lang="en-US" sz="2400" dirty="0" smtClean="0"/>
                        <a:t>to June 6, 2014</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20 days</a:t>
                      </a:r>
                      <a:endParaRPr lang="en-US" sz="2400" dirty="0"/>
                    </a:p>
                  </a:txBody>
                  <a:tcPr marT="45703" marB="45703" anchor="ctr"/>
                </a:tc>
              </a:tr>
            </a:tbl>
          </a:graphicData>
        </a:graphic>
      </p:graphicFrame>
      <p:sp>
        <p:nvSpPr>
          <p:cNvPr id="7" name="Footer Placeholder 3"/>
          <p:cNvSpPr txBox="1">
            <a:spLocks/>
          </p:cNvSpPr>
          <p:nvPr/>
        </p:nvSpPr>
        <p:spPr>
          <a:xfrm>
            <a:off x="152400" y="6553200"/>
            <a:ext cx="2895600" cy="3428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EEECE1">
                    <a:lumMod val="50000"/>
                  </a:srgbClr>
                </a:solidFill>
                <a:latin typeface="Chalkduster"/>
                <a:cs typeface="Chalkduster"/>
              </a:rPr>
              <a:t>Louisiana Believes</a:t>
            </a:r>
            <a:endParaRPr lang="en-US" dirty="0">
              <a:solidFill>
                <a:srgbClr val="EEECE1">
                  <a:lumMod val="50000"/>
                </a:srgbClr>
              </a:solidFill>
              <a:latin typeface="Chalkduster"/>
              <a:cs typeface="Chalkduster"/>
            </a:endParaRPr>
          </a:p>
        </p:txBody>
      </p:sp>
    </p:spTree>
    <p:extLst>
      <p:ext uri="{BB962C8B-B14F-4D97-AF65-F5344CB8AC3E}">
        <p14:creationId xmlns:p14="http://schemas.microsoft.com/office/powerpoint/2010/main" val="22697546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Contact</a:t>
            </a:r>
            <a:endParaRPr lang="en-US" sz="3600" dirty="0"/>
          </a:p>
        </p:txBody>
      </p:sp>
      <p:sp>
        <p:nvSpPr>
          <p:cNvPr id="3" name="Slide Number Placeholder 2"/>
          <p:cNvSpPr>
            <a:spLocks noGrp="1"/>
          </p:cNvSpPr>
          <p:nvPr>
            <p:ph type="sldNum" sz="quarter" idx="4"/>
          </p:nvPr>
        </p:nvSpPr>
        <p:spPr/>
        <p:txBody>
          <a:bodyPr/>
          <a:lstStyle/>
          <a:p>
            <a:endParaRPr lang="en-US" dirty="0">
              <a:solidFill>
                <a:prstClr val="black">
                  <a:tint val="75000"/>
                </a:prstClr>
              </a:solidFill>
            </a:endParaRPr>
          </a:p>
        </p:txBody>
      </p:sp>
      <p:sp>
        <p:nvSpPr>
          <p:cNvPr id="4" name="Content Placeholder 3"/>
          <p:cNvSpPr>
            <a:spLocks noGrp="1"/>
          </p:cNvSpPr>
          <p:nvPr>
            <p:ph sz="quarter" idx="10"/>
          </p:nvPr>
        </p:nvSpPr>
        <p:spPr>
          <a:xfrm>
            <a:off x="152400" y="1600200"/>
            <a:ext cx="8839200" cy="3886200"/>
          </a:xfrm>
        </p:spPr>
        <p:txBody>
          <a:bodyPr>
            <a:normAutofit/>
          </a:bodyPr>
          <a:lstStyle/>
          <a:p>
            <a:pPr marL="0" indent="0" algn="ctr">
              <a:buNone/>
            </a:pPr>
            <a:endParaRPr lang="en-US" dirty="0" smtClean="0">
              <a:hlinkClick r:id="rId3"/>
            </a:endParaRPr>
          </a:p>
          <a:p>
            <a:pPr marL="0" indent="0" algn="ctr">
              <a:buNone/>
            </a:pPr>
            <a:endParaRPr lang="en-US" dirty="0" smtClean="0"/>
          </a:p>
          <a:p>
            <a:endParaRPr lang="en-US" dirty="0"/>
          </a:p>
          <a:p>
            <a:pPr marL="0" indent="0">
              <a:buNone/>
            </a:pPr>
            <a:endParaRPr lang="en-US" dirty="0" smtClean="0"/>
          </a:p>
        </p:txBody>
      </p:sp>
      <p:sp>
        <p:nvSpPr>
          <p:cNvPr id="5" name="Footer Placeholder 3"/>
          <p:cNvSpPr>
            <a:spLocks noGrp="1"/>
          </p:cNvSpPr>
          <p:nvPr>
            <p:ph type="ftr" sz="quarter" idx="3"/>
          </p:nvPr>
        </p:nvSpPr>
        <p:spPr>
          <a:xfrm>
            <a:off x="152400" y="6553200"/>
            <a:ext cx="2895600" cy="342899"/>
          </a:xfrm>
        </p:spPr>
        <p:txBody>
          <a:bodyPr/>
          <a:lstStyle/>
          <a:p>
            <a:r>
              <a:rPr lang="en-US" dirty="0" smtClean="0">
                <a:solidFill>
                  <a:srgbClr val="EEECE1">
                    <a:lumMod val="50000"/>
                  </a:srgbClr>
                </a:solidFill>
              </a:rPr>
              <a:t>Louisiana Believes</a:t>
            </a:r>
            <a:endParaRPr lang="en-US" dirty="0">
              <a:solidFill>
                <a:srgbClr val="EEECE1">
                  <a:lumMod val="50000"/>
                </a:srgbClr>
              </a:solidFill>
            </a:endParaRPr>
          </a:p>
        </p:txBody>
      </p:sp>
      <p:pic>
        <p:nvPicPr>
          <p:cNvPr id="6" name="Picture 5" descr="LAB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1219200"/>
            <a:ext cx="2438400" cy="1104900"/>
          </a:xfrm>
          <a:prstGeom prst="rect">
            <a:avLst/>
          </a:prstGeom>
        </p:spPr>
      </p:pic>
      <p:sp>
        <p:nvSpPr>
          <p:cNvPr id="7" name="TextBox 6"/>
          <p:cNvSpPr txBox="1"/>
          <p:nvPr/>
        </p:nvSpPr>
        <p:spPr>
          <a:xfrm>
            <a:off x="152400" y="2590800"/>
            <a:ext cx="8686800" cy="3477875"/>
          </a:xfrm>
          <a:prstGeom prst="rect">
            <a:avLst/>
          </a:prstGeom>
          <a:noFill/>
        </p:spPr>
        <p:txBody>
          <a:bodyPr wrap="square" rtlCol="0">
            <a:spAutoFit/>
          </a:bodyPr>
          <a:lstStyle/>
          <a:p>
            <a:pPr algn="ctr"/>
            <a:r>
              <a:rPr lang="en-US" sz="3600" b="1" dirty="0" smtClean="0">
                <a:solidFill>
                  <a:prstClr val="black"/>
                </a:solidFill>
              </a:rPr>
              <a:t>Additional Assessment Questions: </a:t>
            </a:r>
          </a:p>
          <a:p>
            <a:pPr algn="ctr"/>
            <a:r>
              <a:rPr lang="en-US" sz="3200" dirty="0" smtClean="0">
                <a:solidFill>
                  <a:prstClr val="black"/>
                </a:solidFill>
                <a:hlinkClick r:id="rId3"/>
              </a:rPr>
              <a:t>assessment@la.gov</a:t>
            </a:r>
          </a:p>
          <a:p>
            <a:pPr algn="ctr"/>
            <a:endParaRPr lang="en-US" sz="3200" dirty="0" smtClean="0">
              <a:solidFill>
                <a:prstClr val="black"/>
              </a:solidFill>
              <a:hlinkClick r:id="rId3"/>
            </a:endParaRPr>
          </a:p>
          <a:p>
            <a:pPr algn="ctr"/>
            <a:r>
              <a:rPr lang="en-US" sz="3200" b="1" dirty="0">
                <a:solidFill>
                  <a:prstClr val="black"/>
                </a:solidFill>
              </a:rPr>
              <a:t>Additional </a:t>
            </a:r>
            <a:r>
              <a:rPr lang="en-US" sz="3200" b="1" dirty="0" smtClean="0">
                <a:solidFill>
                  <a:prstClr val="black"/>
                </a:solidFill>
              </a:rPr>
              <a:t>Technology </a:t>
            </a:r>
            <a:r>
              <a:rPr lang="en-US" sz="3200" b="1" dirty="0">
                <a:solidFill>
                  <a:prstClr val="black"/>
                </a:solidFill>
              </a:rPr>
              <a:t>Questions: </a:t>
            </a:r>
            <a:endParaRPr lang="en-US" sz="3200" dirty="0" smtClean="0">
              <a:solidFill>
                <a:prstClr val="black"/>
              </a:solidFill>
              <a:hlinkClick r:id="rId3"/>
            </a:endParaRPr>
          </a:p>
          <a:p>
            <a:pPr algn="ctr"/>
            <a:r>
              <a:rPr lang="en-US" sz="3200" dirty="0" smtClean="0">
                <a:solidFill>
                  <a:prstClr val="black"/>
                </a:solidFill>
                <a:hlinkClick r:id="rId3"/>
              </a:rPr>
              <a:t>edtech@la.gov</a:t>
            </a:r>
          </a:p>
          <a:p>
            <a:pPr algn="ctr"/>
            <a:endParaRPr lang="en-US" sz="3200" dirty="0">
              <a:solidFill>
                <a:prstClr val="black"/>
              </a:solidFill>
              <a:hlinkClick r:id="rId3"/>
            </a:endParaRPr>
          </a:p>
          <a:p>
            <a:endParaRPr lang="en-US" sz="2400" dirty="0" smtClean="0">
              <a:solidFill>
                <a:prstClr val="black"/>
              </a:solidFill>
            </a:endParaRPr>
          </a:p>
        </p:txBody>
      </p:sp>
    </p:spTree>
    <p:extLst>
      <p:ext uri="{BB962C8B-B14F-4D97-AF65-F5344CB8AC3E}">
        <p14:creationId xmlns:p14="http://schemas.microsoft.com/office/powerpoint/2010/main" val="3519558223"/>
      </p:ext>
    </p:extLst>
  </p:cSld>
  <p:clrMapOvr>
    <a:masterClrMapping/>
  </p:clrMapOvr>
  <p:timing>
    <p:tnLst>
      <p:par>
        <p:cTn id="1" dur="indefinite" restart="never" nodeType="tmRoot"/>
      </p:par>
    </p:tnLst>
  </p:timing>
</p:sld>
</file>

<file path=ppt/theme/theme1.xml><?xml version="1.0" encoding="utf-8"?>
<a:theme xmlns:a="http://schemas.openxmlformats.org/drawingml/2006/main" name="Louisiana Belie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a:noFill/>
        </a:ln>
        <a:effectLst/>
      </a:spPr>
      <a:bodyPr vert="horz" wrap="square" lIns="45714" tIns="49315" rIns="45714" bIns="49315" rtlCol="0" anchor="ctr" anchorCtr="0">
        <a:noAutofit/>
      </a:bodyPr>
      <a:lstStyle>
        <a:defPPr algn="ctr">
          <a:lnSpc>
            <a:spcPct val="90000"/>
          </a:lnSpc>
          <a:spcBef>
            <a:spcPct val="0"/>
          </a:spcBef>
          <a:defRPr b="1" dirty="0" smtClean="0">
            <a:solidFill>
              <a:schemeClr val="bg1"/>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7_Louisiana Belie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a:noFill/>
        </a:ln>
        <a:effectLst/>
      </a:spPr>
      <a:bodyPr vert="horz" wrap="square" lIns="45714" tIns="49315" rIns="45714" bIns="49315" rtlCol="0" anchor="ctr" anchorCtr="0">
        <a:noAutofit/>
      </a:bodyPr>
      <a:lstStyle>
        <a:defPPr algn="ctr">
          <a:lnSpc>
            <a:spcPct val="90000"/>
          </a:lnSpc>
          <a:spcBef>
            <a:spcPct val="0"/>
          </a:spcBef>
          <a:defRPr b="1" dirty="0" smtClean="0">
            <a:solidFill>
              <a:schemeClr val="bg1"/>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8_Louisiana Belie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a:noFill/>
        </a:ln>
        <a:effectLst/>
      </a:spPr>
      <a:bodyPr vert="horz" wrap="square" lIns="45714" tIns="49315" rIns="45714" bIns="49315" rtlCol="0" anchor="ctr" anchorCtr="0">
        <a:noAutofit/>
      </a:bodyPr>
      <a:lstStyle>
        <a:defPPr algn="ctr">
          <a:lnSpc>
            <a:spcPct val="90000"/>
          </a:lnSpc>
          <a:spcBef>
            <a:spcPct val="0"/>
          </a:spcBef>
          <a:defRPr b="1" dirty="0" smtClean="0">
            <a:solidFill>
              <a:schemeClr val="bg1"/>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2.xml><?xml version="1.0" encoding="utf-8"?>
<a:theme xmlns:a="http://schemas.openxmlformats.org/drawingml/2006/main" name="9_Louisiana Belie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a:noFill/>
        </a:ln>
        <a:effectLst/>
      </a:spPr>
      <a:bodyPr vert="horz" wrap="square" lIns="45714" tIns="49315" rIns="45714" bIns="49315" rtlCol="0" anchor="ctr" anchorCtr="0">
        <a:noAutofit/>
      </a:bodyPr>
      <a:lstStyle>
        <a:defPPr algn="ctr">
          <a:lnSpc>
            <a:spcPct val="90000"/>
          </a:lnSpc>
          <a:spcBef>
            <a:spcPct val="0"/>
          </a:spcBef>
          <a:defRPr b="1" dirty="0" smtClean="0">
            <a:solidFill>
              <a:schemeClr val="bg1"/>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Louisiana Belie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a:noFill/>
        </a:ln>
        <a:effectLst/>
      </a:spPr>
      <a:bodyPr vert="horz" wrap="square" lIns="45714" tIns="49315" rIns="45714" bIns="49315" rtlCol="0" anchor="ctr" anchorCtr="0">
        <a:noAutofit/>
      </a:bodyPr>
      <a:lstStyle>
        <a:defPPr algn="ctr">
          <a:lnSpc>
            <a:spcPct val="90000"/>
          </a:lnSpc>
          <a:spcBef>
            <a:spcPct val="0"/>
          </a:spcBef>
          <a:defRPr b="1" dirty="0" smtClean="0">
            <a:solidFill>
              <a:schemeClr val="bg1"/>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2_Louisiana Belie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a:noFill/>
        </a:ln>
        <a:effectLst/>
      </a:spPr>
      <a:bodyPr vert="horz" wrap="square" lIns="45714" tIns="49315" rIns="45714" bIns="49315" rtlCol="0" anchor="ctr" anchorCtr="0">
        <a:noAutofit/>
      </a:bodyPr>
      <a:lstStyle>
        <a:defPPr algn="ctr">
          <a:lnSpc>
            <a:spcPct val="90000"/>
          </a:lnSpc>
          <a:spcBef>
            <a:spcPct val="0"/>
          </a:spcBef>
          <a:defRPr b="1" dirty="0" smtClean="0">
            <a:solidFill>
              <a:schemeClr val="bg1"/>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3_Louisiana Belie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a:noFill/>
        </a:ln>
        <a:effectLst/>
      </a:spPr>
      <a:bodyPr vert="horz" wrap="square" lIns="45714" tIns="49315" rIns="45714" bIns="49315" rtlCol="0" anchor="ctr" anchorCtr="0">
        <a:noAutofit/>
      </a:bodyPr>
      <a:lstStyle>
        <a:defPPr algn="ctr">
          <a:lnSpc>
            <a:spcPct val="90000"/>
          </a:lnSpc>
          <a:spcBef>
            <a:spcPct val="0"/>
          </a:spcBef>
          <a:defRPr b="1" dirty="0" smtClean="0">
            <a:solidFill>
              <a:schemeClr val="bg1"/>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4_Louisiana Belie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a:noFill/>
        </a:ln>
        <a:effectLst/>
      </a:spPr>
      <a:bodyPr vert="horz" wrap="square" lIns="45714" tIns="49315" rIns="45714" bIns="49315" rtlCol="0" anchor="ctr" anchorCtr="0">
        <a:noAutofit/>
      </a:bodyPr>
      <a:lstStyle>
        <a:defPPr algn="ctr">
          <a:lnSpc>
            <a:spcPct val="90000"/>
          </a:lnSpc>
          <a:spcBef>
            <a:spcPct val="0"/>
          </a:spcBef>
          <a:defRPr b="1" dirty="0" smtClean="0">
            <a:solidFill>
              <a:schemeClr val="bg1"/>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5_Louisiana Belie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a:noFill/>
        </a:ln>
        <a:effectLst/>
      </a:spPr>
      <a:bodyPr vert="horz" wrap="square" lIns="45714" tIns="49315" rIns="45714" bIns="49315" rtlCol="0" anchor="ctr" anchorCtr="0">
        <a:noAutofit/>
      </a:bodyPr>
      <a:lstStyle>
        <a:defPPr algn="ctr">
          <a:lnSpc>
            <a:spcPct val="90000"/>
          </a:lnSpc>
          <a:spcBef>
            <a:spcPct val="0"/>
          </a:spcBef>
          <a:defRPr b="1" dirty="0" smtClean="0">
            <a:solidFill>
              <a:schemeClr val="bg1"/>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6_Louisiana Belie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a:noFill/>
        </a:ln>
        <a:effectLst/>
      </a:spPr>
      <a:bodyPr vert="horz" wrap="square" lIns="45714" tIns="49315" rIns="45714" bIns="49315" rtlCol="0" anchor="ctr" anchorCtr="0">
        <a:noAutofit/>
      </a:bodyPr>
      <a:lstStyle>
        <a:defPPr algn="ctr">
          <a:lnSpc>
            <a:spcPct val="90000"/>
          </a:lnSpc>
          <a:spcBef>
            <a:spcPct val="0"/>
          </a:spcBef>
          <a:defRPr b="1" dirty="0" smtClean="0">
            <a:solidFill>
              <a:schemeClr val="bg1"/>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
  <TotalTime>15970</TotalTime>
  <Words>4947</Words>
  <Application>Microsoft Office PowerPoint</Application>
  <PresentationFormat>On-screen Show (4:3)</PresentationFormat>
  <Paragraphs>826</Paragraphs>
  <Slides>90</Slides>
  <Notes>71</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90</vt:i4>
      </vt:variant>
    </vt:vector>
  </HeadingPairs>
  <TitlesOfParts>
    <vt:vector size="112" baseType="lpstr">
      <vt:lpstr>Arial</vt:lpstr>
      <vt:lpstr>Wingdings</vt:lpstr>
      <vt:lpstr>ＭＳ Ｐゴシック</vt:lpstr>
      <vt:lpstr>Steinem</vt:lpstr>
      <vt:lpstr>Verdana</vt:lpstr>
      <vt:lpstr>Steinem Unicode</vt:lpstr>
      <vt:lpstr>Chalkduster</vt:lpstr>
      <vt:lpstr>Times New Roman</vt:lpstr>
      <vt:lpstr>Calibri</vt:lpstr>
      <vt:lpstr>Trebuchet MS</vt:lpstr>
      <vt:lpstr>Louisiana Believes</vt:lpstr>
      <vt:lpstr>Blank</vt:lpstr>
      <vt:lpstr>Section</vt:lpstr>
      <vt:lpstr>1_Louisiana Believes</vt:lpstr>
      <vt:lpstr>2_Louisiana Believes</vt:lpstr>
      <vt:lpstr>3_Louisiana Believes</vt:lpstr>
      <vt:lpstr>4_Louisiana Believes</vt:lpstr>
      <vt:lpstr>5_Louisiana Believes</vt:lpstr>
      <vt:lpstr>6_Louisiana Believes</vt:lpstr>
      <vt:lpstr>7_Louisiana Believes</vt:lpstr>
      <vt:lpstr>8_Louisiana Believes</vt:lpstr>
      <vt:lpstr>9_Louisiana Believes</vt:lpstr>
      <vt:lpstr>PowerPoint Presentation</vt:lpstr>
      <vt:lpstr>2014-2015 Assessment Plan</vt:lpstr>
      <vt:lpstr>PARCC Spring 2014 Field Test</vt:lpstr>
      <vt:lpstr>Spring Field Test Expectations</vt:lpstr>
      <vt:lpstr>Agenda</vt:lpstr>
      <vt:lpstr>Handouts Provided</vt:lpstr>
      <vt:lpstr>PowerPoint Presentation</vt:lpstr>
      <vt:lpstr>Agenda</vt:lpstr>
      <vt:lpstr>Schedule</vt:lpstr>
      <vt:lpstr>Testing Components</vt:lpstr>
      <vt:lpstr>Testing Times</vt:lpstr>
      <vt:lpstr>PowerPoint Presentation</vt:lpstr>
      <vt:lpstr>Agenda</vt:lpstr>
      <vt:lpstr>Types of Accessibility Features and Accommodations</vt:lpstr>
      <vt:lpstr>Accessibility Features &amp; Accommodations</vt:lpstr>
      <vt:lpstr>Field Test Guides</vt:lpstr>
      <vt:lpstr>Key Accommodation Notes</vt:lpstr>
      <vt:lpstr>PowerPoint Presentation</vt:lpstr>
      <vt:lpstr>Agenda</vt:lpstr>
      <vt:lpstr>PowerPoint Presentation</vt:lpstr>
      <vt:lpstr>PowerPoint Presentation</vt:lpstr>
      <vt:lpstr>PowerPoint Presentation</vt:lpstr>
      <vt:lpstr>PowerPoint Presentation</vt:lpstr>
      <vt:lpstr>PowerPoint Presentation</vt:lpstr>
      <vt:lpstr>Agenda</vt:lpstr>
      <vt:lpstr>Logging into the Training Site</vt:lpstr>
      <vt:lpstr>Pearson Access</vt:lpstr>
      <vt:lpstr>PowerPoint Presentation</vt:lpstr>
      <vt:lpstr>Agenda</vt:lpstr>
      <vt:lpstr>User Roles and Permissions</vt:lpstr>
      <vt:lpstr>Individual User Accounts</vt:lpstr>
      <vt:lpstr>View User Accounts</vt:lpstr>
      <vt:lpstr>Create a New User Account </vt:lpstr>
      <vt:lpstr>Send User Account File</vt:lpstr>
      <vt:lpstr>User Account File</vt:lpstr>
      <vt:lpstr>User Account File Fields</vt:lpstr>
      <vt:lpstr>Send User Account File </vt:lpstr>
      <vt:lpstr>Creating Dummy Student Accounts</vt:lpstr>
      <vt:lpstr>Creating Dummy Student Accounts</vt:lpstr>
      <vt:lpstr>PowerPoint Presentation</vt:lpstr>
      <vt:lpstr>Agenda</vt:lpstr>
      <vt:lpstr>Test Setup</vt:lpstr>
      <vt:lpstr>Configure Test Nav</vt:lpstr>
      <vt:lpstr>Test Management</vt:lpstr>
      <vt:lpstr>Student Registration Details</vt:lpstr>
      <vt:lpstr>Student Registration Details</vt:lpstr>
      <vt:lpstr>Student Registration Details</vt:lpstr>
      <vt:lpstr>CBT: Student Registration Details</vt:lpstr>
      <vt:lpstr>CBT: Student Registration Details</vt:lpstr>
      <vt:lpstr>PBT: Student Registration Details</vt:lpstr>
      <vt:lpstr>Manage Test Sessions</vt:lpstr>
      <vt:lpstr>Manage Test Sessions</vt:lpstr>
      <vt:lpstr>PowerPoint Presentation</vt:lpstr>
      <vt:lpstr>PowerPoint Presentation</vt:lpstr>
      <vt:lpstr>Accessibility Features and Accommodations Available by Test Form</vt:lpstr>
      <vt:lpstr>Read-Aloud Accessibility Feature</vt:lpstr>
      <vt:lpstr>PBT: Large Print Accommodation</vt:lpstr>
      <vt:lpstr>Creating Test Sessions</vt:lpstr>
      <vt:lpstr>Session Details</vt:lpstr>
      <vt:lpstr>Student and Proctor Authorizations</vt:lpstr>
      <vt:lpstr>Authorizations - Seal Codes</vt:lpstr>
      <vt:lpstr>Assign a Proctor Caching Site to a Session </vt:lpstr>
      <vt:lpstr>Logging into the Training Site</vt:lpstr>
      <vt:lpstr>Starting Test Sessions</vt:lpstr>
      <vt:lpstr>Monitoring Test Sessions</vt:lpstr>
      <vt:lpstr>Early Warning System</vt:lpstr>
      <vt:lpstr>PowerPoint Presentation</vt:lpstr>
      <vt:lpstr>PowerPoint Presentation</vt:lpstr>
      <vt:lpstr>Resuming a Student’s Test</vt:lpstr>
      <vt:lpstr>View Test Progress</vt:lpstr>
      <vt:lpstr>Mark Test Complete</vt:lpstr>
      <vt:lpstr>Stopping Test Sessions</vt:lpstr>
      <vt:lpstr>PowerPoint Presentation</vt:lpstr>
      <vt:lpstr>Agenda</vt:lpstr>
      <vt:lpstr>Survey</vt:lpstr>
      <vt:lpstr>PowerPoint Presentation</vt:lpstr>
      <vt:lpstr>Agenda</vt:lpstr>
      <vt:lpstr>Manuals and Training Modules</vt:lpstr>
      <vt:lpstr>Additional Supports</vt:lpstr>
      <vt:lpstr>PowerPoint Presentation</vt:lpstr>
      <vt:lpstr>Agenda</vt:lpstr>
      <vt:lpstr>Sample Items and Tutorials</vt:lpstr>
      <vt:lpstr>Helping Students: Calculator</vt:lpstr>
      <vt:lpstr>Helping Students: Eliminate Choice Tool</vt:lpstr>
      <vt:lpstr>Helping Students: Line Reader</vt:lpstr>
      <vt:lpstr>Helping Students: Masking</vt:lpstr>
      <vt:lpstr>PowerPoint Presentation</vt:lpstr>
      <vt:lpstr>PowerPoint Presentation</vt:lpstr>
      <vt:lpstr>PowerPoint Presentation</vt:lpstr>
      <vt:lpstr>Contact</vt:lpstr>
    </vt:vector>
  </TitlesOfParts>
  <Company>LDOE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Team Training  Opening Session</dc:title>
  <dc:creator>Louisiana Department of Education</dc:creator>
  <cp:lastModifiedBy>Kristina Bradford</cp:lastModifiedBy>
  <cp:revision>489</cp:revision>
  <cp:lastPrinted>2014-02-23T22:18:29Z</cp:lastPrinted>
  <dcterms:created xsi:type="dcterms:W3CDTF">2013-07-16T10:57:47Z</dcterms:created>
  <dcterms:modified xsi:type="dcterms:W3CDTF">2014-03-07T12:31:23Z</dcterms:modified>
</cp:coreProperties>
</file>