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Source Sans 3 Medium"/>
      <p:regular r:id="rId31"/>
      <p:bold r:id="rId32"/>
      <p:italic r:id="rId33"/>
      <p:boldItalic r:id="rId34"/>
    </p:embeddedFont>
    <p:embeddedFont>
      <p:font typeface="Public Sans Medium"/>
      <p:regular r:id="rId35"/>
      <p:bold r:id="rId36"/>
      <p:italic r:id="rId37"/>
      <p:boldItalic r:id="rId38"/>
    </p:embeddedFont>
    <p:embeddedFont>
      <p:font typeface="Public Sans"/>
      <p:regular r:id="rId39"/>
      <p:bold r:id="rId40"/>
      <p:italic r:id="rId41"/>
      <p:boldItalic r:id="rId42"/>
    </p:embeddedFont>
    <p:embeddedFont>
      <p:font typeface="Public Sans SemiBold"/>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245EEF-702D-45AD-A7D1-371B15BF0011}">
  <a:tblStyle styleId="{3E245EEF-702D-45AD-A7D1-371B15BF001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ublicSans-bold.fntdata"/><Relationship Id="rId20" Type="http://schemas.openxmlformats.org/officeDocument/2006/relationships/slide" Target="slides/slide14.xml"/><Relationship Id="rId42" Type="http://schemas.openxmlformats.org/officeDocument/2006/relationships/font" Target="fonts/PublicSans-boldItalic.fntdata"/><Relationship Id="rId41" Type="http://schemas.openxmlformats.org/officeDocument/2006/relationships/font" Target="fonts/PublicSans-italic.fntdata"/><Relationship Id="rId22" Type="http://schemas.openxmlformats.org/officeDocument/2006/relationships/slide" Target="slides/slide16.xml"/><Relationship Id="rId44" Type="http://schemas.openxmlformats.org/officeDocument/2006/relationships/font" Target="fonts/PublicSansSemiBold-bold.fntdata"/><Relationship Id="rId21" Type="http://schemas.openxmlformats.org/officeDocument/2006/relationships/slide" Target="slides/slide15.xml"/><Relationship Id="rId43" Type="http://schemas.openxmlformats.org/officeDocument/2006/relationships/font" Target="fonts/PublicSansSemiBold-regular.fntdata"/><Relationship Id="rId24" Type="http://schemas.openxmlformats.org/officeDocument/2006/relationships/slide" Target="slides/slide18.xml"/><Relationship Id="rId46" Type="http://schemas.openxmlformats.org/officeDocument/2006/relationships/font" Target="fonts/PublicSansSemiBold-boldItalic.fntdata"/><Relationship Id="rId23" Type="http://schemas.openxmlformats.org/officeDocument/2006/relationships/slide" Target="slides/slide17.xml"/><Relationship Id="rId45" Type="http://schemas.openxmlformats.org/officeDocument/2006/relationships/font" Target="fonts/PublicSa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ourceSans3Medium-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SourceSans3Medium-italic.fntdata"/><Relationship Id="rId10" Type="http://schemas.openxmlformats.org/officeDocument/2006/relationships/slide" Target="slides/slide4.xml"/><Relationship Id="rId32" Type="http://schemas.openxmlformats.org/officeDocument/2006/relationships/font" Target="fonts/SourceSans3Medium-bold.fntdata"/><Relationship Id="rId13" Type="http://schemas.openxmlformats.org/officeDocument/2006/relationships/slide" Target="slides/slide7.xml"/><Relationship Id="rId35" Type="http://schemas.openxmlformats.org/officeDocument/2006/relationships/font" Target="fonts/PublicSansMedium-regular.fntdata"/><Relationship Id="rId12" Type="http://schemas.openxmlformats.org/officeDocument/2006/relationships/slide" Target="slides/slide6.xml"/><Relationship Id="rId34" Type="http://schemas.openxmlformats.org/officeDocument/2006/relationships/font" Target="fonts/SourceSans3Medium-boldItalic.fntdata"/><Relationship Id="rId15" Type="http://schemas.openxmlformats.org/officeDocument/2006/relationships/slide" Target="slides/slide9.xml"/><Relationship Id="rId37" Type="http://schemas.openxmlformats.org/officeDocument/2006/relationships/font" Target="fonts/PublicSansMedium-italic.fntdata"/><Relationship Id="rId14" Type="http://schemas.openxmlformats.org/officeDocument/2006/relationships/slide" Target="slides/slide8.xml"/><Relationship Id="rId36" Type="http://schemas.openxmlformats.org/officeDocument/2006/relationships/font" Target="fonts/PublicSansMedium-bold.fntdata"/><Relationship Id="rId17" Type="http://schemas.openxmlformats.org/officeDocument/2006/relationships/slide" Target="slides/slide11.xml"/><Relationship Id="rId39" Type="http://schemas.openxmlformats.org/officeDocument/2006/relationships/font" Target="fonts/PublicSans-regular.fntdata"/><Relationship Id="rId16" Type="http://schemas.openxmlformats.org/officeDocument/2006/relationships/slide" Target="slides/slide10.xml"/><Relationship Id="rId38" Type="http://schemas.openxmlformats.org/officeDocument/2006/relationships/font" Target="fonts/PublicSans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78dab4951c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78dab4951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4856ed6936_0_10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34856ed6936_0_10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4856ed6936_0_12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34856ed6936_0_12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4856ed6936_0_14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34856ed6936_0_14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4856ed6936_0_16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34856ed6936_0_16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Recommendation references will be checked upon completion of the application.</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17792e66d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17792e66d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b5423fe093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b5423fe093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4856ed6936_0_1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34856ed6936_0_19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b5423fe093_0_4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b5423fe093_0_40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2b5423fe093_0_40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b5423fe093_0_7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b5423fe093_0_70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203200" rtl="0" algn="l">
              <a:lnSpc>
                <a:spcPct val="142857"/>
              </a:lnSpc>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Ask who is interested in hosting a site visit next year will need to start planning those in the summer</a:t>
            </a:r>
            <a:endParaRPr sz="1050">
              <a:solidFill>
                <a:srgbClr val="44474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
        <p:nvSpPr>
          <p:cNvPr id="455" name="Google Shape;455;g2b5423fe093_0_70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b5423fe093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b5423fe093_0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895b1ba603_0_10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895b1ba603_0_10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895b1ba603_0_106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bdbdf815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bdbdf815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b5423fe093_0_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b5423fe093_0_20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b5423fe093_0_20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7da284779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7da284779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4856ed693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34856ed693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https://youtu.be/aBPwRWQxaTc - last year’s video</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4856ed6936_0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34856ed6936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4856ed6936_0_4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34856ed6936_0_4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434343"/>
              </a:buClr>
              <a:buSzPts val="1200"/>
              <a:buFont typeface="Public Sans"/>
              <a:buChar char="●"/>
            </a:pPr>
            <a:r>
              <a:rPr lang="en" sz="1200">
                <a:solidFill>
                  <a:srgbClr val="434343"/>
                </a:solidFill>
                <a:latin typeface="Public Sans"/>
                <a:ea typeface="Public Sans"/>
                <a:cs typeface="Public Sans"/>
                <a:sym typeface="Public Sans"/>
              </a:rPr>
              <a:t>A Teacher Leader must confirm student eligibility to attend the academy, by completing a follow-up recommendation, to be sent once nominations close. This camp is for students currently in 9</a:t>
            </a:r>
            <a:r>
              <a:rPr baseline="30000" lang="en" sz="1200">
                <a:solidFill>
                  <a:srgbClr val="434343"/>
                </a:solidFill>
                <a:latin typeface="Public Sans"/>
                <a:ea typeface="Public Sans"/>
                <a:cs typeface="Public Sans"/>
                <a:sym typeface="Public Sans"/>
              </a:rPr>
              <a:t>th</a:t>
            </a:r>
            <a:r>
              <a:rPr lang="en" sz="1200">
                <a:solidFill>
                  <a:srgbClr val="434343"/>
                </a:solidFill>
                <a:latin typeface="Public Sans"/>
                <a:ea typeface="Public Sans"/>
                <a:cs typeface="Public Sans"/>
                <a:sym typeface="Public Sans"/>
              </a:rPr>
              <a:t> grade or up. There is no fee to participate, but students or systems are responsible for travel to and from campus. </a:t>
            </a:r>
            <a:endParaRPr sz="1200">
              <a:solidFill>
                <a:srgbClr val="434343"/>
              </a:solidFill>
              <a:latin typeface="Public Sans"/>
              <a:ea typeface="Public Sans"/>
              <a:cs typeface="Public Sans"/>
              <a:sym typeface="Public Sans"/>
            </a:endParaRPr>
          </a:p>
          <a:p>
            <a:pPr indent="0" lvl="0" marL="457200" rtl="0" algn="l">
              <a:spcBef>
                <a:spcPts val="0"/>
              </a:spcBef>
              <a:spcAft>
                <a:spcPts val="0"/>
              </a:spcAft>
              <a:buNone/>
            </a:pPr>
            <a:r>
              <a:t/>
            </a:r>
            <a:endParaRPr sz="1200">
              <a:solidFill>
                <a:srgbClr val="434343"/>
              </a:solidFill>
              <a:latin typeface="Public Sans"/>
              <a:ea typeface="Public Sans"/>
              <a:cs typeface="Public Sans"/>
              <a:sym typeface="Public Sans"/>
            </a:endParaRPr>
          </a:p>
          <a:p>
            <a:pPr indent="-304800" lvl="0" marL="457200" rtl="0" algn="l">
              <a:spcBef>
                <a:spcPts val="0"/>
              </a:spcBef>
              <a:spcAft>
                <a:spcPts val="0"/>
              </a:spcAft>
              <a:buClr>
                <a:srgbClr val="434343"/>
              </a:buClr>
              <a:buSzPts val="1200"/>
              <a:buFont typeface="Public Sans"/>
              <a:buChar char="●"/>
            </a:pPr>
            <a:r>
              <a:rPr lang="en" sz="1200">
                <a:solidFill>
                  <a:srgbClr val="434343"/>
                </a:solidFill>
                <a:latin typeface="Public Sans"/>
                <a:ea typeface="Public Sans"/>
                <a:cs typeface="Public Sans"/>
                <a:sym typeface="Public Sans"/>
              </a:rPr>
              <a:t>Both staff positions are paid! Staff Camp dates are July 13-18.</a:t>
            </a:r>
            <a:endParaRPr sz="1200">
              <a:solidFill>
                <a:srgbClr val="434343"/>
              </a:solidFill>
              <a:latin typeface="Public Sans"/>
              <a:ea typeface="Public Sans"/>
              <a:cs typeface="Public Sans"/>
              <a:sym typeface="Public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4856ed6936_0_6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34856ed6936_0_6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4856ed6936_0_8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g34856ed6936_0_8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jp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jp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6.jp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4.png"/><Relationship Id="rId7" Type="http://schemas.openxmlformats.org/officeDocument/2006/relationships/hyperlink" Target="mailto:ldoecommunications@la.gov"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jp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8.jp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jp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jp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urpl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0" y="0"/>
            <a:ext cx="9144005" cy="5143503"/>
          </a:xfrm>
          <a:prstGeom prst="rect">
            <a:avLst/>
          </a:prstGeom>
          <a:noFill/>
          <a:ln>
            <a:noFill/>
          </a:ln>
        </p:spPr>
      </p:pic>
      <p:sp>
        <p:nvSpPr>
          <p:cNvPr id="11" name="Google Shape;11;p2"/>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97917" y="4439425"/>
            <a:ext cx="3859200" cy="452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Title and Body - 2">
  <p:cSld name="TITLE_AND_BODY_6">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11"/>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56" name="Google Shape;56;p11"/>
          <p:cNvSpPr txBox="1"/>
          <p:nvPr>
            <p:ph type="title"/>
          </p:nvPr>
        </p:nvSpPr>
        <p:spPr>
          <a:xfrm>
            <a:off x="311700" y="525050"/>
            <a:ext cx="8520600" cy="52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11"/>
          <p:cNvSpPr txBox="1"/>
          <p:nvPr>
            <p:ph idx="1" type="body"/>
          </p:nvPr>
        </p:nvSpPr>
        <p:spPr>
          <a:xfrm>
            <a:off x="311700" y="1255250"/>
            <a:ext cx="8520600" cy="3114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Bell Ringer">
  <p:cSld name="TITLE_AND_BODY_6_2">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2"/>
          <p:cNvSpPr txBox="1"/>
          <p:nvPr>
            <p:ph type="title"/>
          </p:nvPr>
        </p:nvSpPr>
        <p:spPr>
          <a:xfrm>
            <a:off x="311700" y="525050"/>
            <a:ext cx="8520600" cy="52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2"/>
          <p:cNvSpPr txBox="1"/>
          <p:nvPr>
            <p:ph idx="1" type="body"/>
          </p:nvPr>
        </p:nvSpPr>
        <p:spPr>
          <a:xfrm>
            <a:off x="311700" y="1255250"/>
            <a:ext cx="8520600" cy="3114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Exit Ticket">
  <p:cSld name="TITLE_AND_BODY_6_2_1">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13"/>
          <p:cNvSpPr txBox="1"/>
          <p:nvPr>
            <p:ph type="title"/>
          </p:nvPr>
        </p:nvSpPr>
        <p:spPr>
          <a:xfrm>
            <a:off x="311700" y="525050"/>
            <a:ext cx="8520600" cy="52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3"/>
          <p:cNvSpPr txBox="1"/>
          <p:nvPr>
            <p:ph idx="1" type="body"/>
          </p:nvPr>
        </p:nvSpPr>
        <p:spPr>
          <a:xfrm>
            <a:off x="311700" y="1255250"/>
            <a:ext cx="8520600" cy="3114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Looking Ahead (Teal)">
  <p:cSld name="TITLE_AND_BODY_6_1">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68" name="Google Shape;68;p14"/>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69" name="Google Shape;69;p14"/>
          <p:cNvSpPr txBox="1"/>
          <p:nvPr>
            <p:ph type="title"/>
          </p:nvPr>
        </p:nvSpPr>
        <p:spPr>
          <a:xfrm>
            <a:off x="4871150" y="931900"/>
            <a:ext cx="4120500" cy="588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4"/>
          <p:cNvSpPr txBox="1"/>
          <p:nvPr>
            <p:ph idx="1" type="body"/>
          </p:nvPr>
        </p:nvSpPr>
        <p:spPr>
          <a:xfrm>
            <a:off x="4871100" y="1416916"/>
            <a:ext cx="4120500" cy="35793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
        <p:nvSpPr>
          <p:cNvPr id="71" name="Google Shape;71;p14"/>
          <p:cNvSpPr txBox="1"/>
          <p:nvPr>
            <p:ph idx="2" type="title"/>
          </p:nvPr>
        </p:nvSpPr>
        <p:spPr>
          <a:xfrm>
            <a:off x="124850" y="1520500"/>
            <a:ext cx="423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4"/>
          <p:cNvSpPr txBox="1"/>
          <p:nvPr>
            <p:ph idx="3" type="body"/>
          </p:nvPr>
        </p:nvSpPr>
        <p:spPr>
          <a:xfrm>
            <a:off x="238500" y="1992350"/>
            <a:ext cx="4120500" cy="31656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Looking Ahead (Purple)">
  <p:cSld name="TITLE_AND_BODY_6_1_1">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1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75" name="Google Shape;75;p15"/>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76" name="Google Shape;76;p15"/>
          <p:cNvSpPr txBox="1"/>
          <p:nvPr>
            <p:ph type="title"/>
          </p:nvPr>
        </p:nvSpPr>
        <p:spPr>
          <a:xfrm>
            <a:off x="4871150" y="931900"/>
            <a:ext cx="4120500" cy="588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5"/>
          <p:cNvSpPr txBox="1"/>
          <p:nvPr>
            <p:ph idx="1" type="body"/>
          </p:nvPr>
        </p:nvSpPr>
        <p:spPr>
          <a:xfrm>
            <a:off x="4871100" y="1416916"/>
            <a:ext cx="4120500" cy="35793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
        <p:nvSpPr>
          <p:cNvPr id="78" name="Google Shape;78;p15"/>
          <p:cNvSpPr txBox="1"/>
          <p:nvPr>
            <p:ph idx="2" type="title"/>
          </p:nvPr>
        </p:nvSpPr>
        <p:spPr>
          <a:xfrm>
            <a:off x="124850" y="1520500"/>
            <a:ext cx="423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5"/>
          <p:cNvSpPr txBox="1"/>
          <p:nvPr>
            <p:ph idx="3" type="body"/>
          </p:nvPr>
        </p:nvSpPr>
        <p:spPr>
          <a:xfrm>
            <a:off x="238500" y="1992350"/>
            <a:ext cx="4120500" cy="31656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Looking Ahead (Orange)">
  <p:cSld name="TITLE_AND_BODY_6_1_1_1">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1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82" name="Google Shape;82;p16"/>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83" name="Google Shape;83;p16"/>
          <p:cNvSpPr txBox="1"/>
          <p:nvPr>
            <p:ph type="title"/>
          </p:nvPr>
        </p:nvSpPr>
        <p:spPr>
          <a:xfrm>
            <a:off x="4871150" y="931900"/>
            <a:ext cx="4120500" cy="588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6"/>
          <p:cNvSpPr txBox="1"/>
          <p:nvPr>
            <p:ph idx="1" type="body"/>
          </p:nvPr>
        </p:nvSpPr>
        <p:spPr>
          <a:xfrm>
            <a:off x="4871100" y="1416916"/>
            <a:ext cx="4120500" cy="35793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
        <p:nvSpPr>
          <p:cNvPr id="85" name="Google Shape;85;p16"/>
          <p:cNvSpPr txBox="1"/>
          <p:nvPr>
            <p:ph idx="2" type="title"/>
          </p:nvPr>
        </p:nvSpPr>
        <p:spPr>
          <a:xfrm>
            <a:off x="124850" y="1520500"/>
            <a:ext cx="423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6"/>
          <p:cNvSpPr txBox="1"/>
          <p:nvPr>
            <p:ph idx="3" type="body"/>
          </p:nvPr>
        </p:nvSpPr>
        <p:spPr>
          <a:xfrm>
            <a:off x="238500" y="1992350"/>
            <a:ext cx="4120500" cy="31656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Educator - Looking Ahead">
  <p:cSld name="TITLE_AND_BODY_6_1_1_1_1">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17"/>
          <p:cNvSpPr txBox="1"/>
          <p:nvPr>
            <p:ph type="title"/>
          </p:nvPr>
        </p:nvSpPr>
        <p:spPr>
          <a:xfrm>
            <a:off x="84325" y="2065550"/>
            <a:ext cx="4234200" cy="440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17"/>
          <p:cNvSpPr txBox="1"/>
          <p:nvPr>
            <p:ph idx="1" type="body"/>
          </p:nvPr>
        </p:nvSpPr>
        <p:spPr>
          <a:xfrm>
            <a:off x="197975" y="2611275"/>
            <a:ext cx="4120500" cy="24990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
        <p:nvSpPr>
          <p:cNvPr id="90" name="Google Shape;90;p1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91" name="Google Shape;91;p17"/>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92" name="Google Shape;92;p17"/>
          <p:cNvSpPr txBox="1"/>
          <p:nvPr>
            <p:ph idx="2" type="title"/>
          </p:nvPr>
        </p:nvSpPr>
        <p:spPr>
          <a:xfrm>
            <a:off x="4799700" y="931900"/>
            <a:ext cx="4120500" cy="588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7"/>
          <p:cNvSpPr txBox="1"/>
          <p:nvPr>
            <p:ph idx="3" type="body"/>
          </p:nvPr>
        </p:nvSpPr>
        <p:spPr>
          <a:xfrm>
            <a:off x="4799650" y="1456800"/>
            <a:ext cx="4120500" cy="35394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Educator - Article Annotation">
  <p:cSld name="TITLE_AND_BODY_6_1_1_1_1_1">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1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18"/>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97" name="Google Shape;97;p18"/>
          <p:cNvSpPr txBox="1"/>
          <p:nvPr>
            <p:ph type="title"/>
          </p:nvPr>
        </p:nvSpPr>
        <p:spPr>
          <a:xfrm>
            <a:off x="84325" y="1077650"/>
            <a:ext cx="4234200" cy="3885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18"/>
          <p:cNvSpPr txBox="1"/>
          <p:nvPr>
            <p:ph idx="1" type="body"/>
          </p:nvPr>
        </p:nvSpPr>
        <p:spPr>
          <a:xfrm>
            <a:off x="198025" y="1693500"/>
            <a:ext cx="4120500" cy="34500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eal 1">
  <p:cSld name="TITLE_AND_BODY_5">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9"/>
          <p:cNvSpPr txBox="1"/>
          <p:nvPr>
            <p:ph idx="1" type="body"/>
          </p:nvPr>
        </p:nvSpPr>
        <p:spPr>
          <a:xfrm>
            <a:off x="311700" y="848075"/>
            <a:ext cx="8520600" cy="3482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02" name="Google Shape;102;p19"/>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103" name="Google Shape;103;p19"/>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p19"/>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05" name="Google Shape;105;p19"/>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06" name="Google Shape;106;p1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Purple">
  <p:cSld name="TITLE_AND_BODY_4">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9" name="Google Shape;109;p20"/>
          <p:cNvSpPr txBox="1"/>
          <p:nvPr>
            <p:ph idx="1" type="body"/>
          </p:nvPr>
        </p:nvSpPr>
        <p:spPr>
          <a:xfrm>
            <a:off x="311700" y="848075"/>
            <a:ext cx="8520600" cy="3482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10" name="Google Shape;110;p20"/>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111" name="Google Shape;111;p20"/>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20"/>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13" name="Google Shape;113;p20"/>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14" name="Google Shape;114;p2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TITLE_2">
    <p:bg>
      <p:bgPr>
        <a:solidFill>
          <a:srgbClr val="3B1A53">
            <a:alpha val="10000"/>
          </a:srgbClr>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17" name="Google Shape;17;p3"/>
          <p:cNvSpPr txBox="1"/>
          <p:nvPr>
            <p:ph idx="1" type="subTitle"/>
          </p:nvPr>
        </p:nvSpPr>
        <p:spPr>
          <a:xfrm>
            <a:off x="497917" y="4439425"/>
            <a:ext cx="3859200" cy="45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 name="Google Shape;18;p3"/>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 name="Google Shape;19;p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ph idx="2"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Orange">
  <p:cSld name="TITLE_AND_BODY_4_1">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7" name="Google Shape;117;p21"/>
          <p:cNvSpPr txBox="1"/>
          <p:nvPr>
            <p:ph idx="1" type="body"/>
          </p:nvPr>
        </p:nvSpPr>
        <p:spPr>
          <a:xfrm>
            <a:off x="311700" y="848075"/>
            <a:ext cx="8520600" cy="3482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18" name="Google Shape;118;p21"/>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119" name="Google Shape;119;p21"/>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 name="Google Shape;120;p21"/>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21" name="Google Shape;121;p21"/>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22" name="Google Shape;122;p2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No footer - Teal">
  <p:cSld name="TITLE_AND_BODY_3">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22"/>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26" name="Google Shape;126;p22"/>
          <p:cNvPicPr preferRelativeResize="0"/>
          <p:nvPr/>
        </p:nvPicPr>
        <p:blipFill rotWithShape="1">
          <a:blip r:embed="rId2">
            <a:alphaModFix/>
          </a:blip>
          <a:srcRect b="34933" l="-16599" r="16600" t="-8124"/>
          <a:stretch/>
        </p:blipFill>
        <p:spPr>
          <a:xfrm>
            <a:off x="0" y="4190873"/>
            <a:ext cx="9144001" cy="952625"/>
          </a:xfrm>
          <a:prstGeom prst="rect">
            <a:avLst/>
          </a:prstGeom>
          <a:noFill/>
          <a:ln>
            <a:noFill/>
          </a:ln>
        </p:spPr>
      </p:pic>
      <p:pic>
        <p:nvPicPr>
          <p:cNvPr id="127" name="Google Shape;127;p22"/>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128" name="Google Shape;128;p2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No footer - Purple">
  <p:cSld name="TITLE_AND_BODY_3_1">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1" name="Google Shape;131;p23"/>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32" name="Google Shape;132;p23"/>
          <p:cNvPicPr preferRelativeResize="0"/>
          <p:nvPr/>
        </p:nvPicPr>
        <p:blipFill rotWithShape="1">
          <a:blip r:embed="rId2">
            <a:alphaModFix/>
          </a:blip>
          <a:srcRect b="36307" l="-15770" r="15770" t="-9626"/>
          <a:stretch/>
        </p:blipFill>
        <p:spPr>
          <a:xfrm>
            <a:off x="0" y="4190873"/>
            <a:ext cx="9144003" cy="952625"/>
          </a:xfrm>
          <a:prstGeom prst="rect">
            <a:avLst/>
          </a:prstGeom>
          <a:noFill/>
          <a:ln>
            <a:noFill/>
          </a:ln>
        </p:spPr>
      </p:pic>
      <p:pic>
        <p:nvPicPr>
          <p:cNvPr id="133" name="Google Shape;133;p23"/>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134" name="Google Shape;134;p2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No footer - Orange">
  <p:cSld name="TITLE_AND_BODY_3_1_1">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7" name="Google Shape;137;p24"/>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38" name="Google Shape;138;p24"/>
          <p:cNvPicPr preferRelativeResize="0"/>
          <p:nvPr/>
        </p:nvPicPr>
        <p:blipFill rotWithShape="1">
          <a:blip r:embed="rId2">
            <a:alphaModFix/>
          </a:blip>
          <a:srcRect b="36806" l="-16599" r="16600" t="-10125"/>
          <a:stretch/>
        </p:blipFill>
        <p:spPr>
          <a:xfrm>
            <a:off x="0" y="4190873"/>
            <a:ext cx="9144003" cy="952625"/>
          </a:xfrm>
          <a:prstGeom prst="rect">
            <a:avLst/>
          </a:prstGeom>
          <a:noFill/>
          <a:ln>
            <a:noFill/>
          </a:ln>
        </p:spPr>
      </p:pic>
      <p:pic>
        <p:nvPicPr>
          <p:cNvPr id="139" name="Google Shape;139;p24"/>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140" name="Google Shape;140;p2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oom Meeting Preparation">
  <p:cSld name="TITLE_AND_BODY_2">
    <p:spTree>
      <p:nvGrpSpPr>
        <p:cNvPr id="141" name="Shape 141"/>
        <p:cNvGrpSpPr/>
        <p:nvPr/>
      </p:nvGrpSpPr>
      <p:grpSpPr>
        <a:xfrm>
          <a:off x="0" y="0"/>
          <a:ext cx="0" cy="0"/>
          <a:chOff x="0" y="0"/>
          <a:chExt cx="0" cy="0"/>
        </a:xfrm>
      </p:grpSpPr>
      <p:pic>
        <p:nvPicPr>
          <p:cNvPr id="142" name="Google Shape;142;p25"/>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pic>
        <p:nvPicPr>
          <p:cNvPr id="143" name="Google Shape;143;p25"/>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44" name="Google Shape;144;p2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145" name="Google Shape;145;p25"/>
          <p:cNvSpPr txBox="1"/>
          <p:nvPr/>
        </p:nvSpPr>
        <p:spPr>
          <a:xfrm>
            <a:off x="972575" y="1131600"/>
            <a:ext cx="7859700" cy="2832900"/>
          </a:xfrm>
          <a:prstGeom prst="rect">
            <a:avLst/>
          </a:prstGeom>
          <a:noFill/>
          <a:ln>
            <a:noFill/>
          </a:ln>
        </p:spPr>
        <p:txBody>
          <a:bodyPr anchorCtr="0" anchor="t" bIns="91425" lIns="91425" spcFirstLastPara="1" rIns="91425" wrap="square" tIns="91425">
            <a:noAutofit/>
          </a:bodyPr>
          <a:lstStyle/>
          <a:p>
            <a:pPr indent="-317500" lvl="0" marL="457200" rtl="0" algn="l">
              <a:spcBef>
                <a:spcPts val="10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your phone or computer is muted to minimize background noise. </a:t>
            </a:r>
            <a:endParaRPr>
              <a:solidFill>
                <a:schemeClr val="dk2"/>
              </a:solidFill>
              <a:latin typeface="Public Sans Medium"/>
              <a:ea typeface="Public Sans Medium"/>
              <a:cs typeface="Public Sans Medium"/>
              <a:sym typeface="Public Sans Medium"/>
            </a:endParaRPr>
          </a:p>
          <a:p>
            <a:pPr indent="-304800" lvl="1" marL="914400" rtl="0" algn="l">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“Mute.”</a:t>
            </a:r>
            <a:endParaRPr sz="1200">
              <a:solidFill>
                <a:schemeClr val="dk2"/>
              </a:solidFill>
              <a:latin typeface="Public Sans Medium"/>
              <a:ea typeface="Public Sans Medium"/>
              <a:cs typeface="Public Sans Medium"/>
              <a:sym typeface="Public Sans Medium"/>
            </a:endParaRPr>
          </a:p>
          <a:p>
            <a:pPr indent="-317500" lvl="0" marL="457200" rtl="0" algn="l">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 have turned off your camera to save bandwidth and prevent any connectivity issues.</a:t>
            </a:r>
            <a:endParaRPr>
              <a:solidFill>
                <a:schemeClr val="dk2"/>
              </a:solidFill>
              <a:latin typeface="Public Sans Medium"/>
              <a:ea typeface="Public Sans Medium"/>
              <a:cs typeface="Public Sans Medium"/>
              <a:sym typeface="Public Sans Medium"/>
            </a:endParaRPr>
          </a:p>
          <a:p>
            <a:pPr indent="-304800" lvl="1" marL="914400" marR="0" rtl="0" algn="l">
              <a:lnSpc>
                <a:spcPct val="100000"/>
              </a:lnSpc>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“Stop Video.”</a:t>
            </a:r>
            <a:endParaRPr sz="1200">
              <a:solidFill>
                <a:schemeClr val="dk2"/>
              </a:solidFill>
              <a:latin typeface="Public Sans Medium"/>
              <a:ea typeface="Public Sans Medium"/>
              <a:cs typeface="Public Sans Medium"/>
              <a:sym typeface="Public Sans Medium"/>
            </a:endParaRPr>
          </a:p>
          <a:p>
            <a:pPr indent="-317500" lvl="0" marL="457200" marR="0" rtl="0" algn="l">
              <a:lnSpc>
                <a:spcPct val="100000"/>
              </a:lnSpc>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a:t>
            </a:r>
            <a:r>
              <a:rPr lang="en">
                <a:solidFill>
                  <a:schemeClr val="dk2"/>
                </a:solidFill>
                <a:latin typeface="Public Sans Medium"/>
                <a:ea typeface="Public Sans Medium"/>
                <a:cs typeface="Public Sans Medium"/>
                <a:sym typeface="Public Sans Medium"/>
              </a:rPr>
              <a:t> </a:t>
            </a:r>
            <a:r>
              <a:rPr lang="en">
                <a:solidFill>
                  <a:schemeClr val="dk2"/>
                </a:solidFill>
                <a:latin typeface="Public Sans Medium"/>
                <a:ea typeface="Public Sans Medium"/>
                <a:cs typeface="Public Sans Medium"/>
                <a:sym typeface="Public Sans Medium"/>
              </a:rPr>
              <a:t>submit</a:t>
            </a:r>
            <a:r>
              <a:rPr lang="en">
                <a:solidFill>
                  <a:schemeClr val="dk2"/>
                </a:solidFill>
                <a:latin typeface="Public Sans Medium"/>
                <a:ea typeface="Public Sans Medium"/>
                <a:cs typeface="Public Sans Medium"/>
                <a:sym typeface="Public Sans Medium"/>
              </a:rPr>
              <a:t> questions during the presentation in the “Chat” function located on the bottom of your screen.</a:t>
            </a:r>
            <a:endParaRPr>
              <a:solidFill>
                <a:schemeClr val="dk2"/>
              </a:solidFill>
              <a:latin typeface="Public Sans Medium"/>
              <a:ea typeface="Public Sans Medium"/>
              <a:cs typeface="Public Sans Medium"/>
              <a:sym typeface="Public Sans Medium"/>
            </a:endParaRPr>
          </a:p>
        </p:txBody>
      </p:sp>
      <p:pic>
        <p:nvPicPr>
          <p:cNvPr id="146" name="Google Shape;146;p25"/>
          <p:cNvPicPr preferRelativeResize="0"/>
          <p:nvPr/>
        </p:nvPicPr>
        <p:blipFill>
          <a:blip r:embed="rId4">
            <a:alphaModFix/>
          </a:blip>
          <a:stretch>
            <a:fillRect/>
          </a:stretch>
        </p:blipFill>
        <p:spPr>
          <a:xfrm>
            <a:off x="436225" y="1224100"/>
            <a:ext cx="612550" cy="449208"/>
          </a:xfrm>
          <a:prstGeom prst="rect">
            <a:avLst/>
          </a:prstGeom>
          <a:noFill/>
          <a:ln>
            <a:noFill/>
          </a:ln>
        </p:spPr>
      </p:pic>
      <p:pic>
        <p:nvPicPr>
          <p:cNvPr id="147" name="Google Shape;147;p25"/>
          <p:cNvPicPr preferRelativeResize="0"/>
          <p:nvPr/>
        </p:nvPicPr>
        <p:blipFill>
          <a:blip r:embed="rId5">
            <a:alphaModFix/>
          </a:blip>
          <a:stretch>
            <a:fillRect/>
          </a:stretch>
        </p:blipFill>
        <p:spPr>
          <a:xfrm>
            <a:off x="436175" y="2152063"/>
            <a:ext cx="612648" cy="448056"/>
          </a:xfrm>
          <a:prstGeom prst="rect">
            <a:avLst/>
          </a:prstGeom>
          <a:noFill/>
          <a:ln>
            <a:noFill/>
          </a:ln>
        </p:spPr>
      </p:pic>
      <p:pic>
        <p:nvPicPr>
          <p:cNvPr id="148" name="Google Shape;148;p25"/>
          <p:cNvPicPr preferRelativeResize="0"/>
          <p:nvPr/>
        </p:nvPicPr>
        <p:blipFill>
          <a:blip r:embed="rId6">
            <a:alphaModFix/>
          </a:blip>
          <a:stretch>
            <a:fillRect/>
          </a:stretch>
        </p:blipFill>
        <p:spPr>
          <a:xfrm>
            <a:off x="436175" y="3233832"/>
            <a:ext cx="612648" cy="448056"/>
          </a:xfrm>
          <a:prstGeom prst="rect">
            <a:avLst/>
          </a:prstGeom>
          <a:noFill/>
          <a:ln>
            <a:noFill/>
          </a:ln>
        </p:spPr>
      </p:pic>
      <p:sp>
        <p:nvSpPr>
          <p:cNvPr id="149" name="Google Shape;149;p25"/>
          <p:cNvSpPr txBox="1"/>
          <p:nvPr/>
        </p:nvSpPr>
        <p:spPr>
          <a:xfrm>
            <a:off x="2619325" y="4687200"/>
            <a:ext cx="5430300" cy="44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1"/>
                </a:solidFill>
                <a:latin typeface="Source Sans 3 Medium"/>
                <a:ea typeface="Source Sans 3 Medium"/>
                <a:cs typeface="Source Sans 3 Medium"/>
                <a:sym typeface="Source Sans 3 Medium"/>
              </a:rPr>
              <a:t>If you require an interpreter or have other accessibility needs for future LDOE meetings, please contact </a:t>
            </a:r>
            <a:r>
              <a:rPr lang="en" u="sng">
                <a:solidFill>
                  <a:schemeClr val="lt1"/>
                </a:solidFill>
                <a:latin typeface="Source Sans 3 Medium"/>
                <a:ea typeface="Source Sans 3 Medium"/>
                <a:cs typeface="Source Sans 3 Medium"/>
                <a:sym typeface="Source Sans 3 Medium"/>
                <a:hlinkClick r:id="rId7">
                  <a:extLst>
                    <a:ext uri="{A12FA001-AC4F-418D-AE19-62706E023703}">
                      <ahyp:hlinkClr val="tx"/>
                    </a:ext>
                  </a:extLst>
                </a:hlinkClick>
              </a:rPr>
              <a:t>LDOEcommunications@la.gov</a:t>
            </a:r>
            <a:r>
              <a:rPr lang="en">
                <a:solidFill>
                  <a:schemeClr val="lt1"/>
                </a:solidFill>
                <a:latin typeface="Source Sans 3 Medium"/>
                <a:ea typeface="Source Sans 3 Medium"/>
                <a:cs typeface="Source Sans 3 Medium"/>
                <a:sym typeface="Source Sans 3 Medium"/>
              </a:rPr>
              <a:t>. </a:t>
            </a:r>
            <a:endParaRPr>
              <a:solidFill>
                <a:schemeClr val="lt1"/>
              </a:solidFill>
              <a:latin typeface="Source Sans 3 Medium"/>
              <a:ea typeface="Source Sans 3 Medium"/>
              <a:cs typeface="Source Sans 3 Medium"/>
              <a:sym typeface="Source Sans 3 Medium"/>
            </a:endParaRPr>
          </a:p>
          <a:p>
            <a:pPr indent="0" lvl="0" marL="0" rtl="0" algn="l">
              <a:spcBef>
                <a:spcPts val="0"/>
              </a:spcBef>
              <a:spcAft>
                <a:spcPts val="0"/>
              </a:spcAft>
              <a:buNone/>
            </a:pPr>
            <a:r>
              <a:t/>
            </a:r>
            <a:endParaRPr>
              <a:solidFill>
                <a:schemeClr val="lt1"/>
              </a:solidFill>
            </a:endParaRPr>
          </a:p>
        </p:txBody>
      </p:sp>
      <p:sp>
        <p:nvSpPr>
          <p:cNvPr id="150" name="Google Shape;150;p25"/>
          <p:cNvSpPr txBox="1"/>
          <p:nvPr>
            <p:ph idx="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51" name="Google Shape;151;p25"/>
          <p:cNvSpPr txBox="1"/>
          <p:nvPr/>
        </p:nvSpPr>
        <p:spPr>
          <a:xfrm>
            <a:off x="436225" y="140225"/>
            <a:ext cx="83961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B1A53"/>
              </a:buClr>
              <a:buSzPts val="2800"/>
              <a:buFont typeface="Public Sans"/>
              <a:buNone/>
            </a:pPr>
            <a:r>
              <a:rPr b="1" lang="en" sz="2800">
                <a:solidFill>
                  <a:srgbClr val="3B1A53"/>
                </a:solidFill>
                <a:latin typeface="Public Sans"/>
                <a:ea typeface="Public Sans"/>
                <a:cs typeface="Public Sans"/>
                <a:sym typeface="Public Sans"/>
              </a:rPr>
              <a:t>Zoom Meeting Preparation</a:t>
            </a:r>
            <a:endParaRPr b="1" sz="2800">
              <a:solidFill>
                <a:srgbClr val="3B1A53"/>
              </a:solidFill>
              <a:latin typeface="Public Sans"/>
              <a:ea typeface="Public Sans"/>
              <a:cs typeface="Public Sans"/>
              <a:sym typeface="Public Sans"/>
            </a:endParaRPr>
          </a:p>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 Teal">
  <p:cSld name="TITLE_AND_BODY_1">
    <p:spTree>
      <p:nvGrpSpPr>
        <p:cNvPr id="152" name="Shape 152"/>
        <p:cNvGrpSpPr/>
        <p:nvPr/>
      </p:nvGrpSpPr>
      <p:grpSpPr>
        <a:xfrm>
          <a:off x="0" y="0"/>
          <a:ext cx="0" cy="0"/>
          <a:chOff x="0" y="0"/>
          <a:chExt cx="0" cy="0"/>
        </a:xfrm>
      </p:grpSpPr>
      <p:pic>
        <p:nvPicPr>
          <p:cNvPr id="153" name="Google Shape;153;p26"/>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pic>
        <p:nvPicPr>
          <p:cNvPr id="154" name="Google Shape;154;p26"/>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55" name="Google Shape;155;p2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6" name="Google Shape;156;p26"/>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 name="Google Shape;157;p26"/>
          <p:cNvSpPr txBox="1"/>
          <p:nvPr>
            <p:ph idx="2"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58" name="Google Shape;158;p2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 Purple">
  <p:cSld name="TITLE_AND_BODY_1_1">
    <p:spTree>
      <p:nvGrpSpPr>
        <p:cNvPr id="159" name="Shape 159"/>
        <p:cNvGrpSpPr/>
        <p:nvPr/>
      </p:nvGrpSpPr>
      <p:grpSpPr>
        <a:xfrm>
          <a:off x="0" y="0"/>
          <a:ext cx="0" cy="0"/>
          <a:chOff x="0" y="0"/>
          <a:chExt cx="0" cy="0"/>
        </a:xfrm>
      </p:grpSpPr>
      <p:pic>
        <p:nvPicPr>
          <p:cNvPr id="160" name="Google Shape;160;p27"/>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pic>
        <p:nvPicPr>
          <p:cNvPr id="161" name="Google Shape;161;p27"/>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62" name="Google Shape;162;p2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3" name="Google Shape;163;p27"/>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4" name="Google Shape;164;p27"/>
          <p:cNvSpPr txBox="1"/>
          <p:nvPr>
            <p:ph idx="2"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65" name="Google Shape;165;p2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 Orange">
  <p:cSld name="TITLE_AND_BODY_1_1_1">
    <p:spTree>
      <p:nvGrpSpPr>
        <p:cNvPr id="166" name="Shape 166"/>
        <p:cNvGrpSpPr/>
        <p:nvPr/>
      </p:nvGrpSpPr>
      <p:grpSpPr>
        <a:xfrm>
          <a:off x="0" y="0"/>
          <a:ext cx="0" cy="0"/>
          <a:chOff x="0" y="0"/>
          <a:chExt cx="0" cy="0"/>
        </a:xfrm>
      </p:grpSpPr>
      <p:pic>
        <p:nvPicPr>
          <p:cNvPr id="167" name="Google Shape;167;p28"/>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pic>
        <p:nvPicPr>
          <p:cNvPr id="168" name="Google Shape;168;p28"/>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69" name="Google Shape;169;p28"/>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0" name="Google Shape;170;p28"/>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1" name="Google Shape;171;p28"/>
          <p:cNvSpPr txBox="1"/>
          <p:nvPr>
            <p:ph idx="2"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72" name="Google Shape;172;p2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Right - Teal" type="twoColTx">
  <p:cSld name="TITLE_AND_TWO_COLUMNS">
    <p:spTree>
      <p:nvGrpSpPr>
        <p:cNvPr id="173" name="Shape 173"/>
        <p:cNvGrpSpPr/>
        <p:nvPr/>
      </p:nvGrpSpPr>
      <p:grpSpPr>
        <a:xfrm>
          <a:off x="0" y="0"/>
          <a:ext cx="0" cy="0"/>
          <a:chOff x="0" y="0"/>
          <a:chExt cx="0" cy="0"/>
        </a:xfrm>
      </p:grpSpPr>
      <p:sp>
        <p:nvSpPr>
          <p:cNvPr id="174" name="Google Shape;174;p29"/>
          <p:cNvSpPr/>
          <p:nvPr>
            <p:ph idx="2" type="pic"/>
          </p:nvPr>
        </p:nvSpPr>
        <p:spPr>
          <a:xfrm>
            <a:off x="5286900" y="285000"/>
            <a:ext cx="3607500" cy="3607500"/>
          </a:xfrm>
          <a:prstGeom prst="ellipse">
            <a:avLst/>
          </a:prstGeom>
          <a:noFill/>
          <a:ln>
            <a:noFill/>
          </a:ln>
        </p:spPr>
      </p:sp>
      <p:pic>
        <p:nvPicPr>
          <p:cNvPr id="175" name="Google Shape;175;p29"/>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176" name="Google Shape;176;p29"/>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 name="Google Shape;177;p29"/>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78" name="Google Shape;178;p29"/>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79" name="Google Shape;179;p29"/>
          <p:cNvSpPr txBox="1"/>
          <p:nvPr>
            <p:ph type="title"/>
          </p:nvPr>
        </p:nvSpPr>
        <p:spPr>
          <a:xfrm>
            <a:off x="229775"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0" name="Google Shape;180;p29"/>
          <p:cNvSpPr txBox="1"/>
          <p:nvPr>
            <p:ph idx="4" type="body"/>
          </p:nvPr>
        </p:nvSpPr>
        <p:spPr>
          <a:xfrm>
            <a:off x="252400" y="843950"/>
            <a:ext cx="4952400" cy="34839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81" name="Google Shape;181;p2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Right - Purple">
  <p:cSld name="TITLE_AND_TWO_COLUMNS_2">
    <p:spTree>
      <p:nvGrpSpPr>
        <p:cNvPr id="182" name="Shape 182"/>
        <p:cNvGrpSpPr/>
        <p:nvPr/>
      </p:nvGrpSpPr>
      <p:grpSpPr>
        <a:xfrm>
          <a:off x="0" y="0"/>
          <a:ext cx="0" cy="0"/>
          <a:chOff x="0" y="0"/>
          <a:chExt cx="0" cy="0"/>
        </a:xfrm>
      </p:grpSpPr>
      <p:sp>
        <p:nvSpPr>
          <p:cNvPr id="183" name="Google Shape;183;p30"/>
          <p:cNvSpPr/>
          <p:nvPr>
            <p:ph idx="2" type="pic"/>
          </p:nvPr>
        </p:nvSpPr>
        <p:spPr>
          <a:xfrm>
            <a:off x="5286900" y="285000"/>
            <a:ext cx="3607500" cy="3607500"/>
          </a:xfrm>
          <a:prstGeom prst="ellipse">
            <a:avLst/>
          </a:prstGeom>
          <a:noFill/>
          <a:ln>
            <a:noFill/>
          </a:ln>
        </p:spPr>
      </p:sp>
      <p:pic>
        <p:nvPicPr>
          <p:cNvPr id="184" name="Google Shape;184;p30"/>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185" name="Google Shape;185;p30"/>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 name="Google Shape;186;p30"/>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87" name="Google Shape;187;p30"/>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88" name="Google Shape;188;p30"/>
          <p:cNvSpPr txBox="1"/>
          <p:nvPr>
            <p:ph type="title"/>
          </p:nvPr>
        </p:nvSpPr>
        <p:spPr>
          <a:xfrm>
            <a:off x="229775"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9" name="Google Shape;189;p30"/>
          <p:cNvSpPr txBox="1"/>
          <p:nvPr>
            <p:ph idx="4" type="body"/>
          </p:nvPr>
        </p:nvSpPr>
        <p:spPr>
          <a:xfrm>
            <a:off x="252400" y="843950"/>
            <a:ext cx="4952400" cy="34839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90" name="Google Shape;190;p3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TITLE_1">
    <p:bg>
      <p:bgPr>
        <a:solidFill>
          <a:srgbClr val="C44B27">
            <a:alpha val="10000"/>
          </a:srgbClr>
        </a:solidFill>
      </p:bgPr>
    </p:bg>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23" name="Google Shape;23;p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4"/>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5" name="Google Shape;25;p4"/>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Right - Orange">
  <p:cSld name="TITLE_AND_TWO_COLUMNS_2_1">
    <p:spTree>
      <p:nvGrpSpPr>
        <p:cNvPr id="191" name="Shape 191"/>
        <p:cNvGrpSpPr/>
        <p:nvPr/>
      </p:nvGrpSpPr>
      <p:grpSpPr>
        <a:xfrm>
          <a:off x="0" y="0"/>
          <a:ext cx="0" cy="0"/>
          <a:chOff x="0" y="0"/>
          <a:chExt cx="0" cy="0"/>
        </a:xfrm>
      </p:grpSpPr>
      <p:sp>
        <p:nvSpPr>
          <p:cNvPr id="192" name="Google Shape;192;p31"/>
          <p:cNvSpPr/>
          <p:nvPr>
            <p:ph idx="2" type="pic"/>
          </p:nvPr>
        </p:nvSpPr>
        <p:spPr>
          <a:xfrm>
            <a:off x="5286900" y="285000"/>
            <a:ext cx="3607500" cy="3607500"/>
          </a:xfrm>
          <a:prstGeom prst="ellipse">
            <a:avLst/>
          </a:prstGeom>
          <a:noFill/>
          <a:ln>
            <a:noFill/>
          </a:ln>
        </p:spPr>
      </p:sp>
      <p:pic>
        <p:nvPicPr>
          <p:cNvPr id="193" name="Google Shape;193;p31"/>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194" name="Google Shape;194;p31"/>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5" name="Google Shape;195;p31"/>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96" name="Google Shape;196;p31"/>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97" name="Google Shape;197;p31"/>
          <p:cNvSpPr txBox="1"/>
          <p:nvPr>
            <p:ph type="title"/>
          </p:nvPr>
        </p:nvSpPr>
        <p:spPr>
          <a:xfrm>
            <a:off x="229775"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8" name="Google Shape;198;p31"/>
          <p:cNvSpPr txBox="1"/>
          <p:nvPr>
            <p:ph idx="4" type="body"/>
          </p:nvPr>
        </p:nvSpPr>
        <p:spPr>
          <a:xfrm>
            <a:off x="252400" y="843950"/>
            <a:ext cx="4952400" cy="34839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99" name="Google Shape;199;p3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Left - Teal">
  <p:cSld name="TITLE_AND_TWO_COLUMNS_1">
    <p:spTree>
      <p:nvGrpSpPr>
        <p:cNvPr id="200" name="Shape 200"/>
        <p:cNvGrpSpPr/>
        <p:nvPr/>
      </p:nvGrpSpPr>
      <p:grpSpPr>
        <a:xfrm>
          <a:off x="0" y="0"/>
          <a:ext cx="0" cy="0"/>
          <a:chOff x="0" y="0"/>
          <a:chExt cx="0" cy="0"/>
        </a:xfrm>
      </p:grpSpPr>
      <p:sp>
        <p:nvSpPr>
          <p:cNvPr id="201" name="Google Shape;201;p32"/>
          <p:cNvSpPr txBox="1"/>
          <p:nvPr>
            <p:ph type="title"/>
          </p:nvPr>
        </p:nvSpPr>
        <p:spPr>
          <a:xfrm>
            <a:off x="3912250"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2" name="Google Shape;202;p32"/>
          <p:cNvSpPr/>
          <p:nvPr>
            <p:ph idx="2" type="pic"/>
          </p:nvPr>
        </p:nvSpPr>
        <p:spPr>
          <a:xfrm>
            <a:off x="284100" y="285000"/>
            <a:ext cx="3607500" cy="3607500"/>
          </a:xfrm>
          <a:prstGeom prst="ellipse">
            <a:avLst/>
          </a:prstGeom>
          <a:noFill/>
          <a:ln>
            <a:noFill/>
          </a:ln>
        </p:spPr>
      </p:sp>
      <p:sp>
        <p:nvSpPr>
          <p:cNvPr id="203" name="Google Shape;203;p32"/>
          <p:cNvSpPr txBox="1"/>
          <p:nvPr>
            <p:ph idx="1" type="body"/>
          </p:nvPr>
        </p:nvSpPr>
        <p:spPr>
          <a:xfrm>
            <a:off x="3934875" y="843950"/>
            <a:ext cx="5078100" cy="34902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pic>
        <p:nvPicPr>
          <p:cNvPr id="204" name="Google Shape;204;p32"/>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205" name="Google Shape;205;p32"/>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6" name="Google Shape;206;p32"/>
          <p:cNvSpPr txBox="1"/>
          <p:nvPr>
            <p:ph idx="4"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07" name="Google Shape;207;p32"/>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08" name="Google Shape;208;p3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Left - Purple">
  <p:cSld name="TITLE_AND_TWO_COLUMNS_1_1">
    <p:spTree>
      <p:nvGrpSpPr>
        <p:cNvPr id="209" name="Shape 209"/>
        <p:cNvGrpSpPr/>
        <p:nvPr/>
      </p:nvGrpSpPr>
      <p:grpSpPr>
        <a:xfrm>
          <a:off x="0" y="0"/>
          <a:ext cx="0" cy="0"/>
          <a:chOff x="0" y="0"/>
          <a:chExt cx="0" cy="0"/>
        </a:xfrm>
      </p:grpSpPr>
      <p:sp>
        <p:nvSpPr>
          <p:cNvPr id="210" name="Google Shape;210;p33"/>
          <p:cNvSpPr txBox="1"/>
          <p:nvPr>
            <p:ph type="title"/>
          </p:nvPr>
        </p:nvSpPr>
        <p:spPr>
          <a:xfrm>
            <a:off x="3912250"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1" name="Google Shape;211;p33"/>
          <p:cNvSpPr/>
          <p:nvPr>
            <p:ph idx="2" type="pic"/>
          </p:nvPr>
        </p:nvSpPr>
        <p:spPr>
          <a:xfrm>
            <a:off x="284100" y="285000"/>
            <a:ext cx="3607500" cy="3607500"/>
          </a:xfrm>
          <a:prstGeom prst="ellipse">
            <a:avLst/>
          </a:prstGeom>
          <a:noFill/>
          <a:ln>
            <a:noFill/>
          </a:ln>
        </p:spPr>
      </p:sp>
      <p:sp>
        <p:nvSpPr>
          <p:cNvPr id="212" name="Google Shape;212;p33"/>
          <p:cNvSpPr txBox="1"/>
          <p:nvPr>
            <p:ph idx="1" type="body"/>
          </p:nvPr>
        </p:nvSpPr>
        <p:spPr>
          <a:xfrm>
            <a:off x="3934875" y="843950"/>
            <a:ext cx="5078100" cy="34902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pic>
        <p:nvPicPr>
          <p:cNvPr id="213" name="Google Shape;213;p33"/>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214" name="Google Shape;214;p33"/>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5" name="Google Shape;215;p33"/>
          <p:cNvSpPr txBox="1"/>
          <p:nvPr>
            <p:ph idx="4"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16" name="Google Shape;216;p33"/>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17" name="Google Shape;217;p3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Left - Orange">
  <p:cSld name="TITLE_AND_TWO_COLUMNS_1_1_1">
    <p:spTree>
      <p:nvGrpSpPr>
        <p:cNvPr id="218" name="Shape 218"/>
        <p:cNvGrpSpPr/>
        <p:nvPr/>
      </p:nvGrpSpPr>
      <p:grpSpPr>
        <a:xfrm>
          <a:off x="0" y="0"/>
          <a:ext cx="0" cy="0"/>
          <a:chOff x="0" y="0"/>
          <a:chExt cx="0" cy="0"/>
        </a:xfrm>
      </p:grpSpPr>
      <p:sp>
        <p:nvSpPr>
          <p:cNvPr id="219" name="Google Shape;219;p34"/>
          <p:cNvSpPr txBox="1"/>
          <p:nvPr>
            <p:ph type="title"/>
          </p:nvPr>
        </p:nvSpPr>
        <p:spPr>
          <a:xfrm>
            <a:off x="3912250"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0" name="Google Shape;220;p34"/>
          <p:cNvSpPr/>
          <p:nvPr>
            <p:ph idx="2" type="pic"/>
          </p:nvPr>
        </p:nvSpPr>
        <p:spPr>
          <a:xfrm>
            <a:off x="284100" y="285000"/>
            <a:ext cx="3607500" cy="3607500"/>
          </a:xfrm>
          <a:prstGeom prst="ellipse">
            <a:avLst/>
          </a:prstGeom>
          <a:noFill/>
          <a:ln>
            <a:noFill/>
          </a:ln>
        </p:spPr>
      </p:sp>
      <p:sp>
        <p:nvSpPr>
          <p:cNvPr id="221" name="Google Shape;221;p34"/>
          <p:cNvSpPr txBox="1"/>
          <p:nvPr>
            <p:ph idx="1" type="body"/>
          </p:nvPr>
        </p:nvSpPr>
        <p:spPr>
          <a:xfrm>
            <a:off x="3934875" y="843950"/>
            <a:ext cx="5078100" cy="34902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pic>
        <p:nvPicPr>
          <p:cNvPr id="222" name="Google Shape;222;p34"/>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223" name="Google Shape;223;p34"/>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4" name="Google Shape;224;p34"/>
          <p:cNvSpPr txBox="1"/>
          <p:nvPr>
            <p:ph idx="4"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25" name="Google Shape;225;p34"/>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26" name="Google Shape;226;p3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 Teal">
  <p:cSld name="ONE_COLUMN_TEXT_1">
    <p:spTree>
      <p:nvGrpSpPr>
        <p:cNvPr id="227" name="Shape 227"/>
        <p:cNvGrpSpPr/>
        <p:nvPr/>
      </p:nvGrpSpPr>
      <p:grpSpPr>
        <a:xfrm>
          <a:off x="0" y="0"/>
          <a:ext cx="0" cy="0"/>
          <a:chOff x="0" y="0"/>
          <a:chExt cx="0" cy="0"/>
        </a:xfrm>
      </p:grpSpPr>
      <p:pic>
        <p:nvPicPr>
          <p:cNvPr id="228" name="Google Shape;228;p35"/>
          <p:cNvPicPr preferRelativeResize="0"/>
          <p:nvPr/>
        </p:nvPicPr>
        <p:blipFill rotWithShape="1">
          <a:blip r:embed="rId2">
            <a:alphaModFix/>
          </a:blip>
          <a:srcRect b="0" l="0" r="0" t="0"/>
          <a:stretch/>
        </p:blipFill>
        <p:spPr>
          <a:xfrm>
            <a:off x="0" y="3943350"/>
            <a:ext cx="9144000" cy="1200155"/>
          </a:xfrm>
          <a:prstGeom prst="rect">
            <a:avLst/>
          </a:prstGeom>
          <a:noFill/>
          <a:ln>
            <a:noFill/>
          </a:ln>
        </p:spPr>
      </p:pic>
      <p:sp>
        <p:nvSpPr>
          <p:cNvPr id="229" name="Google Shape;229;p35"/>
          <p:cNvSpPr/>
          <p:nvPr>
            <p:ph idx="2" type="pic"/>
          </p:nvPr>
        </p:nvSpPr>
        <p:spPr>
          <a:xfrm>
            <a:off x="0" y="0"/>
            <a:ext cx="9144000" cy="4129500"/>
          </a:xfrm>
          <a:prstGeom prst="rect">
            <a:avLst/>
          </a:prstGeom>
          <a:noFill/>
          <a:ln>
            <a:noFill/>
          </a:ln>
        </p:spPr>
      </p:sp>
      <p:sp>
        <p:nvSpPr>
          <p:cNvPr id="230" name="Google Shape;230;p35"/>
          <p:cNvSpPr txBox="1"/>
          <p:nvPr>
            <p:ph type="title"/>
          </p:nvPr>
        </p:nvSpPr>
        <p:spPr>
          <a:xfrm>
            <a:off x="267900" y="4338475"/>
            <a:ext cx="7442700" cy="620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1" name="Google Shape;231;p3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eal">
  <p:cSld name="TITLE_AND_BODY_7">
    <p:spTree>
      <p:nvGrpSpPr>
        <p:cNvPr id="232" name="Shape 232"/>
        <p:cNvGrpSpPr/>
        <p:nvPr/>
      </p:nvGrpSpPr>
      <p:grpSpPr>
        <a:xfrm>
          <a:off x="0" y="0"/>
          <a:ext cx="0" cy="0"/>
          <a:chOff x="0" y="0"/>
          <a:chExt cx="0" cy="0"/>
        </a:xfrm>
      </p:grpSpPr>
      <p:sp>
        <p:nvSpPr>
          <p:cNvPr id="233" name="Google Shape;233;p3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4" name="Google Shape;234;p36"/>
          <p:cNvSpPr txBox="1"/>
          <p:nvPr>
            <p:ph idx="1" type="body"/>
          </p:nvPr>
        </p:nvSpPr>
        <p:spPr>
          <a:xfrm>
            <a:off x="311700" y="848075"/>
            <a:ext cx="8520600" cy="3482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235" name="Google Shape;235;p36"/>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236" name="Google Shape;236;p36"/>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7" name="Google Shape;237;p36"/>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38" name="Google Shape;238;p36"/>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39" name="Google Shape;239;p3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eal 2">
  <p:cSld name="TITLE_AND_BODY_8">
    <p:spTree>
      <p:nvGrpSpPr>
        <p:cNvPr id="240" name="Shape 240"/>
        <p:cNvGrpSpPr/>
        <p:nvPr/>
      </p:nvGrpSpPr>
      <p:grpSpPr>
        <a:xfrm>
          <a:off x="0" y="0"/>
          <a:ext cx="0" cy="0"/>
          <a:chOff x="0" y="0"/>
          <a:chExt cx="0" cy="0"/>
        </a:xfrm>
      </p:grpSpPr>
      <p:sp>
        <p:nvSpPr>
          <p:cNvPr id="241" name="Google Shape;241;p37"/>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2" name="Google Shape;242;p37"/>
          <p:cNvSpPr txBox="1"/>
          <p:nvPr>
            <p:ph idx="1" type="body"/>
          </p:nvPr>
        </p:nvSpPr>
        <p:spPr>
          <a:xfrm>
            <a:off x="311700" y="848075"/>
            <a:ext cx="8520600" cy="3482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pic>
        <p:nvPicPr>
          <p:cNvPr id="243" name="Google Shape;243;p37"/>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244" name="Google Shape;244;p37"/>
          <p:cNvSpPr txBox="1"/>
          <p:nvPr>
            <p:ph idx="2"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245" name="Google Shape;245;p37"/>
          <p:cNvSpPr txBox="1"/>
          <p:nvPr>
            <p:ph idx="3"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pic>
        <p:nvPicPr>
          <p:cNvPr id="246" name="Google Shape;246;p37"/>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47" name="Google Shape;247;p37"/>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Right - Teal 1">
  <p:cSld name="TITLE_AND_TWO_COLUMNS_3">
    <p:spTree>
      <p:nvGrpSpPr>
        <p:cNvPr id="248" name="Shape 248"/>
        <p:cNvGrpSpPr/>
        <p:nvPr/>
      </p:nvGrpSpPr>
      <p:grpSpPr>
        <a:xfrm>
          <a:off x="0" y="0"/>
          <a:ext cx="0" cy="0"/>
          <a:chOff x="0" y="0"/>
          <a:chExt cx="0" cy="0"/>
        </a:xfrm>
      </p:grpSpPr>
      <p:sp>
        <p:nvSpPr>
          <p:cNvPr id="249" name="Google Shape;249;p38"/>
          <p:cNvSpPr/>
          <p:nvPr>
            <p:ph idx="2" type="pic"/>
          </p:nvPr>
        </p:nvSpPr>
        <p:spPr>
          <a:xfrm>
            <a:off x="5286900" y="285000"/>
            <a:ext cx="3607500" cy="3607500"/>
          </a:xfrm>
          <a:prstGeom prst="ellipse">
            <a:avLst/>
          </a:prstGeom>
          <a:noFill/>
          <a:ln>
            <a:noFill/>
          </a:ln>
        </p:spPr>
      </p:sp>
      <p:pic>
        <p:nvPicPr>
          <p:cNvPr id="250" name="Google Shape;250;p38"/>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251" name="Google Shape;251;p38"/>
          <p:cNvSpPr txBox="1"/>
          <p:nvPr>
            <p:ph idx="1"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252" name="Google Shape;252;p38"/>
          <p:cNvSpPr txBox="1"/>
          <p:nvPr>
            <p:ph idx="3"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pic>
        <p:nvPicPr>
          <p:cNvPr id="253" name="Google Shape;253;p38"/>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54" name="Google Shape;254;p38"/>
          <p:cNvSpPr txBox="1"/>
          <p:nvPr>
            <p:ph type="title"/>
          </p:nvPr>
        </p:nvSpPr>
        <p:spPr>
          <a:xfrm>
            <a:off x="229775" y="140225"/>
            <a:ext cx="5155500" cy="611700"/>
          </a:xfrm>
          <a:prstGeom prst="rect">
            <a:avLst/>
          </a:prstGeom>
          <a:noFill/>
          <a:ln>
            <a:noFill/>
          </a:ln>
        </p:spPr>
        <p:txBody>
          <a:bodyPr anchorCtr="0" anchor="t" bIns="91425" lIns="91425" spcFirstLastPara="1" rIns="91425" wrap="square" tIns="91425">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5" name="Google Shape;255;p38"/>
          <p:cNvSpPr txBox="1"/>
          <p:nvPr>
            <p:ph idx="4" type="body"/>
          </p:nvPr>
        </p:nvSpPr>
        <p:spPr>
          <a:xfrm>
            <a:off x="252400" y="843950"/>
            <a:ext cx="4952400" cy="34839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0"/>
              </a:spcBef>
              <a:spcAft>
                <a:spcPts val="0"/>
              </a:spcAft>
              <a:buSzPts val="22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256" name="Google Shape;256;p38"/>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Right - Teal 2">
  <p:cSld name="TITLE_AND_TWO_COLUMNS_4">
    <p:spTree>
      <p:nvGrpSpPr>
        <p:cNvPr id="257" name="Shape 257"/>
        <p:cNvGrpSpPr/>
        <p:nvPr/>
      </p:nvGrpSpPr>
      <p:grpSpPr>
        <a:xfrm>
          <a:off x="0" y="0"/>
          <a:ext cx="0" cy="0"/>
          <a:chOff x="0" y="0"/>
          <a:chExt cx="0" cy="0"/>
        </a:xfrm>
      </p:grpSpPr>
      <p:sp>
        <p:nvSpPr>
          <p:cNvPr id="258" name="Google Shape;258;p39"/>
          <p:cNvSpPr/>
          <p:nvPr>
            <p:ph idx="2" type="pic"/>
          </p:nvPr>
        </p:nvSpPr>
        <p:spPr>
          <a:xfrm>
            <a:off x="5286900" y="285000"/>
            <a:ext cx="3607500" cy="3607500"/>
          </a:xfrm>
          <a:prstGeom prst="ellipse">
            <a:avLst/>
          </a:prstGeom>
          <a:noFill/>
          <a:ln>
            <a:noFill/>
          </a:ln>
        </p:spPr>
      </p:sp>
      <p:pic>
        <p:nvPicPr>
          <p:cNvPr id="259" name="Google Shape;259;p39"/>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260" name="Google Shape;260;p39"/>
          <p:cNvSpPr txBox="1"/>
          <p:nvPr>
            <p:ph idx="1"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261" name="Google Shape;261;p39"/>
          <p:cNvSpPr txBox="1"/>
          <p:nvPr>
            <p:ph idx="3"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pic>
        <p:nvPicPr>
          <p:cNvPr id="262" name="Google Shape;262;p39"/>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63" name="Google Shape;263;p39"/>
          <p:cNvSpPr txBox="1"/>
          <p:nvPr>
            <p:ph type="title"/>
          </p:nvPr>
        </p:nvSpPr>
        <p:spPr>
          <a:xfrm>
            <a:off x="229775" y="140225"/>
            <a:ext cx="5155500" cy="611700"/>
          </a:xfrm>
          <a:prstGeom prst="rect">
            <a:avLst/>
          </a:prstGeom>
          <a:noFill/>
          <a:ln>
            <a:noFill/>
          </a:ln>
        </p:spPr>
        <p:txBody>
          <a:bodyPr anchorCtr="0" anchor="t" bIns="91425" lIns="91425" spcFirstLastPara="1" rIns="91425" wrap="square" tIns="91425">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4" name="Google Shape;264;p39"/>
          <p:cNvSpPr txBox="1"/>
          <p:nvPr>
            <p:ph idx="4" type="body"/>
          </p:nvPr>
        </p:nvSpPr>
        <p:spPr>
          <a:xfrm>
            <a:off x="252400" y="843950"/>
            <a:ext cx="4952400" cy="34839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0"/>
              </a:spcBef>
              <a:spcAft>
                <a:spcPts val="0"/>
              </a:spcAft>
              <a:buSzPts val="22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265" name="Google Shape;265;p39"/>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Right - Teal 3">
  <p:cSld name="TITLE_AND_TWO_COLUMNS_5">
    <p:spTree>
      <p:nvGrpSpPr>
        <p:cNvPr id="266" name="Shape 266"/>
        <p:cNvGrpSpPr/>
        <p:nvPr/>
      </p:nvGrpSpPr>
      <p:grpSpPr>
        <a:xfrm>
          <a:off x="0" y="0"/>
          <a:ext cx="0" cy="0"/>
          <a:chOff x="0" y="0"/>
          <a:chExt cx="0" cy="0"/>
        </a:xfrm>
      </p:grpSpPr>
      <p:sp>
        <p:nvSpPr>
          <p:cNvPr id="267" name="Google Shape;267;p40"/>
          <p:cNvSpPr/>
          <p:nvPr>
            <p:ph idx="2" type="pic"/>
          </p:nvPr>
        </p:nvSpPr>
        <p:spPr>
          <a:xfrm>
            <a:off x="5286900" y="285000"/>
            <a:ext cx="3607500" cy="3607500"/>
          </a:xfrm>
          <a:prstGeom prst="ellipse">
            <a:avLst/>
          </a:prstGeom>
          <a:noFill/>
          <a:ln>
            <a:noFill/>
          </a:ln>
        </p:spPr>
      </p:sp>
      <p:pic>
        <p:nvPicPr>
          <p:cNvPr id="268" name="Google Shape;268;p40"/>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269" name="Google Shape;269;p40"/>
          <p:cNvSpPr txBox="1"/>
          <p:nvPr>
            <p:ph idx="1"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270" name="Google Shape;270;p40"/>
          <p:cNvSpPr txBox="1"/>
          <p:nvPr>
            <p:ph idx="3"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pic>
        <p:nvPicPr>
          <p:cNvPr id="271" name="Google Shape;271;p40"/>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72" name="Google Shape;272;p40"/>
          <p:cNvSpPr txBox="1"/>
          <p:nvPr>
            <p:ph type="title"/>
          </p:nvPr>
        </p:nvSpPr>
        <p:spPr>
          <a:xfrm>
            <a:off x="229775" y="140225"/>
            <a:ext cx="5155500" cy="611700"/>
          </a:xfrm>
          <a:prstGeom prst="rect">
            <a:avLst/>
          </a:prstGeom>
          <a:noFill/>
          <a:ln>
            <a:noFill/>
          </a:ln>
        </p:spPr>
        <p:txBody>
          <a:bodyPr anchorCtr="0" anchor="t" bIns="91425" lIns="91425" spcFirstLastPara="1" rIns="91425" wrap="square" tIns="91425">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3" name="Google Shape;273;p40"/>
          <p:cNvSpPr txBox="1"/>
          <p:nvPr>
            <p:ph idx="4" type="body"/>
          </p:nvPr>
        </p:nvSpPr>
        <p:spPr>
          <a:xfrm>
            <a:off x="252400" y="843950"/>
            <a:ext cx="4952400" cy="34839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0"/>
              </a:spcBef>
              <a:spcAft>
                <a:spcPts val="0"/>
              </a:spcAft>
              <a:buSzPts val="22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274" name="Google Shape;274;p40"/>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Teal">
  <p:cSld name="TITLE_1_1">
    <p:bg>
      <p:bgPr>
        <a:solidFill>
          <a:srgbClr val="017F92">
            <a:alpha val="10000"/>
          </a:srgbClr>
        </a:solidFill>
      </p:bgPr>
    </p:bg>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28" name="Google Shape;28;p5"/>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9" name="Google Shape;29;p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Title and Body - 2 1">
  <p:cSld name="TITLE_AND_BODY_6_3">
    <p:bg>
      <p:bgPr>
        <a:blipFill>
          <a:blip r:embed="rId2">
            <a:alphaModFix/>
          </a:blip>
          <a:stretch>
            <a:fillRect/>
          </a:stretch>
        </a:blipFill>
      </p:bgPr>
    </p:bg>
    <p:spTree>
      <p:nvGrpSpPr>
        <p:cNvPr id="275" name="Shape 275"/>
        <p:cNvGrpSpPr/>
        <p:nvPr/>
      </p:nvGrpSpPr>
      <p:grpSpPr>
        <a:xfrm>
          <a:off x="0" y="0"/>
          <a:ext cx="0" cy="0"/>
          <a:chOff x="0" y="0"/>
          <a:chExt cx="0" cy="0"/>
        </a:xfrm>
      </p:grpSpPr>
      <p:sp>
        <p:nvSpPr>
          <p:cNvPr id="276" name="Google Shape;276;p41"/>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277" name="Google Shape;277;p41"/>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278" name="Google Shape;278;p41"/>
          <p:cNvSpPr txBox="1"/>
          <p:nvPr>
            <p:ph type="title"/>
          </p:nvPr>
        </p:nvSpPr>
        <p:spPr>
          <a:xfrm>
            <a:off x="311700" y="525050"/>
            <a:ext cx="8520600" cy="52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9" name="Google Shape;279;p41"/>
          <p:cNvSpPr txBox="1"/>
          <p:nvPr>
            <p:ph idx="1" type="body"/>
          </p:nvPr>
        </p:nvSpPr>
        <p:spPr>
          <a:xfrm>
            <a:off x="311700" y="1255250"/>
            <a:ext cx="8520600" cy="31149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Cover">
  <p:cSld name="CUSTOM">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6"/>
          <p:cNvSpPr txBox="1"/>
          <p:nvPr>
            <p:ph type="ctrTitle"/>
          </p:nvPr>
        </p:nvSpPr>
        <p:spPr>
          <a:xfrm>
            <a:off x="-75" y="2500725"/>
            <a:ext cx="91440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3" name="Google Shape;33;p6"/>
          <p:cNvSpPr txBox="1"/>
          <p:nvPr>
            <p:ph idx="1" type="subTitle"/>
          </p:nvPr>
        </p:nvSpPr>
        <p:spPr>
          <a:xfrm>
            <a:off x="-75" y="3293325"/>
            <a:ext cx="9144000" cy="6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Divider - Teal">
  <p:cSld name="CUSTOM_1">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sz="1200"/>
          </a:p>
        </p:txBody>
      </p:sp>
      <p:pic>
        <p:nvPicPr>
          <p:cNvPr id="36" name="Google Shape;36;p7"/>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37" name="Google Shape;37;p7"/>
          <p:cNvSpPr txBox="1"/>
          <p:nvPr>
            <p:ph type="ctrTitle"/>
          </p:nvPr>
        </p:nvSpPr>
        <p:spPr>
          <a:xfrm>
            <a:off x="-75" y="2500725"/>
            <a:ext cx="91440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8" name="Google Shape;38;p7"/>
          <p:cNvSpPr txBox="1"/>
          <p:nvPr>
            <p:ph idx="1" type="subTitle"/>
          </p:nvPr>
        </p:nvSpPr>
        <p:spPr>
          <a:xfrm>
            <a:off x="-75" y="3293325"/>
            <a:ext cx="9144000" cy="6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Divider - Purple">
  <p:cSld name="CUSTOM_1_1">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sz="1200"/>
          </a:p>
        </p:txBody>
      </p:sp>
      <p:pic>
        <p:nvPicPr>
          <p:cNvPr id="41" name="Google Shape;41;p8"/>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42" name="Google Shape;42;p8"/>
          <p:cNvSpPr txBox="1"/>
          <p:nvPr>
            <p:ph type="ctrTitle"/>
          </p:nvPr>
        </p:nvSpPr>
        <p:spPr>
          <a:xfrm>
            <a:off x="-75" y="2500725"/>
            <a:ext cx="91440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3" name="Google Shape;43;p8"/>
          <p:cNvSpPr txBox="1"/>
          <p:nvPr>
            <p:ph idx="1" type="subTitle"/>
          </p:nvPr>
        </p:nvSpPr>
        <p:spPr>
          <a:xfrm>
            <a:off x="-75" y="3293325"/>
            <a:ext cx="9144000" cy="6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Divider - Orange">
  <p:cSld name="CUSTOM_1_1_1">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sz="1200"/>
          </a:p>
        </p:txBody>
      </p:sp>
      <p:pic>
        <p:nvPicPr>
          <p:cNvPr id="46" name="Google Shape;46;p9"/>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47" name="Google Shape;47;p9"/>
          <p:cNvSpPr txBox="1"/>
          <p:nvPr>
            <p:ph type="ctrTitle"/>
          </p:nvPr>
        </p:nvSpPr>
        <p:spPr>
          <a:xfrm>
            <a:off x="-75" y="2500725"/>
            <a:ext cx="91440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8" name="Google Shape;48;p9"/>
          <p:cNvSpPr txBox="1"/>
          <p:nvPr>
            <p:ph idx="1" type="subTitle"/>
          </p:nvPr>
        </p:nvSpPr>
        <p:spPr>
          <a:xfrm>
            <a:off x="-75" y="3293325"/>
            <a:ext cx="9144000" cy="6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Title and Body - 1" type="tx">
  <p:cSld name="TITLE_AND_BODY">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1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10"/>
          <p:cNvSpPr txBox="1"/>
          <p:nvPr>
            <p:ph type="title"/>
          </p:nvPr>
        </p:nvSpPr>
        <p:spPr>
          <a:xfrm>
            <a:off x="311700" y="525050"/>
            <a:ext cx="8520600" cy="52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0"/>
          <p:cNvSpPr txBox="1"/>
          <p:nvPr>
            <p:ph idx="1" type="body"/>
          </p:nvPr>
        </p:nvSpPr>
        <p:spPr>
          <a:xfrm>
            <a:off x="311700" y="1255250"/>
            <a:ext cx="8520600" cy="3114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1"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B1A53"/>
              </a:buClr>
              <a:buSzPts val="3200"/>
              <a:buFont typeface="Public Sans"/>
              <a:buNone/>
              <a:defRPr b="1" sz="3200">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68300" lvl="0" marL="4572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indent="-317500" lvl="1" marL="9144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indent="-317500" lvl="2" marL="13716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indent="-317500" lvl="3" marL="18288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indent="-317500" lvl="4" marL="22860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indent="-317500" lvl="5" marL="27432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indent="-317500" lvl="6" marL="32004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indent="-317500" lvl="7" marL="36576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indent="-317500" lvl="8" marL="41148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sz="12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xml"/><Relationship Id="rId3" Type="http://schemas.openxmlformats.org/officeDocument/2006/relationships/image" Target="../media/image39.jpg"/><Relationship Id="rId4" Type="http://schemas.openxmlformats.org/officeDocument/2006/relationships/image" Target="../media/image33.jpg"/><Relationship Id="rId5" Type="http://schemas.openxmlformats.org/officeDocument/2006/relationships/image" Target="../media/image37.jpg"/><Relationship Id="rId6" Type="http://schemas.openxmlformats.org/officeDocument/2006/relationships/image" Target="../media/image41.jpg"/><Relationship Id="rId7" Type="http://schemas.openxmlformats.org/officeDocument/2006/relationships/image" Target="../media/image48.jpg"/><Relationship Id="rId8" Type="http://schemas.openxmlformats.org/officeDocument/2006/relationships/image" Target="../media/image4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 Id="rId3" Type="http://schemas.openxmlformats.org/officeDocument/2006/relationships/image" Target="../media/image47.jpg"/><Relationship Id="rId4" Type="http://schemas.openxmlformats.org/officeDocument/2006/relationships/image" Target="../media/image51.jpg"/><Relationship Id="rId5" Type="http://schemas.openxmlformats.org/officeDocument/2006/relationships/image" Target="../media/image45.jpg"/><Relationship Id="rId6" Type="http://schemas.openxmlformats.org/officeDocument/2006/relationships/image" Target="../media/image4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hyperlink" Target="mailto:mwillis@lsua.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hyperlink" Target="mailto:brandy.morin@la.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hyperlink" Target="https://www.louisianabelieves.com/docs/default-source/js-graduation-pathways/louisiana-pre-educator-pathway-guidance.pdf?sfvrsn=ebf36318_8" TargetMode="External"/><Relationship Id="rId4" Type="http://schemas.openxmlformats.org/officeDocument/2006/relationships/hyperlink" Target="https://www.louisianabelieves.com/docs/default-source/js-graduation-pathways/louisiana-pre-educator-pathway-guidance.pdf?sfvrsn=ebf36318_8" TargetMode="External"/><Relationship Id="rId9" Type="http://schemas.openxmlformats.org/officeDocument/2006/relationships/hyperlink" Target="https://docs.google.com/forms/d/e/1FAIpQLScJKxQLCKfMwazuQrB0v6x7iJ9XTufKgKEgZ3gfES-tJXnsZg/viewform?usp=sf_link" TargetMode="External"/><Relationship Id="rId5" Type="http://schemas.openxmlformats.org/officeDocument/2006/relationships/hyperlink" Target="https://www.louisianabelieves.com/docs/default-source/js-graduation-pathways/louisiana-pre-educator-pathway-guidance.pdf?sfvrsn=ebf36318_8" TargetMode="External"/><Relationship Id="rId6" Type="http://schemas.openxmlformats.org/officeDocument/2006/relationships/hyperlink" Target="https://www.louisianabelieves.com/resources/library/louisiana-pre-educator-pathway" TargetMode="External"/><Relationship Id="rId7" Type="http://schemas.openxmlformats.org/officeDocument/2006/relationships/hyperlink" Target="https://ldoe.zoom.us/j/95771507737?pwd=OTBRUXlLY1BZWkl4RHB5VFlCd1V5QT09" TargetMode="External"/><Relationship Id="rId8" Type="http://schemas.openxmlformats.org/officeDocument/2006/relationships/hyperlink" Target="https://docs.google.com/forms/d/e/1FAIpQLScJKxQLCKfMwazuQrB0v6x7iJ9XTufKgKEgZ3gfES-tJXnsZg/viewform?usp=sf_link" TargetMode="External"/><Relationship Id="rId10" Type="http://schemas.openxmlformats.org/officeDocument/2006/relationships/hyperlink" Target="https://forms.gle/YhJtreneAoUhbqoP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forms.gle/YhJtreneAoUhbqoP7" TargetMode="External"/><Relationship Id="rId4" Type="http://schemas.openxmlformats.org/officeDocument/2006/relationships/hyperlink" Target="mailto:believeandprepare@l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mailto:believeandprepare@la.gov" TargetMode="External"/><Relationship Id="rId4" Type="http://schemas.openxmlformats.org/officeDocument/2006/relationships/hyperlink" Target="mailto:brandy.morin@l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36.jpg"/><Relationship Id="rId4" Type="http://schemas.openxmlformats.org/officeDocument/2006/relationships/image" Target="../media/image30.png"/><Relationship Id="rId9" Type="http://schemas.openxmlformats.org/officeDocument/2006/relationships/image" Target="../media/image32.png"/><Relationship Id="rId5" Type="http://schemas.openxmlformats.org/officeDocument/2006/relationships/image" Target="../media/image28.jpg"/><Relationship Id="rId6" Type="http://schemas.openxmlformats.org/officeDocument/2006/relationships/image" Target="../media/image42.png"/><Relationship Id="rId7" Type="http://schemas.openxmlformats.org/officeDocument/2006/relationships/image" Target="../media/image31.jpg"/><Relationship Id="rId8"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2"/>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Pre-Educator </a:t>
            </a:r>
            <a:r>
              <a:rPr lang="en">
                <a:solidFill>
                  <a:schemeClr val="dk1"/>
                </a:solidFill>
              </a:rPr>
              <a:t>Pathwa</a:t>
            </a:r>
            <a:r>
              <a:rPr lang="en">
                <a:solidFill>
                  <a:schemeClr val="dk1"/>
                </a:solidFill>
              </a:rPr>
              <a:t>y</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85" name="Google Shape;285;p42"/>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School System Lead Professional Learning Community</a:t>
            </a:r>
            <a:endParaRPr>
              <a:solidFill>
                <a:schemeClr val="dk1"/>
              </a:solidFill>
            </a:endParaRPr>
          </a:p>
        </p:txBody>
      </p:sp>
      <p:sp>
        <p:nvSpPr>
          <p:cNvPr id="286" name="Google Shape;286;p42"/>
          <p:cNvSpPr txBox="1"/>
          <p:nvPr>
            <p:ph idx="2" type="subTitle"/>
          </p:nvPr>
        </p:nvSpPr>
        <p:spPr>
          <a:xfrm>
            <a:off x="497917" y="4439425"/>
            <a:ext cx="3859200" cy="45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April 10, 2025</a:t>
            </a:r>
            <a:endParaRPr/>
          </a:p>
        </p:txBody>
      </p:sp>
      <p:sp>
        <p:nvSpPr>
          <p:cNvPr id="287" name="Google Shape;287;p4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1"/>
          <p:cNvSpPr txBox="1"/>
          <p:nvPr>
            <p:ph type="title"/>
          </p:nvPr>
        </p:nvSpPr>
        <p:spPr>
          <a:xfrm>
            <a:off x="229775" y="140225"/>
            <a:ext cx="5155500" cy="6117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SzPts val="2800"/>
              <a:buNone/>
            </a:pPr>
            <a:r>
              <a:rPr lang="en"/>
              <a:t>Night Life Examples </a:t>
            </a:r>
            <a:endParaRPr/>
          </a:p>
        </p:txBody>
      </p:sp>
      <p:sp>
        <p:nvSpPr>
          <p:cNvPr id="389" name="Google Shape;389;p51"/>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descr="A group of people walking in front of a building&#10;&#10;AI-generated content may be incorrect." id="390" name="Google Shape;390;p51"/>
          <p:cNvPicPr preferRelativeResize="0"/>
          <p:nvPr/>
        </p:nvPicPr>
        <p:blipFill rotWithShape="1">
          <a:blip r:embed="rId3">
            <a:alphaModFix/>
          </a:blip>
          <a:srcRect b="0" l="0" r="0" t="0"/>
          <a:stretch/>
        </p:blipFill>
        <p:spPr>
          <a:xfrm>
            <a:off x="816841" y="672525"/>
            <a:ext cx="2346943" cy="1561784"/>
          </a:xfrm>
          <a:prstGeom prst="rect">
            <a:avLst/>
          </a:prstGeom>
          <a:noFill/>
          <a:ln>
            <a:noFill/>
          </a:ln>
        </p:spPr>
      </p:pic>
      <p:pic>
        <p:nvPicPr>
          <p:cNvPr descr="A leopard sitting on a rock by a waterfall&#10;&#10;AI-generated content may be incorrect." id="391" name="Google Shape;391;p51"/>
          <p:cNvPicPr preferRelativeResize="0"/>
          <p:nvPr/>
        </p:nvPicPr>
        <p:blipFill rotWithShape="1">
          <a:blip r:embed="rId4">
            <a:alphaModFix/>
          </a:blip>
          <a:srcRect b="0" l="0" r="0" t="0"/>
          <a:stretch/>
        </p:blipFill>
        <p:spPr>
          <a:xfrm>
            <a:off x="3307846" y="568130"/>
            <a:ext cx="2221491" cy="1586779"/>
          </a:xfrm>
          <a:prstGeom prst="rect">
            <a:avLst/>
          </a:prstGeom>
          <a:noFill/>
          <a:ln>
            <a:noFill/>
          </a:ln>
        </p:spPr>
      </p:pic>
      <p:pic>
        <p:nvPicPr>
          <p:cNvPr descr="A group of people in a pool&#10;&#10;AI-generated content may be incorrect." id="392" name="Google Shape;392;p51"/>
          <p:cNvPicPr preferRelativeResize="0"/>
          <p:nvPr/>
        </p:nvPicPr>
        <p:blipFill rotWithShape="1">
          <a:blip r:embed="rId5">
            <a:alphaModFix/>
          </a:blip>
          <a:srcRect b="0" l="0" r="0" t="0"/>
          <a:stretch/>
        </p:blipFill>
        <p:spPr>
          <a:xfrm>
            <a:off x="6000999" y="366158"/>
            <a:ext cx="2295525" cy="1990725"/>
          </a:xfrm>
          <a:prstGeom prst="rect">
            <a:avLst/>
          </a:prstGeom>
          <a:noFill/>
          <a:ln>
            <a:noFill/>
          </a:ln>
        </p:spPr>
      </p:pic>
      <p:pic>
        <p:nvPicPr>
          <p:cNvPr descr="A large green lawn with a large screen in front of a building&#10;&#10;AI-generated content may be incorrect." id="393" name="Google Shape;393;p51"/>
          <p:cNvPicPr preferRelativeResize="0"/>
          <p:nvPr/>
        </p:nvPicPr>
        <p:blipFill rotWithShape="1">
          <a:blip r:embed="rId6">
            <a:alphaModFix/>
          </a:blip>
          <a:srcRect b="0" l="0" r="0" t="0"/>
          <a:stretch/>
        </p:blipFill>
        <p:spPr>
          <a:xfrm>
            <a:off x="2099847" y="2356883"/>
            <a:ext cx="1415356" cy="1760393"/>
          </a:xfrm>
          <a:prstGeom prst="rect">
            <a:avLst/>
          </a:prstGeom>
          <a:noFill/>
          <a:ln>
            <a:noFill/>
          </a:ln>
        </p:spPr>
      </p:pic>
      <p:pic>
        <p:nvPicPr>
          <p:cNvPr descr="A person and person standing next to a box of popcorn&#10;&#10;AI-generated content may be incorrect." id="394" name="Google Shape;394;p51"/>
          <p:cNvPicPr preferRelativeResize="0"/>
          <p:nvPr/>
        </p:nvPicPr>
        <p:blipFill rotWithShape="1">
          <a:blip r:embed="rId7">
            <a:alphaModFix/>
          </a:blip>
          <a:srcRect b="0" l="0" r="0" t="0"/>
          <a:stretch/>
        </p:blipFill>
        <p:spPr>
          <a:xfrm>
            <a:off x="472816" y="2294385"/>
            <a:ext cx="1498322" cy="1871039"/>
          </a:xfrm>
          <a:prstGeom prst="rect">
            <a:avLst/>
          </a:prstGeom>
          <a:noFill/>
          <a:ln>
            <a:noFill/>
          </a:ln>
        </p:spPr>
      </p:pic>
      <p:sp>
        <p:nvSpPr>
          <p:cNvPr id="395" name="Google Shape;395;p51"/>
          <p:cNvSpPr txBox="1"/>
          <p:nvPr/>
        </p:nvSpPr>
        <p:spPr>
          <a:xfrm>
            <a:off x="6145175" y="2571750"/>
            <a:ext cx="29988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 sz="1800" u="none" cap="none" strike="noStrike">
                <a:solidFill>
                  <a:srgbClr val="434343"/>
                </a:solidFill>
                <a:latin typeface="Public Sans"/>
                <a:ea typeface="Public Sans"/>
                <a:cs typeface="Public Sans"/>
                <a:sym typeface="Public Sans"/>
              </a:rPr>
              <a:t>Alexandria Zoo</a:t>
            </a:r>
            <a:endParaRPr sz="1800">
              <a:solidFill>
                <a:srgbClr val="434343"/>
              </a:solidFill>
              <a:latin typeface="Public Sans"/>
              <a:ea typeface="Public Sans"/>
              <a:cs typeface="Public Sans"/>
              <a:sym typeface="Public Sans"/>
            </a:endParaRPr>
          </a:p>
          <a:p>
            <a:pPr indent="0" lvl="0" marL="0" marR="0" rtl="0" algn="l">
              <a:lnSpc>
                <a:spcPct val="100000"/>
              </a:lnSpc>
              <a:spcBef>
                <a:spcPts val="0"/>
              </a:spcBef>
              <a:spcAft>
                <a:spcPts val="0"/>
              </a:spcAft>
              <a:buNone/>
            </a:pPr>
            <a:r>
              <a:rPr i="0" lang="en" sz="1800" u="none" cap="none" strike="noStrike">
                <a:solidFill>
                  <a:srgbClr val="434343"/>
                </a:solidFill>
                <a:latin typeface="Public Sans"/>
                <a:ea typeface="Public Sans"/>
                <a:cs typeface="Public Sans"/>
                <a:sym typeface="Public Sans"/>
              </a:rPr>
              <a:t>Pool Party on Campus</a:t>
            </a:r>
            <a:endParaRPr sz="1800">
              <a:solidFill>
                <a:srgbClr val="434343"/>
              </a:solidFill>
              <a:latin typeface="Public Sans"/>
              <a:ea typeface="Public Sans"/>
              <a:cs typeface="Public Sans"/>
              <a:sym typeface="Public Sans"/>
            </a:endParaRPr>
          </a:p>
          <a:p>
            <a:pPr indent="0" lvl="0" marL="0" marR="0" rtl="0" algn="l">
              <a:lnSpc>
                <a:spcPct val="100000"/>
              </a:lnSpc>
              <a:spcBef>
                <a:spcPts val="0"/>
              </a:spcBef>
              <a:spcAft>
                <a:spcPts val="0"/>
              </a:spcAft>
              <a:buNone/>
            </a:pPr>
            <a:r>
              <a:rPr i="0" lang="en" sz="1800" u="none" cap="none" strike="noStrike">
                <a:solidFill>
                  <a:srgbClr val="434343"/>
                </a:solidFill>
                <a:latin typeface="Public Sans"/>
                <a:ea typeface="Public Sans"/>
                <a:cs typeface="Public Sans"/>
                <a:sym typeface="Public Sans"/>
              </a:rPr>
              <a:t>Movie Night on the Lawn</a:t>
            </a:r>
            <a:endParaRPr sz="1800">
              <a:solidFill>
                <a:srgbClr val="434343"/>
              </a:solidFill>
              <a:latin typeface="Public Sans"/>
              <a:ea typeface="Public Sans"/>
              <a:cs typeface="Public Sans"/>
              <a:sym typeface="Public Sans"/>
            </a:endParaRPr>
          </a:p>
          <a:p>
            <a:pPr indent="0" lvl="0" marL="0" marR="0" rtl="0" algn="l">
              <a:lnSpc>
                <a:spcPct val="100000"/>
              </a:lnSpc>
              <a:spcBef>
                <a:spcPts val="0"/>
              </a:spcBef>
              <a:spcAft>
                <a:spcPts val="0"/>
              </a:spcAft>
              <a:buNone/>
            </a:pPr>
            <a:r>
              <a:rPr i="0" lang="en" sz="1800" u="none" cap="none" strike="noStrike">
                <a:solidFill>
                  <a:srgbClr val="434343"/>
                </a:solidFill>
                <a:latin typeface="Public Sans"/>
                <a:ea typeface="Public Sans"/>
                <a:cs typeface="Public Sans"/>
                <a:sym typeface="Public Sans"/>
              </a:rPr>
              <a:t>Four Seasons Bowling Center</a:t>
            </a:r>
            <a:endParaRPr sz="1800">
              <a:solidFill>
                <a:srgbClr val="434343"/>
              </a:solidFill>
              <a:latin typeface="Public Sans"/>
              <a:ea typeface="Public Sans"/>
              <a:cs typeface="Public Sans"/>
              <a:sym typeface="Public Sans"/>
            </a:endParaRPr>
          </a:p>
        </p:txBody>
      </p:sp>
      <p:pic>
        <p:nvPicPr>
          <p:cNvPr id="396" name="Google Shape;396;p51"/>
          <p:cNvPicPr preferRelativeResize="0"/>
          <p:nvPr/>
        </p:nvPicPr>
        <p:blipFill rotWithShape="1">
          <a:blip r:embed="rId8">
            <a:alphaModFix/>
          </a:blip>
          <a:srcRect b="0" l="0" r="0" t="0"/>
          <a:stretch/>
        </p:blipFill>
        <p:spPr>
          <a:xfrm>
            <a:off x="3972174" y="2467903"/>
            <a:ext cx="2028825" cy="152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2"/>
          <p:cNvSpPr txBox="1"/>
          <p:nvPr>
            <p:ph type="title"/>
          </p:nvPr>
        </p:nvSpPr>
        <p:spPr>
          <a:xfrm>
            <a:off x="229775" y="140225"/>
            <a:ext cx="5155500" cy="6117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SzPts val="2800"/>
              <a:buNone/>
            </a:pPr>
            <a:r>
              <a:rPr lang="en"/>
              <a:t>Apartment Information</a:t>
            </a:r>
            <a:endParaRPr/>
          </a:p>
        </p:txBody>
      </p:sp>
      <p:sp>
        <p:nvSpPr>
          <p:cNvPr id="402" name="Google Shape;402;p52"/>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descr="Housing Options | Louisiana State ..." id="403" name="Google Shape;403;p52"/>
          <p:cNvPicPr preferRelativeResize="0"/>
          <p:nvPr/>
        </p:nvPicPr>
        <p:blipFill rotWithShape="1">
          <a:blip r:embed="rId3">
            <a:alphaModFix/>
          </a:blip>
          <a:srcRect b="0" l="0" r="0" t="0"/>
          <a:stretch/>
        </p:blipFill>
        <p:spPr>
          <a:xfrm>
            <a:off x="4836950" y="95500"/>
            <a:ext cx="3711700" cy="2076200"/>
          </a:xfrm>
          <a:prstGeom prst="rect">
            <a:avLst/>
          </a:prstGeom>
          <a:noFill/>
          <a:ln>
            <a:noFill/>
          </a:ln>
        </p:spPr>
      </p:pic>
      <p:pic>
        <p:nvPicPr>
          <p:cNvPr descr="A room with a couch and a window&#10;&#10;AI-generated content may be incorrect." id="404" name="Google Shape;404;p52"/>
          <p:cNvPicPr preferRelativeResize="0"/>
          <p:nvPr/>
        </p:nvPicPr>
        <p:blipFill rotWithShape="1">
          <a:blip r:embed="rId4">
            <a:alphaModFix/>
          </a:blip>
          <a:srcRect b="0" l="0" r="0" t="0"/>
          <a:stretch/>
        </p:blipFill>
        <p:spPr>
          <a:xfrm>
            <a:off x="302347" y="2839862"/>
            <a:ext cx="2857500" cy="1600200"/>
          </a:xfrm>
          <a:prstGeom prst="rect">
            <a:avLst/>
          </a:prstGeom>
          <a:noFill/>
          <a:ln>
            <a:noFill/>
          </a:ln>
        </p:spPr>
      </p:pic>
      <p:pic>
        <p:nvPicPr>
          <p:cNvPr descr="A long shot of a building&#10;&#10;AI-generated content may be incorrect." id="405" name="Google Shape;405;p52"/>
          <p:cNvPicPr preferRelativeResize="0"/>
          <p:nvPr/>
        </p:nvPicPr>
        <p:blipFill rotWithShape="1">
          <a:blip r:embed="rId5">
            <a:alphaModFix/>
          </a:blip>
          <a:srcRect b="0" l="0" r="0" t="0"/>
          <a:stretch/>
        </p:blipFill>
        <p:spPr>
          <a:xfrm>
            <a:off x="1521482" y="586138"/>
            <a:ext cx="2857500" cy="2151400"/>
          </a:xfrm>
          <a:prstGeom prst="rect">
            <a:avLst/>
          </a:prstGeom>
          <a:noFill/>
          <a:ln>
            <a:noFill/>
          </a:ln>
        </p:spPr>
      </p:pic>
      <p:pic>
        <p:nvPicPr>
          <p:cNvPr descr="A swimming pool with chairs and a building in the background&#10;&#10;AI-generated content may be incorrect." id="406" name="Google Shape;406;p52"/>
          <p:cNvPicPr preferRelativeResize="0"/>
          <p:nvPr/>
        </p:nvPicPr>
        <p:blipFill rotWithShape="1">
          <a:blip r:embed="rId6">
            <a:alphaModFix/>
          </a:blip>
          <a:srcRect b="0" l="0" r="0" t="0"/>
          <a:stretch/>
        </p:blipFill>
        <p:spPr>
          <a:xfrm>
            <a:off x="4793662" y="2381227"/>
            <a:ext cx="2789959" cy="18581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3"/>
          <p:cNvSpPr txBox="1"/>
          <p:nvPr>
            <p:ph type="title"/>
          </p:nvPr>
        </p:nvSpPr>
        <p:spPr>
          <a:xfrm>
            <a:off x="241350" y="2343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How To Register: Participants </a:t>
            </a:r>
            <a:endParaRPr>
              <a:solidFill>
                <a:schemeClr val="dk1"/>
              </a:solidFill>
            </a:endParaRPr>
          </a:p>
        </p:txBody>
      </p:sp>
      <p:sp>
        <p:nvSpPr>
          <p:cNvPr id="412" name="Google Shape;412;p53"/>
          <p:cNvSpPr txBox="1"/>
          <p:nvPr>
            <p:ph idx="4294967295"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413" name="Google Shape;413;p53"/>
          <p:cNvSpPr txBox="1"/>
          <p:nvPr/>
        </p:nvSpPr>
        <p:spPr>
          <a:xfrm>
            <a:off x="338075" y="1061175"/>
            <a:ext cx="5324100" cy="29040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434343"/>
              </a:buClr>
              <a:buSzPts val="1800"/>
              <a:buFont typeface="Public Sans"/>
              <a:buChar char="●"/>
            </a:pPr>
            <a:r>
              <a:rPr i="0" lang="en" sz="1800" u="none" cap="none" strike="noStrike">
                <a:solidFill>
                  <a:srgbClr val="434343"/>
                </a:solidFill>
                <a:latin typeface="Public Sans"/>
                <a:ea typeface="Public Sans"/>
                <a:cs typeface="Public Sans"/>
                <a:sym typeface="Public Sans"/>
              </a:rPr>
              <a:t>Students can self nominate or be nominated by a Pre-Educator Pathway Teacher or </a:t>
            </a:r>
            <a:r>
              <a:rPr lang="en" sz="1800">
                <a:solidFill>
                  <a:srgbClr val="434343"/>
                </a:solidFill>
                <a:latin typeface="Public Sans"/>
                <a:ea typeface="Public Sans"/>
                <a:cs typeface="Public Sans"/>
                <a:sym typeface="Public Sans"/>
              </a:rPr>
              <a:t>System</a:t>
            </a:r>
            <a:r>
              <a:rPr i="0" lang="en" sz="1800" u="none" cap="none" strike="noStrike">
                <a:solidFill>
                  <a:srgbClr val="434343"/>
                </a:solidFill>
                <a:latin typeface="Public Sans"/>
                <a:ea typeface="Public Sans"/>
                <a:cs typeface="Public Sans"/>
                <a:sym typeface="Public Sans"/>
              </a:rPr>
              <a:t> Leader</a:t>
            </a:r>
            <a:r>
              <a:rPr lang="en" sz="1800">
                <a:solidFill>
                  <a:srgbClr val="434343"/>
                </a:solidFill>
                <a:latin typeface="Public Sans"/>
                <a:ea typeface="Public Sans"/>
                <a:cs typeface="Public Sans"/>
                <a:sym typeface="Public Sans"/>
              </a:rPr>
              <a:t>.</a:t>
            </a:r>
            <a:r>
              <a:rPr i="0" lang="en" sz="1800" u="none" cap="none" strike="noStrike">
                <a:solidFill>
                  <a:srgbClr val="434343"/>
                </a:solidFill>
                <a:latin typeface="Public Sans"/>
                <a:ea typeface="Public Sans"/>
                <a:cs typeface="Public Sans"/>
                <a:sym typeface="Public Sans"/>
              </a:rPr>
              <a:t> </a:t>
            </a:r>
            <a:endParaRPr i="0" sz="1800" u="none" cap="none" strike="noStrike">
              <a:solidFill>
                <a:srgbClr val="434343"/>
              </a:solidFill>
              <a:latin typeface="Public Sans"/>
              <a:ea typeface="Public Sans"/>
              <a:cs typeface="Public Sans"/>
              <a:sym typeface="Public Sans"/>
            </a:endParaRPr>
          </a:p>
          <a:p>
            <a:pPr indent="-342900" lvl="0" marL="457200" marR="0" rtl="0" algn="l">
              <a:lnSpc>
                <a:spcPct val="100000"/>
              </a:lnSpc>
              <a:spcBef>
                <a:spcPts val="1000"/>
              </a:spcBef>
              <a:spcAft>
                <a:spcPts val="0"/>
              </a:spcAft>
              <a:buClr>
                <a:srgbClr val="434343"/>
              </a:buClr>
              <a:buSzPts val="1800"/>
              <a:buFont typeface="Public Sans"/>
              <a:buChar char="●"/>
            </a:pPr>
            <a:r>
              <a:rPr i="0" lang="en" sz="1800" u="none" cap="none" strike="noStrike">
                <a:solidFill>
                  <a:srgbClr val="434343"/>
                </a:solidFill>
                <a:latin typeface="Public Sans"/>
                <a:ea typeface="Public Sans"/>
                <a:cs typeface="Public Sans"/>
                <a:sym typeface="Public Sans"/>
              </a:rPr>
              <a:t>All students will be required to obtain a teacher recommendation upon acceptance into the academy. </a:t>
            </a:r>
            <a:endParaRPr i="0" sz="1800" u="none" cap="none" strike="noStrike">
              <a:solidFill>
                <a:srgbClr val="434343"/>
              </a:solidFill>
              <a:latin typeface="Public Sans"/>
              <a:ea typeface="Public Sans"/>
              <a:cs typeface="Public Sans"/>
              <a:sym typeface="Public Sans"/>
            </a:endParaRPr>
          </a:p>
          <a:p>
            <a:pPr indent="-355600" lvl="0" marL="457200" marR="0" rtl="0" algn="l">
              <a:lnSpc>
                <a:spcPct val="100000"/>
              </a:lnSpc>
              <a:spcBef>
                <a:spcPts val="1000"/>
              </a:spcBef>
              <a:spcAft>
                <a:spcPts val="1000"/>
              </a:spcAft>
              <a:buClr>
                <a:srgbClr val="000000"/>
              </a:buClr>
              <a:buSzPts val="2000"/>
              <a:buFont typeface="Arial"/>
              <a:buChar char="●"/>
            </a:pPr>
            <a:r>
              <a:rPr i="0" lang="en" sz="1800" u="none" cap="none" strike="noStrike">
                <a:solidFill>
                  <a:srgbClr val="434343"/>
                </a:solidFill>
                <a:latin typeface="Public Sans"/>
                <a:ea typeface="Public Sans"/>
                <a:cs typeface="Public Sans"/>
                <a:sym typeface="Public Sans"/>
              </a:rPr>
              <a:t>Teacher Leaders, please ensure students you nominate are aware you are nominating them</a:t>
            </a:r>
            <a:r>
              <a:rPr lang="en" sz="1800">
                <a:solidFill>
                  <a:srgbClr val="434343"/>
                </a:solidFill>
                <a:latin typeface="Public Sans"/>
                <a:ea typeface="Public Sans"/>
                <a:cs typeface="Public Sans"/>
                <a:sym typeface="Public Sans"/>
              </a:rPr>
              <a:t>.</a:t>
            </a:r>
            <a:r>
              <a:rPr b="0" i="0" lang="en" sz="2000" u="none" cap="none" strike="noStrike">
                <a:solidFill>
                  <a:srgbClr val="000000"/>
                </a:solidFill>
                <a:latin typeface="Arial"/>
                <a:ea typeface="Arial"/>
                <a:cs typeface="Arial"/>
                <a:sym typeface="Arial"/>
              </a:rPr>
              <a:t> </a:t>
            </a:r>
            <a:endParaRPr/>
          </a:p>
        </p:txBody>
      </p:sp>
      <p:pic>
        <p:nvPicPr>
          <p:cNvPr id="414" name="Google Shape;414;p53"/>
          <p:cNvPicPr preferRelativeResize="0"/>
          <p:nvPr/>
        </p:nvPicPr>
        <p:blipFill>
          <a:blip r:embed="rId3">
            <a:alphaModFix/>
          </a:blip>
          <a:stretch>
            <a:fillRect/>
          </a:stretch>
        </p:blipFill>
        <p:spPr>
          <a:xfrm>
            <a:off x="5903212" y="807000"/>
            <a:ext cx="2924175" cy="2933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4"/>
          <p:cNvSpPr txBox="1"/>
          <p:nvPr>
            <p:ph type="title"/>
          </p:nvPr>
        </p:nvSpPr>
        <p:spPr>
          <a:xfrm>
            <a:off x="311700" y="2725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How To Register: Coaching and Advising Staff</a:t>
            </a:r>
            <a:endParaRPr>
              <a:solidFill>
                <a:schemeClr val="dk1"/>
              </a:solidFill>
            </a:endParaRPr>
          </a:p>
        </p:txBody>
      </p:sp>
      <p:sp>
        <p:nvSpPr>
          <p:cNvPr id="420" name="Google Shape;420;p54"/>
          <p:cNvSpPr txBox="1"/>
          <p:nvPr>
            <p:ph idx="4294967295"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421" name="Google Shape;421;p54"/>
          <p:cNvSpPr txBox="1"/>
          <p:nvPr/>
        </p:nvSpPr>
        <p:spPr>
          <a:xfrm>
            <a:off x="311700" y="1007875"/>
            <a:ext cx="5368200" cy="36840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434343"/>
              </a:buClr>
              <a:buSzPts val="1800"/>
              <a:buFont typeface="Public Sans"/>
              <a:buChar char="●"/>
            </a:pPr>
            <a:r>
              <a:rPr i="0" lang="en" sz="1800" u="none" cap="none" strike="noStrike">
                <a:solidFill>
                  <a:srgbClr val="434343"/>
                </a:solidFill>
                <a:latin typeface="Public Sans"/>
                <a:ea typeface="Public Sans"/>
                <a:cs typeface="Public Sans"/>
                <a:sym typeface="Public Sans"/>
              </a:rPr>
              <a:t>C</a:t>
            </a:r>
            <a:r>
              <a:rPr lang="en" sz="1800">
                <a:solidFill>
                  <a:srgbClr val="434343"/>
                </a:solidFill>
                <a:latin typeface="Public Sans"/>
                <a:ea typeface="Public Sans"/>
                <a:cs typeface="Public Sans"/>
                <a:sym typeface="Public Sans"/>
              </a:rPr>
              <a:t>oaches and advisors</a:t>
            </a:r>
            <a:r>
              <a:rPr i="0" lang="en" sz="1800" u="none" cap="none" strike="noStrike">
                <a:solidFill>
                  <a:srgbClr val="434343"/>
                </a:solidFill>
                <a:latin typeface="Public Sans"/>
                <a:ea typeface="Public Sans"/>
                <a:cs typeface="Public Sans"/>
                <a:sym typeface="Public Sans"/>
              </a:rPr>
              <a:t> will use the same application.</a:t>
            </a:r>
            <a:endParaRPr sz="1800">
              <a:solidFill>
                <a:srgbClr val="434343"/>
              </a:solidFill>
              <a:latin typeface="Public Sans"/>
              <a:ea typeface="Public Sans"/>
              <a:cs typeface="Public Sans"/>
              <a:sym typeface="Public Sans"/>
            </a:endParaRPr>
          </a:p>
          <a:p>
            <a:pPr indent="-342900" lvl="0" marL="457200" marR="0" rtl="0" algn="l">
              <a:lnSpc>
                <a:spcPct val="100000"/>
              </a:lnSpc>
              <a:spcBef>
                <a:spcPts val="1000"/>
              </a:spcBef>
              <a:spcAft>
                <a:spcPts val="0"/>
              </a:spcAft>
              <a:buClr>
                <a:srgbClr val="434343"/>
              </a:buClr>
              <a:buSzPts val="1800"/>
              <a:buFont typeface="Public Sans"/>
              <a:buChar char="●"/>
            </a:pPr>
            <a:r>
              <a:rPr lang="en" sz="1800">
                <a:solidFill>
                  <a:srgbClr val="434343"/>
                </a:solidFill>
                <a:latin typeface="Public Sans"/>
                <a:ea typeface="Public Sans"/>
                <a:cs typeface="Public Sans"/>
                <a:sym typeface="Public Sans"/>
              </a:rPr>
              <a:t>Aspiring Educators from around the state enrolled in a Teacher Preparation Program, including those graduating Spring 2025 may apply for Coaching staff. </a:t>
            </a:r>
            <a:r>
              <a:rPr i="0" lang="en" sz="1800" u="none" cap="none" strike="noStrike">
                <a:solidFill>
                  <a:srgbClr val="434343"/>
                </a:solidFill>
                <a:latin typeface="Public Sans"/>
                <a:ea typeface="Public Sans"/>
                <a:cs typeface="Public Sans"/>
                <a:sym typeface="Public Sans"/>
              </a:rPr>
              <a:t> </a:t>
            </a:r>
            <a:endParaRPr i="0" sz="1800" u="none" cap="none" strike="noStrike">
              <a:solidFill>
                <a:srgbClr val="434343"/>
              </a:solidFill>
              <a:latin typeface="Public Sans"/>
              <a:ea typeface="Public Sans"/>
              <a:cs typeface="Public Sans"/>
              <a:sym typeface="Public Sans"/>
            </a:endParaRPr>
          </a:p>
          <a:p>
            <a:pPr indent="-342900" lvl="0" marL="457200" marR="0" rtl="0" algn="l">
              <a:lnSpc>
                <a:spcPct val="100000"/>
              </a:lnSpc>
              <a:spcBef>
                <a:spcPts val="1000"/>
              </a:spcBef>
              <a:spcAft>
                <a:spcPts val="0"/>
              </a:spcAft>
              <a:buClr>
                <a:srgbClr val="434343"/>
              </a:buClr>
              <a:buSzPts val="1800"/>
              <a:buFont typeface="Public Sans"/>
              <a:buChar char="●"/>
            </a:pPr>
            <a:r>
              <a:rPr i="0" lang="en" sz="1800" u="none" cap="none" strike="noStrike">
                <a:solidFill>
                  <a:srgbClr val="434343"/>
                </a:solidFill>
                <a:latin typeface="Public Sans"/>
                <a:ea typeface="Public Sans"/>
                <a:cs typeface="Public Sans"/>
                <a:sym typeface="Public Sans"/>
              </a:rPr>
              <a:t>Teaching Professionals with teacher of record experience for 1 or more years are eligible for Advising staff. </a:t>
            </a:r>
            <a:endParaRPr sz="1800">
              <a:solidFill>
                <a:srgbClr val="434343"/>
              </a:solidFill>
              <a:latin typeface="Public Sans"/>
              <a:ea typeface="Public Sans"/>
              <a:cs typeface="Public Sans"/>
              <a:sym typeface="Public Sans"/>
            </a:endParaRPr>
          </a:p>
          <a:p>
            <a:pPr indent="-342900" lvl="0" marL="457200" marR="0" rtl="0" algn="l">
              <a:lnSpc>
                <a:spcPct val="100000"/>
              </a:lnSpc>
              <a:spcBef>
                <a:spcPts val="1000"/>
              </a:spcBef>
              <a:spcAft>
                <a:spcPts val="0"/>
              </a:spcAft>
              <a:buClr>
                <a:srgbClr val="434343"/>
              </a:buClr>
              <a:buSzPts val="1800"/>
              <a:buFont typeface="Public Sans"/>
              <a:buChar char="●"/>
            </a:pPr>
            <a:r>
              <a:rPr i="0" lang="en" sz="1800" u="none" cap="none" strike="noStrike">
                <a:solidFill>
                  <a:srgbClr val="434343"/>
                </a:solidFill>
                <a:latin typeface="Public Sans"/>
                <a:ea typeface="Public Sans"/>
                <a:cs typeface="Public Sans"/>
                <a:sym typeface="Public Sans"/>
              </a:rPr>
              <a:t>All staffing positions are paid.  </a:t>
            </a:r>
            <a:endParaRPr sz="1800">
              <a:solidFill>
                <a:srgbClr val="434343"/>
              </a:solidFill>
              <a:latin typeface="Public Sans"/>
              <a:ea typeface="Public Sans"/>
              <a:cs typeface="Public Sans"/>
              <a:sym typeface="Public Sans"/>
            </a:endParaRPr>
          </a:p>
          <a:p>
            <a:pPr indent="0" lvl="0" marL="0" marR="0" rtl="0" algn="l">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p:txBody>
      </p:sp>
      <p:pic>
        <p:nvPicPr>
          <p:cNvPr id="422" name="Google Shape;422;p54"/>
          <p:cNvPicPr preferRelativeResize="0"/>
          <p:nvPr/>
        </p:nvPicPr>
        <p:blipFill>
          <a:blip r:embed="rId3">
            <a:alphaModFix/>
          </a:blip>
          <a:stretch>
            <a:fillRect/>
          </a:stretch>
        </p:blipFill>
        <p:spPr>
          <a:xfrm>
            <a:off x="5850487" y="951275"/>
            <a:ext cx="2933700" cy="2971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28" name="Google Shape;428;p55"/>
          <p:cNvSpPr txBox="1"/>
          <p:nvPr>
            <p:ph type="title"/>
          </p:nvPr>
        </p:nvSpPr>
        <p:spPr>
          <a:xfrm>
            <a:off x="84325" y="1077650"/>
            <a:ext cx="4234200" cy="3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for Guest Speaker</a:t>
            </a:r>
            <a:endParaRPr/>
          </a:p>
        </p:txBody>
      </p:sp>
      <p:sp>
        <p:nvSpPr>
          <p:cNvPr id="429" name="Google Shape;429;p55"/>
          <p:cNvSpPr txBox="1"/>
          <p:nvPr>
            <p:ph idx="1" type="body"/>
          </p:nvPr>
        </p:nvSpPr>
        <p:spPr>
          <a:xfrm>
            <a:off x="198025" y="1693500"/>
            <a:ext cx="4120500" cy="345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take a few minutes for any follow up questions.</a:t>
            </a:r>
            <a:endParaRPr/>
          </a:p>
          <a:p>
            <a:pPr indent="0" lvl="0" marL="914400" rtl="0" algn="l">
              <a:spcBef>
                <a:spcPts val="0"/>
              </a:spcBef>
              <a:spcAft>
                <a:spcPts val="0"/>
              </a:spcAft>
              <a:buNone/>
            </a:pPr>
            <a:r>
              <a:t/>
            </a:r>
            <a:endParaRPr/>
          </a:p>
          <a:p>
            <a:pPr indent="0" lvl="0" marL="0" rtl="0" algn="l">
              <a:spcBef>
                <a:spcPts val="0"/>
              </a:spcBef>
              <a:spcAft>
                <a:spcPts val="0"/>
              </a:spcAft>
              <a:buNone/>
            </a:pPr>
            <a:r>
              <a:rPr lang="en"/>
              <a:t>Contact Information:</a:t>
            </a:r>
            <a:endParaRPr/>
          </a:p>
          <a:p>
            <a:pPr indent="-336550" lvl="1" marL="914400" rtl="0" algn="l">
              <a:spcBef>
                <a:spcPts val="1000"/>
              </a:spcBef>
              <a:spcAft>
                <a:spcPts val="1000"/>
              </a:spcAft>
              <a:buSzPts val="1700"/>
              <a:buChar char="○"/>
            </a:pPr>
            <a:r>
              <a:rPr lang="en"/>
              <a:t>Morgan Willis </a:t>
            </a:r>
            <a:r>
              <a:rPr lang="en" u="sng">
                <a:solidFill>
                  <a:schemeClr val="hlink"/>
                </a:solidFill>
                <a:hlinkClick r:id="rId3"/>
              </a:rPr>
              <a:t>mwillis@lsua.edu</a:t>
            </a:r>
            <a:r>
              <a:rPr lang="en"/>
              <a:t> </a:t>
            </a: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6"/>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Updates and Reminders</a:t>
            </a:r>
            <a:endParaRPr>
              <a:solidFill>
                <a:schemeClr val="dk1"/>
              </a:solidFill>
            </a:endParaRPr>
          </a:p>
        </p:txBody>
      </p:sp>
      <p:sp>
        <p:nvSpPr>
          <p:cNvPr id="435" name="Google Shape;435;p5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7"/>
          <p:cNvSpPr txBox="1"/>
          <p:nvPr>
            <p:ph type="title"/>
          </p:nvPr>
        </p:nvSpPr>
        <p:spPr>
          <a:xfrm>
            <a:off x="399075" y="525050"/>
            <a:ext cx="8520600" cy="52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LDOE’s New </a:t>
            </a:r>
            <a:r>
              <a:rPr lang="en">
                <a:solidFill>
                  <a:schemeClr val="dk1"/>
                </a:solidFill>
              </a:rPr>
              <a:t>Aspiring Educators</a:t>
            </a:r>
            <a:r>
              <a:rPr lang="en"/>
              <a:t> Curriculum Coming Soon!</a:t>
            </a:r>
            <a:endParaRPr/>
          </a:p>
        </p:txBody>
      </p:sp>
      <p:sp>
        <p:nvSpPr>
          <p:cNvPr id="441" name="Google Shape;441;p57"/>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442" name="Google Shape;442;p57"/>
          <p:cNvSpPr txBox="1"/>
          <p:nvPr>
            <p:ph idx="1" type="body"/>
          </p:nvPr>
        </p:nvSpPr>
        <p:spPr>
          <a:xfrm>
            <a:off x="311700" y="1670151"/>
            <a:ext cx="8520600" cy="278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The LDOE is excited to announce that we will be releasing an open-sourced Pre-Educator Pathway Curriculum for the 2025-2026 academic school year at Teacher Leader Summit 2025. </a:t>
            </a:r>
            <a:r>
              <a:rPr b="1" i="1" lang="en"/>
              <a:t>Aspiring Educators: Shaping Louisiana’s Future</a:t>
            </a:r>
            <a:r>
              <a:rPr lang="en"/>
              <a:t> will consist of 2 courses, Foundations of Education and Learning Communities. The curriculum will be located on LDOE’s professional learning platform, Canopy.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8"/>
          <p:cNvSpPr txBox="1"/>
          <p:nvPr>
            <p:ph idx="1" type="body"/>
          </p:nvPr>
        </p:nvSpPr>
        <p:spPr>
          <a:xfrm>
            <a:off x="430050" y="958925"/>
            <a:ext cx="8520600" cy="3482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System Leads, Teacher Leaders, and Postsecondary Teacher Preparation Partners are invited to attend a Learning Visit for a day of learning and community building. During Learning Visits, participants will have an opportunity to observe Grow Your Own work that is being done in another school system and strategize to improve Grow Your Own efforts in their system.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Please reach out if you are interested in hosting a site visit for the 2025-2026 academic year. </a:t>
            </a:r>
            <a:endParaRPr/>
          </a:p>
          <a:p>
            <a:pPr indent="0" lvl="0" marL="0" rtl="0" algn="l">
              <a:lnSpc>
                <a:spcPct val="100000"/>
              </a:lnSpc>
              <a:spcBef>
                <a:spcPts val="0"/>
              </a:spcBef>
              <a:spcAft>
                <a:spcPts val="0"/>
              </a:spcAft>
              <a:buNone/>
            </a:pPr>
            <a:r>
              <a:rPr lang="en"/>
              <a:t> </a:t>
            </a:r>
            <a:endParaRPr>
              <a:highlight>
                <a:srgbClr val="FFF2CC"/>
              </a:highlight>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449" name="Google Shape;449;p58"/>
          <p:cNvSpPr txBox="1"/>
          <p:nvPr>
            <p:ph idx="4294967295" type="title"/>
          </p:nvPr>
        </p:nvSpPr>
        <p:spPr>
          <a:xfrm>
            <a:off x="430050" y="337500"/>
            <a:ext cx="8283900" cy="9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Site Visits</a:t>
            </a:r>
            <a:endParaRPr/>
          </a:p>
        </p:txBody>
      </p:sp>
      <p:sp>
        <p:nvSpPr>
          <p:cNvPr id="450" name="Google Shape;450;p5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51" name="Google Shape;451;p58"/>
          <p:cNvSpPr txBox="1"/>
          <p:nvPr/>
        </p:nvSpPr>
        <p:spPr>
          <a:xfrm>
            <a:off x="3715175" y="4680375"/>
            <a:ext cx="4813500" cy="323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1200"/>
              </a:spcAft>
              <a:buNone/>
            </a:pPr>
            <a:r>
              <a:rPr lang="en" sz="1000">
                <a:solidFill>
                  <a:schemeClr val="lt1"/>
                </a:solidFill>
                <a:latin typeface="Public Sans"/>
                <a:ea typeface="Public Sans"/>
                <a:cs typeface="Public Sans"/>
                <a:sym typeface="Public Sans"/>
              </a:rPr>
              <a:t>Contact </a:t>
            </a:r>
            <a:r>
              <a:rPr lang="en" sz="1000" u="sng">
                <a:solidFill>
                  <a:schemeClr val="lt1"/>
                </a:solidFill>
                <a:latin typeface="Public Sans"/>
                <a:ea typeface="Public Sans"/>
                <a:cs typeface="Public Sans"/>
                <a:sym typeface="Public Sans"/>
                <a:hlinkClick r:id="rId3">
                  <a:extLst>
                    <a:ext uri="{A12FA001-AC4F-418D-AE19-62706E023703}">
                      <ahyp:hlinkClr val="tx"/>
                    </a:ext>
                  </a:extLst>
                </a:hlinkClick>
              </a:rPr>
              <a:t>brandy.morin@la.gov</a:t>
            </a:r>
            <a:r>
              <a:rPr lang="en" sz="1000">
                <a:solidFill>
                  <a:schemeClr val="lt1"/>
                </a:solidFill>
                <a:latin typeface="Public Sans"/>
                <a:ea typeface="Public Sans"/>
                <a:cs typeface="Public Sans"/>
                <a:sym typeface="Public Sans"/>
              </a:rPr>
              <a:t> with any questions about the visits.</a:t>
            </a:r>
            <a:endParaRPr sz="1300">
              <a:latin typeface="Public Sans"/>
              <a:ea typeface="Public Sans"/>
              <a:cs typeface="Public Sans"/>
              <a:sym typeface="Public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9"/>
          <p:cNvSpPr txBox="1"/>
          <p:nvPr>
            <p:ph idx="4294967295" type="title"/>
          </p:nvPr>
        </p:nvSpPr>
        <p:spPr>
          <a:xfrm>
            <a:off x="115800" y="76350"/>
            <a:ext cx="8716500" cy="91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700"/>
              <a:t>2024-2025 Development, Implementation, and Expansion Support</a:t>
            </a:r>
            <a:r>
              <a:rPr lang="en" sz="2400"/>
              <a:t> </a:t>
            </a:r>
            <a:endParaRPr sz="2400"/>
          </a:p>
          <a:p>
            <a:pPr indent="0" lvl="0" marL="0" rtl="0" algn="l">
              <a:spcBef>
                <a:spcPts val="0"/>
              </a:spcBef>
              <a:spcAft>
                <a:spcPts val="0"/>
              </a:spcAft>
              <a:buNone/>
            </a:pPr>
            <a:r>
              <a:t/>
            </a:r>
            <a:endParaRPr/>
          </a:p>
        </p:txBody>
      </p:sp>
      <p:sp>
        <p:nvSpPr>
          <p:cNvPr id="458" name="Google Shape;458;p59"/>
          <p:cNvSpPr txBox="1"/>
          <p:nvPr>
            <p:ph idx="1" type="body"/>
          </p:nvPr>
        </p:nvSpPr>
        <p:spPr>
          <a:xfrm>
            <a:off x="311700" y="1084500"/>
            <a:ext cx="8520600" cy="38343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2"/>
              </a:buClr>
              <a:buSzPts val="1600"/>
              <a:buFont typeface="Calibri"/>
              <a:buChar char="●"/>
            </a:pPr>
            <a:r>
              <a:rPr lang="en" sz="1600" u="sng">
                <a:solidFill>
                  <a:srgbClr val="45818E"/>
                </a:solidFill>
                <a:hlinkClick r:id="rId3">
                  <a:extLst>
                    <a:ext uri="{A12FA001-AC4F-418D-AE19-62706E023703}">
                      <ahyp:hlinkClr val="tx"/>
                    </a:ext>
                  </a:extLst>
                </a:hlinkClick>
              </a:rPr>
              <a:t>Implementation Guidance </a:t>
            </a:r>
            <a:r>
              <a:rPr lang="en" sz="1600" u="sng">
                <a:solidFill>
                  <a:srgbClr val="45818E"/>
                </a:solidFill>
                <a:hlinkClick r:id="rId4">
                  <a:extLst>
                    <a:ext uri="{A12FA001-AC4F-418D-AE19-62706E023703}">
                      <ahyp:hlinkClr val="tx"/>
                    </a:ext>
                  </a:extLst>
                </a:hlinkClick>
              </a:rPr>
              <a:t>docum</a:t>
            </a:r>
            <a:r>
              <a:rPr lang="en" sz="1600" u="sng">
                <a:solidFill>
                  <a:schemeClr val="lt2"/>
                </a:solidFill>
                <a:hlinkClick r:id="rId5">
                  <a:extLst>
                    <a:ext uri="{A12FA001-AC4F-418D-AE19-62706E023703}">
                      <ahyp:hlinkClr val="tx"/>
                    </a:ext>
                  </a:extLst>
                </a:hlinkClick>
              </a:rPr>
              <a:t>ent</a:t>
            </a:r>
            <a:endParaRPr sz="1600">
              <a:solidFill>
                <a:schemeClr val="lt2"/>
              </a:solidFill>
            </a:endParaRPr>
          </a:p>
          <a:p>
            <a:pPr indent="-330200" lvl="0" marL="457200" rtl="0" algn="l">
              <a:lnSpc>
                <a:spcPct val="100000"/>
              </a:lnSpc>
              <a:spcBef>
                <a:spcPts val="1000"/>
              </a:spcBef>
              <a:spcAft>
                <a:spcPts val="0"/>
              </a:spcAft>
              <a:buClr>
                <a:schemeClr val="dk2"/>
              </a:buClr>
              <a:buSzPts val="1600"/>
              <a:buFont typeface="Calibri"/>
              <a:buChar char="●"/>
            </a:pPr>
            <a:r>
              <a:rPr lang="en" sz="1600" u="sng">
                <a:solidFill>
                  <a:srgbClr val="45818E"/>
                </a:solidFill>
                <a:hlinkClick r:id="rId6">
                  <a:extLst>
                    <a:ext uri="{A12FA001-AC4F-418D-AE19-62706E023703}">
                      <ahyp:hlinkClr val="tx"/>
                    </a:ext>
                  </a:extLst>
                </a:hlinkClick>
              </a:rPr>
              <a:t>Resource Library</a:t>
            </a:r>
            <a:endParaRPr sz="1600">
              <a:solidFill>
                <a:srgbClr val="45818E"/>
              </a:solidFill>
            </a:endParaRPr>
          </a:p>
          <a:p>
            <a:pPr indent="-330200" lvl="0" marL="457200" rtl="0" algn="l">
              <a:lnSpc>
                <a:spcPct val="100000"/>
              </a:lnSpc>
              <a:spcBef>
                <a:spcPts val="1000"/>
              </a:spcBef>
              <a:spcAft>
                <a:spcPts val="0"/>
              </a:spcAft>
              <a:buClr>
                <a:schemeClr val="dk2"/>
              </a:buClr>
              <a:buSzPts val="1600"/>
              <a:buFont typeface="Calibri"/>
              <a:buChar char="●"/>
            </a:pPr>
            <a:r>
              <a:rPr lang="en" sz="1600" u="sng">
                <a:solidFill>
                  <a:schemeClr val="hlink"/>
                </a:solidFill>
                <a:hlinkClick r:id="rId7"/>
              </a:rPr>
              <a:t>System Lead Professional Learning Community calls</a:t>
            </a:r>
            <a:endParaRPr sz="1600"/>
          </a:p>
          <a:p>
            <a:pPr indent="-330200" lvl="1" marL="914400" rtl="0" algn="l">
              <a:lnSpc>
                <a:spcPct val="100000"/>
              </a:lnSpc>
              <a:spcBef>
                <a:spcPts val="1000"/>
              </a:spcBef>
              <a:spcAft>
                <a:spcPts val="0"/>
              </a:spcAft>
              <a:buSzPts val="1600"/>
              <a:buChar char="○"/>
            </a:pPr>
            <a:r>
              <a:rPr lang="en" sz="1600"/>
              <a:t>October 3, 2024</a:t>
            </a:r>
            <a:endParaRPr sz="1600"/>
          </a:p>
          <a:p>
            <a:pPr indent="-330200" lvl="1" marL="914400" rtl="0" algn="l">
              <a:lnSpc>
                <a:spcPct val="100000"/>
              </a:lnSpc>
              <a:spcBef>
                <a:spcPts val="0"/>
              </a:spcBef>
              <a:spcAft>
                <a:spcPts val="0"/>
              </a:spcAft>
              <a:buSzPts val="1600"/>
              <a:buChar char="○"/>
            </a:pPr>
            <a:r>
              <a:rPr lang="en" sz="1600"/>
              <a:t>November 14, 2024</a:t>
            </a:r>
            <a:endParaRPr sz="1600"/>
          </a:p>
          <a:p>
            <a:pPr indent="-330200" lvl="1" marL="914400" rtl="0" algn="l">
              <a:lnSpc>
                <a:spcPct val="100000"/>
              </a:lnSpc>
              <a:spcBef>
                <a:spcPts val="0"/>
              </a:spcBef>
              <a:spcAft>
                <a:spcPts val="0"/>
              </a:spcAft>
              <a:buSzPts val="1600"/>
              <a:buChar char="○"/>
            </a:pPr>
            <a:r>
              <a:rPr lang="en" sz="1600"/>
              <a:t>March 21, 2025</a:t>
            </a:r>
            <a:r>
              <a:rPr lang="en" sz="1600"/>
              <a:t> In person @ Ed Rising State Conference</a:t>
            </a:r>
            <a:endParaRPr sz="1600"/>
          </a:p>
          <a:p>
            <a:pPr indent="-330200" lvl="1" marL="914400" rtl="0" algn="l">
              <a:lnSpc>
                <a:spcPct val="100000"/>
              </a:lnSpc>
              <a:spcBef>
                <a:spcPts val="0"/>
              </a:spcBef>
              <a:spcAft>
                <a:spcPts val="0"/>
              </a:spcAft>
              <a:buSzPts val="1600"/>
              <a:buChar char="○"/>
            </a:pPr>
            <a:r>
              <a:rPr lang="en" sz="1600"/>
              <a:t>April 10, 2025</a:t>
            </a:r>
            <a:endParaRPr sz="1600"/>
          </a:p>
          <a:p>
            <a:pPr indent="-330200" lvl="0" marL="457200" rtl="0" algn="l">
              <a:lnSpc>
                <a:spcPct val="100000"/>
              </a:lnSpc>
              <a:spcBef>
                <a:spcPts val="1000"/>
              </a:spcBef>
              <a:spcAft>
                <a:spcPts val="0"/>
              </a:spcAft>
              <a:buClr>
                <a:schemeClr val="dk2"/>
              </a:buClr>
              <a:buSzPts val="1600"/>
              <a:buFont typeface="Calibri"/>
              <a:buChar char="●"/>
            </a:pPr>
            <a:r>
              <a:rPr lang="en" sz="1600" u="sng">
                <a:solidFill>
                  <a:schemeClr val="hlink"/>
                </a:solidFill>
                <a:hlinkClick r:id="rId8"/>
              </a:rPr>
              <a:t>Grow Your Own Learning </a:t>
            </a:r>
            <a:r>
              <a:rPr lang="en" sz="1600" u="sng">
                <a:solidFill>
                  <a:schemeClr val="hlink"/>
                </a:solidFill>
                <a:hlinkClick r:id="rId9"/>
              </a:rPr>
              <a:t>Visits</a:t>
            </a:r>
            <a:endParaRPr sz="1600"/>
          </a:p>
          <a:p>
            <a:pPr indent="-330200" lvl="1" marL="914400" rtl="0" algn="l">
              <a:lnSpc>
                <a:spcPct val="100000"/>
              </a:lnSpc>
              <a:spcBef>
                <a:spcPts val="1000"/>
              </a:spcBef>
              <a:spcAft>
                <a:spcPts val="0"/>
              </a:spcAft>
              <a:buSzPts val="1600"/>
              <a:buChar char="○"/>
            </a:pPr>
            <a:r>
              <a:rPr lang="en" sz="1600"/>
              <a:t>Ascension Parish - October 24, 2024</a:t>
            </a:r>
            <a:endParaRPr sz="1600"/>
          </a:p>
          <a:p>
            <a:pPr indent="-330200" lvl="1" marL="914400" rtl="0" algn="l">
              <a:lnSpc>
                <a:spcPct val="100000"/>
              </a:lnSpc>
              <a:spcBef>
                <a:spcPts val="0"/>
              </a:spcBef>
              <a:spcAft>
                <a:spcPts val="0"/>
              </a:spcAft>
              <a:buSzPts val="1600"/>
              <a:buChar char="○"/>
            </a:pPr>
            <a:r>
              <a:rPr lang="en" sz="1600"/>
              <a:t>McNeese Unlock Education Event - January 23, 2025</a:t>
            </a:r>
            <a:endParaRPr sz="1600"/>
          </a:p>
          <a:p>
            <a:pPr indent="-330200" lvl="1" marL="914400" rtl="0" algn="l">
              <a:lnSpc>
                <a:spcPct val="100000"/>
              </a:lnSpc>
              <a:spcBef>
                <a:spcPts val="0"/>
              </a:spcBef>
              <a:spcAft>
                <a:spcPts val="0"/>
              </a:spcAft>
              <a:buSzPts val="1600"/>
              <a:buChar char="○"/>
            </a:pPr>
            <a:r>
              <a:rPr lang="en" sz="1600"/>
              <a:t>Rapides Parish - April 9, 2025</a:t>
            </a:r>
            <a:endParaRPr sz="1600"/>
          </a:p>
          <a:p>
            <a:pPr indent="-330200" lvl="0" marL="457200" rtl="0" algn="l">
              <a:lnSpc>
                <a:spcPct val="100000"/>
              </a:lnSpc>
              <a:spcBef>
                <a:spcPts val="1000"/>
              </a:spcBef>
              <a:spcAft>
                <a:spcPts val="1000"/>
              </a:spcAft>
              <a:buClr>
                <a:schemeClr val="dk2"/>
              </a:buClr>
              <a:buSzPts val="1600"/>
              <a:buFont typeface="Calibri"/>
              <a:buChar char="●"/>
            </a:pPr>
            <a:r>
              <a:rPr lang="en" sz="1600" u="sng">
                <a:solidFill>
                  <a:srgbClr val="45818E"/>
                </a:solidFill>
                <a:hlinkClick r:id="rId10">
                  <a:extLst>
                    <a:ext uri="{A12FA001-AC4F-418D-AE19-62706E023703}">
                      <ahyp:hlinkClr val="tx"/>
                    </a:ext>
                  </a:extLst>
                </a:hlinkClick>
              </a:rPr>
              <a:t>Pre-Educator Pathway Contact List</a:t>
            </a:r>
            <a:endParaRPr sz="1600" u="sng">
              <a:solidFill>
                <a:srgbClr val="45818E"/>
              </a:solidFill>
            </a:endParaRPr>
          </a:p>
        </p:txBody>
      </p:sp>
      <p:sp>
        <p:nvSpPr>
          <p:cNvPr id="459" name="Google Shape;459;p5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0"/>
          <p:cNvSpPr txBox="1"/>
          <p:nvPr>
            <p:ph type="ctrTitle"/>
          </p:nvPr>
        </p:nvSpPr>
        <p:spPr>
          <a:xfrm>
            <a:off x="421725" y="563300"/>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Closing</a:t>
            </a:r>
            <a:endParaRPr/>
          </a:p>
        </p:txBody>
      </p:sp>
      <p:sp>
        <p:nvSpPr>
          <p:cNvPr id="465" name="Google Shape;465;p6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6" name="Google Shape;466;p60"/>
          <p:cNvSpPr txBox="1"/>
          <p:nvPr>
            <p:ph idx="1" type="subTitle"/>
          </p:nvPr>
        </p:nvSpPr>
        <p:spPr>
          <a:xfrm>
            <a:off x="493775" y="1237650"/>
            <a:ext cx="8520600" cy="61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Char char="●"/>
            </a:pPr>
            <a:r>
              <a:rPr lang="en" u="sng">
                <a:solidFill>
                  <a:schemeClr val="hlink"/>
                </a:solidFill>
                <a:hlinkClick r:id="rId3"/>
              </a:rPr>
              <a:t>Pre-Educator Pathway Contact List</a:t>
            </a:r>
            <a:endParaRPr/>
          </a:p>
          <a:p>
            <a:pPr indent="-330200" lvl="0" marL="457200" rtl="0" algn="l">
              <a:spcBef>
                <a:spcPts val="0"/>
              </a:spcBef>
              <a:spcAft>
                <a:spcPts val="0"/>
              </a:spcAft>
              <a:buClr>
                <a:schemeClr val="dk2"/>
              </a:buClr>
              <a:buSzPts val="1600"/>
              <a:buChar char="●"/>
            </a:pPr>
            <a:r>
              <a:rPr lang="en">
                <a:solidFill>
                  <a:schemeClr val="dk2"/>
                </a:solidFill>
              </a:rPr>
              <a:t>Questions can be sent to</a:t>
            </a:r>
            <a:r>
              <a:rPr lang="en"/>
              <a:t> </a:t>
            </a:r>
            <a:r>
              <a:rPr lang="en" u="sng">
                <a:solidFill>
                  <a:schemeClr val="hlink"/>
                </a:solidFill>
                <a:hlinkClick r:id="rId4"/>
              </a:rPr>
              <a:t>believeandprepare@la.gov</a:t>
            </a:r>
            <a:r>
              <a:rPr lang="en">
                <a:solidFill>
                  <a:schemeClr val="dk2"/>
                </a:solidFill>
              </a:rPr>
              <a:t>.</a:t>
            </a:r>
            <a:endParaRPr>
              <a:solidFill>
                <a:schemeClr val="dk2"/>
              </a:solidFill>
            </a:endParaRPr>
          </a:p>
          <a:p>
            <a:pPr indent="-330200" lvl="0" marL="457200" rtl="0" algn="l">
              <a:spcBef>
                <a:spcPts val="0"/>
              </a:spcBef>
              <a:spcAft>
                <a:spcPts val="0"/>
              </a:spcAft>
              <a:buClr>
                <a:schemeClr val="dk2"/>
              </a:buClr>
              <a:buSzPts val="1600"/>
              <a:buChar char="●"/>
            </a:pPr>
            <a:r>
              <a:rPr lang="en">
                <a:solidFill>
                  <a:schemeClr val="dk2"/>
                </a:solidFill>
              </a:rPr>
              <a:t>Invite the LDOE to your system to attend or participate in any upcoming Aspiring Educator experiences.</a:t>
            </a:r>
            <a:endParaRPr>
              <a:solidFill>
                <a:schemeClr val="dk2"/>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3"/>
          <p:cNvSpPr txBox="1"/>
          <p:nvPr>
            <p:ph idx="4294967295" type="title"/>
          </p:nvPr>
        </p:nvSpPr>
        <p:spPr>
          <a:xfrm>
            <a:off x="311700" y="185150"/>
            <a:ext cx="8283900" cy="58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Chat Check-In</a:t>
            </a:r>
            <a:endParaRPr sz="2820"/>
          </a:p>
        </p:txBody>
      </p:sp>
      <p:sp>
        <p:nvSpPr>
          <p:cNvPr id="294" name="Google Shape;294;p43"/>
          <p:cNvSpPr txBox="1"/>
          <p:nvPr>
            <p:ph idx="1" type="body"/>
          </p:nvPr>
        </p:nvSpPr>
        <p:spPr>
          <a:xfrm>
            <a:off x="311700" y="705575"/>
            <a:ext cx="8520600" cy="34821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700"/>
              <a:t>In the chat, write the following:</a:t>
            </a:r>
            <a:endParaRPr i="1" sz="1700"/>
          </a:p>
          <a:p>
            <a:pPr indent="-336550" lvl="1" marL="914400" rtl="0" algn="l">
              <a:lnSpc>
                <a:spcPct val="90000"/>
              </a:lnSpc>
              <a:spcBef>
                <a:spcPts val="0"/>
              </a:spcBef>
              <a:spcAft>
                <a:spcPts val="0"/>
              </a:spcAft>
              <a:buSzPts val="1700"/>
              <a:buChar char="○"/>
            </a:pPr>
            <a:r>
              <a:rPr lang="en" sz="1700"/>
              <a:t>Who is here? Share your school system, role, and email address</a:t>
            </a:r>
            <a:endParaRPr sz="1700"/>
          </a:p>
          <a:p>
            <a:pPr indent="-336550" lvl="1" marL="914400" rtl="0" algn="l">
              <a:lnSpc>
                <a:spcPct val="90000"/>
              </a:lnSpc>
              <a:spcBef>
                <a:spcPts val="0"/>
              </a:spcBef>
              <a:spcAft>
                <a:spcPts val="0"/>
              </a:spcAft>
              <a:buSzPts val="1700"/>
              <a:buChar char="○"/>
            </a:pPr>
            <a:r>
              <a:rPr lang="en" sz="1700"/>
              <a:t>What topics would you like to see in future calls? </a:t>
            </a:r>
            <a:endParaRPr sz="1700"/>
          </a:p>
          <a:p>
            <a:pPr indent="0" lvl="0" marL="0" rtl="0" algn="l">
              <a:lnSpc>
                <a:spcPct val="90000"/>
              </a:lnSpc>
              <a:spcBef>
                <a:spcPts val="0"/>
              </a:spcBef>
              <a:spcAft>
                <a:spcPts val="0"/>
              </a:spcAft>
              <a:buNone/>
            </a:pPr>
            <a:r>
              <a:t/>
            </a:r>
            <a:endParaRPr b="1" sz="1700"/>
          </a:p>
          <a:p>
            <a:pPr indent="0" lvl="0" marL="0" rtl="0" algn="l">
              <a:lnSpc>
                <a:spcPct val="90000"/>
              </a:lnSpc>
              <a:spcBef>
                <a:spcPts val="0"/>
              </a:spcBef>
              <a:spcAft>
                <a:spcPts val="0"/>
              </a:spcAft>
              <a:buNone/>
            </a:pPr>
            <a:r>
              <a:rPr b="1" lang="en" sz="1700"/>
              <a:t>Also, rate yourself from 1 - 5:</a:t>
            </a:r>
            <a:endParaRPr b="1" sz="1700"/>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295" name="Google Shape;295;p4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296" name="Google Shape;296;p43"/>
          <p:cNvGrpSpPr/>
          <p:nvPr/>
        </p:nvGrpSpPr>
        <p:grpSpPr>
          <a:xfrm>
            <a:off x="5552237" y="2140675"/>
            <a:ext cx="1537203" cy="1897975"/>
            <a:chOff x="5527887" y="1960450"/>
            <a:chExt cx="1537203" cy="1897975"/>
          </a:xfrm>
        </p:grpSpPr>
        <p:sp>
          <p:nvSpPr>
            <p:cNvPr id="297" name="Google Shape;297;p43"/>
            <p:cNvSpPr/>
            <p:nvPr/>
          </p:nvSpPr>
          <p:spPr>
            <a:xfrm>
              <a:off x="5999340"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3"/>
            <p:cNvSpPr txBox="1"/>
            <p:nvPr/>
          </p:nvSpPr>
          <p:spPr>
            <a:xfrm>
              <a:off x="5527887"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299" name="Google Shape;299;p43"/>
            <p:cNvSpPr txBox="1"/>
            <p:nvPr/>
          </p:nvSpPr>
          <p:spPr>
            <a:xfrm>
              <a:off x="5527890" y="3121025"/>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858585"/>
                </a:solidFill>
                <a:latin typeface="Roboto"/>
                <a:ea typeface="Roboto"/>
                <a:cs typeface="Roboto"/>
                <a:sym typeface="Roboto"/>
              </a:endParaRPr>
            </a:p>
          </p:txBody>
        </p:sp>
        <p:sp>
          <p:nvSpPr>
            <p:cNvPr id="300" name="Google Shape;300;p43"/>
            <p:cNvSpPr txBox="1"/>
            <p:nvPr/>
          </p:nvSpPr>
          <p:spPr>
            <a:xfrm>
              <a:off x="6078090"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4</a:t>
              </a:r>
              <a:endParaRPr b="1" sz="800">
                <a:solidFill>
                  <a:srgbClr val="858585"/>
                </a:solidFill>
                <a:latin typeface="Roboto"/>
                <a:ea typeface="Roboto"/>
                <a:cs typeface="Roboto"/>
                <a:sym typeface="Roboto"/>
              </a:endParaRPr>
            </a:p>
          </p:txBody>
        </p:sp>
      </p:grpSp>
      <p:grpSp>
        <p:nvGrpSpPr>
          <p:cNvPr id="301" name="Google Shape;301;p43"/>
          <p:cNvGrpSpPr/>
          <p:nvPr/>
        </p:nvGrpSpPr>
        <p:grpSpPr>
          <a:xfrm>
            <a:off x="7261468" y="2140675"/>
            <a:ext cx="1537207" cy="1561900"/>
            <a:chOff x="7237118" y="1960450"/>
            <a:chExt cx="1537207" cy="1561900"/>
          </a:xfrm>
        </p:grpSpPr>
        <p:sp>
          <p:nvSpPr>
            <p:cNvPr id="302" name="Google Shape;302;p43"/>
            <p:cNvSpPr/>
            <p:nvPr/>
          </p:nvSpPr>
          <p:spPr>
            <a:xfrm>
              <a:off x="7708593"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3"/>
            <p:cNvSpPr txBox="1"/>
            <p:nvPr/>
          </p:nvSpPr>
          <p:spPr>
            <a:xfrm>
              <a:off x="7237125" y="2664225"/>
              <a:ext cx="1537200" cy="2223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304" name="Google Shape;304;p43"/>
            <p:cNvSpPr txBox="1"/>
            <p:nvPr/>
          </p:nvSpPr>
          <p:spPr>
            <a:xfrm>
              <a:off x="7237118" y="2784950"/>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858585"/>
                  </a:solidFill>
                  <a:latin typeface="Roboto"/>
                  <a:ea typeface="Roboto"/>
                  <a:cs typeface="Roboto"/>
                  <a:sym typeface="Roboto"/>
                </a:rPr>
                <a:t>We have been doing this work for several years. We are experienced with this work and want to help others.</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1600"/>
                </a:spcAft>
                <a:buNone/>
              </a:pPr>
              <a:r>
                <a:t/>
              </a:r>
              <a:endParaRPr sz="800">
                <a:solidFill>
                  <a:srgbClr val="858585"/>
                </a:solidFill>
                <a:latin typeface="Roboto"/>
                <a:ea typeface="Roboto"/>
                <a:cs typeface="Roboto"/>
                <a:sym typeface="Roboto"/>
              </a:endParaRPr>
            </a:p>
          </p:txBody>
        </p:sp>
        <p:sp>
          <p:nvSpPr>
            <p:cNvPr id="305" name="Google Shape;305;p43"/>
            <p:cNvSpPr txBox="1"/>
            <p:nvPr/>
          </p:nvSpPr>
          <p:spPr>
            <a:xfrm>
              <a:off x="7787343"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5</a:t>
              </a:r>
              <a:endParaRPr b="1" sz="800">
                <a:solidFill>
                  <a:srgbClr val="858585"/>
                </a:solidFill>
                <a:latin typeface="Roboto"/>
                <a:ea typeface="Roboto"/>
                <a:cs typeface="Roboto"/>
                <a:sym typeface="Roboto"/>
              </a:endParaRPr>
            </a:p>
          </p:txBody>
        </p:sp>
      </p:grpSp>
      <p:sp>
        <p:nvSpPr>
          <p:cNvPr id="306" name="Google Shape;306;p43"/>
          <p:cNvSpPr/>
          <p:nvPr/>
        </p:nvSpPr>
        <p:spPr>
          <a:xfrm>
            <a:off x="3413788" y="246506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3"/>
          <p:cNvSpPr/>
          <p:nvPr/>
        </p:nvSpPr>
        <p:spPr>
          <a:xfrm>
            <a:off x="5198688" y="246506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 name="Google Shape;308;p43"/>
          <p:cNvGrpSpPr/>
          <p:nvPr/>
        </p:nvGrpSpPr>
        <p:grpSpPr>
          <a:xfrm>
            <a:off x="3843000" y="2140675"/>
            <a:ext cx="1537202" cy="1897973"/>
            <a:chOff x="3818650" y="1960450"/>
            <a:chExt cx="1537202" cy="1897973"/>
          </a:xfrm>
        </p:grpSpPr>
        <p:sp>
          <p:nvSpPr>
            <p:cNvPr id="309" name="Google Shape;309;p43"/>
            <p:cNvSpPr/>
            <p:nvPr/>
          </p:nvSpPr>
          <p:spPr>
            <a:xfrm>
              <a:off x="4290102"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3"/>
            <p:cNvSpPr txBox="1"/>
            <p:nvPr/>
          </p:nvSpPr>
          <p:spPr>
            <a:xfrm>
              <a:off x="3818650"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311" name="Google Shape;311;p43"/>
            <p:cNvSpPr txBox="1"/>
            <p:nvPr/>
          </p:nvSpPr>
          <p:spPr>
            <a:xfrm>
              <a:off x="3818652" y="3121023"/>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858585"/>
                </a:solidFill>
                <a:latin typeface="Roboto"/>
                <a:ea typeface="Roboto"/>
                <a:cs typeface="Roboto"/>
                <a:sym typeface="Roboto"/>
              </a:endParaRPr>
            </a:p>
          </p:txBody>
        </p:sp>
        <p:sp>
          <p:nvSpPr>
            <p:cNvPr id="312" name="Google Shape;312;p43"/>
            <p:cNvSpPr txBox="1"/>
            <p:nvPr/>
          </p:nvSpPr>
          <p:spPr>
            <a:xfrm>
              <a:off x="4368852"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3</a:t>
              </a:r>
              <a:endParaRPr b="1" sz="800">
                <a:solidFill>
                  <a:srgbClr val="858585"/>
                </a:solidFill>
                <a:latin typeface="Roboto"/>
                <a:ea typeface="Roboto"/>
                <a:cs typeface="Roboto"/>
                <a:sym typeface="Roboto"/>
              </a:endParaRPr>
            </a:p>
          </p:txBody>
        </p:sp>
      </p:grpSp>
      <p:sp>
        <p:nvSpPr>
          <p:cNvPr id="313" name="Google Shape;313;p43"/>
          <p:cNvSpPr/>
          <p:nvPr/>
        </p:nvSpPr>
        <p:spPr>
          <a:xfrm>
            <a:off x="6912413" y="246506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 name="Google Shape;314;p43"/>
          <p:cNvGrpSpPr/>
          <p:nvPr/>
        </p:nvGrpSpPr>
        <p:grpSpPr>
          <a:xfrm>
            <a:off x="1793825" y="2140675"/>
            <a:ext cx="1537202" cy="1897973"/>
            <a:chOff x="3818650" y="1960450"/>
            <a:chExt cx="1537202" cy="1897973"/>
          </a:xfrm>
        </p:grpSpPr>
        <p:sp>
          <p:nvSpPr>
            <p:cNvPr id="315" name="Google Shape;315;p43"/>
            <p:cNvSpPr/>
            <p:nvPr/>
          </p:nvSpPr>
          <p:spPr>
            <a:xfrm>
              <a:off x="4290102"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3"/>
            <p:cNvSpPr txBox="1"/>
            <p:nvPr/>
          </p:nvSpPr>
          <p:spPr>
            <a:xfrm>
              <a:off x="3818650"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317" name="Google Shape;317;p43"/>
            <p:cNvSpPr txBox="1"/>
            <p:nvPr/>
          </p:nvSpPr>
          <p:spPr>
            <a:xfrm>
              <a:off x="3818652" y="3121023"/>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858585"/>
                </a:solidFill>
                <a:latin typeface="Roboto"/>
                <a:ea typeface="Roboto"/>
                <a:cs typeface="Roboto"/>
                <a:sym typeface="Roboto"/>
              </a:endParaRPr>
            </a:p>
          </p:txBody>
        </p:sp>
        <p:sp>
          <p:nvSpPr>
            <p:cNvPr id="318" name="Google Shape;318;p43"/>
            <p:cNvSpPr txBox="1"/>
            <p:nvPr/>
          </p:nvSpPr>
          <p:spPr>
            <a:xfrm>
              <a:off x="4368852"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2</a:t>
              </a:r>
              <a:endParaRPr b="1" sz="800">
                <a:solidFill>
                  <a:srgbClr val="858585"/>
                </a:solidFill>
                <a:latin typeface="Roboto"/>
                <a:ea typeface="Roboto"/>
                <a:cs typeface="Roboto"/>
                <a:sym typeface="Roboto"/>
              </a:endParaRPr>
            </a:p>
          </p:txBody>
        </p:sp>
      </p:grpSp>
      <p:grpSp>
        <p:nvGrpSpPr>
          <p:cNvPr id="319" name="Google Shape;319;p43"/>
          <p:cNvGrpSpPr/>
          <p:nvPr/>
        </p:nvGrpSpPr>
        <p:grpSpPr>
          <a:xfrm>
            <a:off x="235175" y="2140675"/>
            <a:ext cx="1537202" cy="1483973"/>
            <a:chOff x="3818650" y="1960450"/>
            <a:chExt cx="1537202" cy="1483973"/>
          </a:xfrm>
        </p:grpSpPr>
        <p:sp>
          <p:nvSpPr>
            <p:cNvPr id="320" name="Google Shape;320;p43"/>
            <p:cNvSpPr/>
            <p:nvPr/>
          </p:nvSpPr>
          <p:spPr>
            <a:xfrm>
              <a:off x="4290102"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3"/>
            <p:cNvSpPr txBox="1"/>
            <p:nvPr/>
          </p:nvSpPr>
          <p:spPr>
            <a:xfrm>
              <a:off x="3818650"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322" name="Google Shape;322;p43"/>
            <p:cNvSpPr txBox="1"/>
            <p:nvPr/>
          </p:nvSpPr>
          <p:spPr>
            <a:xfrm>
              <a:off x="3818652" y="2707023"/>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858585"/>
                  </a:solidFill>
                  <a:latin typeface="Roboto"/>
                  <a:ea typeface="Roboto"/>
                  <a:cs typeface="Roboto"/>
                  <a:sym typeface="Roboto"/>
                </a:rPr>
                <a:t>We are doing our research during Fall 2024 with hopes to kick-off in the Spring 2025 or Fall 2025.</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1600"/>
                </a:spcAft>
                <a:buNone/>
              </a:pPr>
              <a:r>
                <a:t/>
              </a:r>
              <a:endParaRPr sz="800">
                <a:solidFill>
                  <a:srgbClr val="858585"/>
                </a:solidFill>
                <a:latin typeface="Roboto"/>
                <a:ea typeface="Roboto"/>
                <a:cs typeface="Roboto"/>
                <a:sym typeface="Roboto"/>
              </a:endParaRPr>
            </a:p>
          </p:txBody>
        </p:sp>
        <p:sp>
          <p:nvSpPr>
            <p:cNvPr id="323" name="Google Shape;323;p43"/>
            <p:cNvSpPr txBox="1"/>
            <p:nvPr/>
          </p:nvSpPr>
          <p:spPr>
            <a:xfrm>
              <a:off x="4368852"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1</a:t>
              </a:r>
              <a:endParaRPr b="1" sz="800">
                <a:solidFill>
                  <a:srgbClr val="858585"/>
                </a:solidFill>
                <a:latin typeface="Roboto"/>
                <a:ea typeface="Roboto"/>
                <a:cs typeface="Roboto"/>
                <a:sym typeface="Roboto"/>
              </a:endParaRPr>
            </a:p>
          </p:txBody>
        </p:sp>
      </p:grpSp>
      <p:sp>
        <p:nvSpPr>
          <p:cNvPr id="324" name="Google Shape;324;p43"/>
          <p:cNvSpPr/>
          <p:nvPr/>
        </p:nvSpPr>
        <p:spPr>
          <a:xfrm>
            <a:off x="1481513" y="242816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1"/>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Information</a:t>
            </a:r>
            <a:endParaRPr/>
          </a:p>
        </p:txBody>
      </p:sp>
      <p:sp>
        <p:nvSpPr>
          <p:cNvPr id="472" name="Google Shape;472;p6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3" name="Google Shape;473;p61"/>
          <p:cNvSpPr txBox="1"/>
          <p:nvPr>
            <p:ph idx="1" type="subTitle"/>
          </p:nvPr>
        </p:nvSpPr>
        <p:spPr>
          <a:xfrm>
            <a:off x="493775" y="1685675"/>
            <a:ext cx="8520600" cy="6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believeandprepare@la.gov</a:t>
            </a:r>
            <a:r>
              <a:rPr lang="en"/>
              <a:t> </a:t>
            </a:r>
            <a:endParaRPr/>
          </a:p>
          <a:p>
            <a:pPr indent="0" lvl="0" marL="0" rtl="0" algn="l">
              <a:spcBef>
                <a:spcPts val="0"/>
              </a:spcBef>
              <a:spcAft>
                <a:spcPts val="0"/>
              </a:spcAft>
              <a:buNone/>
            </a:pPr>
            <a:r>
              <a:rPr lang="en" u="sng">
                <a:solidFill>
                  <a:schemeClr val="hlink"/>
                </a:solidFill>
                <a:hlinkClick r:id="rId4"/>
              </a:rPr>
              <a:t>brandy.morin@la.gov</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331" name="Google Shape;331;p44"/>
          <p:cNvSpPr txBox="1"/>
          <p:nvPr>
            <p:ph type="title"/>
          </p:nvPr>
        </p:nvSpPr>
        <p:spPr>
          <a:xfrm>
            <a:off x="239950" y="923900"/>
            <a:ext cx="4234200" cy="3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Agenda</a:t>
            </a:r>
            <a:endParaRPr>
              <a:solidFill>
                <a:schemeClr val="dk1"/>
              </a:solidFill>
            </a:endParaRPr>
          </a:p>
        </p:txBody>
      </p:sp>
      <p:sp>
        <p:nvSpPr>
          <p:cNvPr id="332" name="Google Shape;332;p44"/>
          <p:cNvSpPr txBox="1"/>
          <p:nvPr>
            <p:ph idx="1" type="body"/>
          </p:nvPr>
        </p:nvSpPr>
        <p:spPr>
          <a:xfrm>
            <a:off x="239950" y="1546775"/>
            <a:ext cx="4120500" cy="34500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2"/>
              </a:buClr>
              <a:buSzPts val="1700"/>
              <a:buChar char="●"/>
            </a:pPr>
            <a:r>
              <a:rPr lang="en"/>
              <a:t>Focus Topic - Aspiring Educators Summer Academy/ Guest Speaker Morgan Willis - LSUA  </a:t>
            </a:r>
            <a:endParaRPr/>
          </a:p>
          <a:p>
            <a:pPr indent="-336550" lvl="0" marL="457200" rtl="0" algn="l">
              <a:spcBef>
                <a:spcPts val="0"/>
              </a:spcBef>
              <a:spcAft>
                <a:spcPts val="0"/>
              </a:spcAft>
              <a:buClr>
                <a:schemeClr val="dk2"/>
              </a:buClr>
              <a:buSzPts val="1700"/>
              <a:buChar char="●"/>
            </a:pPr>
            <a:r>
              <a:rPr lang="en"/>
              <a:t>Updates</a:t>
            </a:r>
            <a:endParaRPr/>
          </a:p>
          <a:p>
            <a:pPr indent="-336550" lvl="0" marL="457200" rtl="0" algn="l">
              <a:spcBef>
                <a:spcPts val="0"/>
              </a:spcBef>
              <a:spcAft>
                <a:spcPts val="0"/>
              </a:spcAft>
              <a:buClr>
                <a:schemeClr val="dk2"/>
              </a:buClr>
              <a:buSzPts val="1700"/>
              <a:buChar char="●"/>
            </a:pPr>
            <a:r>
              <a:rPr lang="en"/>
              <a:t>Closing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5"/>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Guest Speaker: Morgan Willis from Louisiana State University at Alexandria  </a:t>
            </a:r>
            <a:endParaRPr>
              <a:solidFill>
                <a:schemeClr val="dk1"/>
              </a:solidFill>
            </a:endParaRPr>
          </a:p>
        </p:txBody>
      </p:sp>
      <p:sp>
        <p:nvSpPr>
          <p:cNvPr id="338" name="Google Shape;338;p4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6"/>
          <p:cNvSpPr txBox="1"/>
          <p:nvPr>
            <p:ph type="title"/>
          </p:nvPr>
        </p:nvSpPr>
        <p:spPr>
          <a:xfrm>
            <a:off x="302400" y="572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Overview of the 2025 Louisiana Aspiring Educators Summer Academy</a:t>
            </a:r>
            <a:br>
              <a:rPr lang="en">
                <a:solidFill>
                  <a:schemeClr val="dk1"/>
                </a:solidFill>
              </a:rPr>
            </a:br>
            <a:endParaRPr>
              <a:solidFill>
                <a:schemeClr val="dk1"/>
              </a:solidFill>
            </a:endParaRPr>
          </a:p>
        </p:txBody>
      </p:sp>
      <p:sp>
        <p:nvSpPr>
          <p:cNvPr id="344" name="Google Shape;344;p46"/>
          <p:cNvSpPr txBox="1"/>
          <p:nvPr>
            <p:ph idx="1" type="body"/>
          </p:nvPr>
        </p:nvSpPr>
        <p:spPr>
          <a:xfrm>
            <a:off x="219458" y="772365"/>
            <a:ext cx="8520600" cy="39075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Clr>
                <a:schemeClr val="dk2"/>
              </a:buClr>
              <a:buSzPts val="1800"/>
              <a:buNone/>
            </a:pPr>
            <a:r>
              <a:t/>
            </a:r>
            <a:endParaRPr sz="1600">
              <a:solidFill>
                <a:schemeClr val="dk2"/>
              </a:solidFill>
            </a:endParaRPr>
          </a:p>
          <a:p>
            <a:pPr indent="0" lvl="0" marL="114300" rtl="0" algn="l">
              <a:lnSpc>
                <a:spcPct val="100000"/>
              </a:lnSpc>
              <a:spcBef>
                <a:spcPts val="0"/>
              </a:spcBef>
              <a:spcAft>
                <a:spcPts val="0"/>
              </a:spcAft>
              <a:buClr>
                <a:schemeClr val="dk2"/>
              </a:buClr>
              <a:buSzPts val="1800"/>
              <a:buNone/>
            </a:pPr>
            <a:r>
              <a:rPr lang="en" sz="1600">
                <a:solidFill>
                  <a:schemeClr val="dk2"/>
                </a:solidFill>
              </a:rPr>
              <a:t>The 2025 Louisiana Aspiring Educators Summer Academy is hosted by the LDOE at LSUA and consists of a five-day summer camp and professional learning experience for high school students enrolled in the Louisiana Pre-Educator Pathway or other coursework aimed at attracting and developing future Louisiana educators. </a:t>
            </a:r>
            <a:endParaRPr/>
          </a:p>
          <a:p>
            <a:pPr indent="0" lvl="0" marL="114300" rtl="0" algn="l">
              <a:lnSpc>
                <a:spcPct val="100000"/>
              </a:lnSpc>
              <a:spcBef>
                <a:spcPts val="0"/>
              </a:spcBef>
              <a:spcAft>
                <a:spcPts val="0"/>
              </a:spcAft>
              <a:buClr>
                <a:schemeClr val="dk2"/>
              </a:buClr>
              <a:buSzPts val="1800"/>
              <a:buNone/>
            </a:pPr>
            <a:r>
              <a:t/>
            </a:r>
            <a:endParaRPr sz="1600">
              <a:solidFill>
                <a:schemeClr val="dk2"/>
              </a:solidFill>
            </a:endParaRPr>
          </a:p>
          <a:p>
            <a:pPr indent="0" lvl="0" marL="114300" rtl="0" algn="l">
              <a:lnSpc>
                <a:spcPct val="100000"/>
              </a:lnSpc>
              <a:spcBef>
                <a:spcPts val="0"/>
              </a:spcBef>
              <a:spcAft>
                <a:spcPts val="0"/>
              </a:spcAft>
              <a:buClr>
                <a:schemeClr val="dk2"/>
              </a:buClr>
              <a:buSzPts val="1800"/>
              <a:buNone/>
            </a:pPr>
            <a:r>
              <a:rPr b="1" lang="en" sz="1600">
                <a:solidFill>
                  <a:schemeClr val="dk2"/>
                </a:solidFill>
              </a:rPr>
              <a:t>Location: </a:t>
            </a:r>
            <a:r>
              <a:rPr lang="en" sz="1600">
                <a:solidFill>
                  <a:schemeClr val="dk2"/>
                </a:solidFill>
              </a:rPr>
              <a:t>Louisiana State University of Alexandria </a:t>
            </a:r>
            <a:endParaRPr/>
          </a:p>
          <a:p>
            <a:pPr indent="0" lvl="0" marL="114300" rtl="0" algn="l">
              <a:lnSpc>
                <a:spcPct val="100000"/>
              </a:lnSpc>
              <a:spcBef>
                <a:spcPts val="0"/>
              </a:spcBef>
              <a:spcAft>
                <a:spcPts val="0"/>
              </a:spcAft>
              <a:buClr>
                <a:schemeClr val="dk2"/>
              </a:buClr>
              <a:buSzPts val="1800"/>
              <a:buNone/>
            </a:pPr>
            <a:r>
              <a:rPr b="1" lang="en" sz="1600">
                <a:solidFill>
                  <a:schemeClr val="dk2"/>
                </a:solidFill>
              </a:rPr>
              <a:t>Date: </a:t>
            </a:r>
            <a:r>
              <a:rPr lang="en" sz="1600">
                <a:solidFill>
                  <a:schemeClr val="dk2"/>
                </a:solidFill>
              </a:rPr>
              <a:t>July 14-18</a:t>
            </a:r>
            <a:endParaRPr/>
          </a:p>
          <a:p>
            <a:pPr indent="0" lvl="0" marL="114300" rtl="0" algn="l">
              <a:lnSpc>
                <a:spcPct val="100000"/>
              </a:lnSpc>
              <a:spcBef>
                <a:spcPts val="0"/>
              </a:spcBef>
              <a:spcAft>
                <a:spcPts val="0"/>
              </a:spcAft>
              <a:buClr>
                <a:schemeClr val="dk2"/>
              </a:buClr>
              <a:buSzPts val="1800"/>
              <a:buNone/>
            </a:pPr>
            <a:r>
              <a:t/>
            </a:r>
            <a:endParaRPr sz="1600">
              <a:solidFill>
                <a:schemeClr val="dk2"/>
              </a:solidFill>
            </a:endParaRPr>
          </a:p>
          <a:p>
            <a:pPr indent="0" lvl="0" marL="114300" rtl="0" algn="l">
              <a:lnSpc>
                <a:spcPct val="100000"/>
              </a:lnSpc>
              <a:spcBef>
                <a:spcPts val="0"/>
              </a:spcBef>
              <a:spcAft>
                <a:spcPts val="0"/>
              </a:spcAft>
              <a:buClr>
                <a:schemeClr val="dk2"/>
              </a:buClr>
              <a:buSzPts val="1800"/>
              <a:buNone/>
            </a:pPr>
            <a:r>
              <a:rPr b="1" lang="en" sz="1600">
                <a:solidFill>
                  <a:schemeClr val="dk2"/>
                </a:solidFill>
              </a:rPr>
              <a:t>Goals:</a:t>
            </a:r>
            <a:endParaRPr/>
          </a:p>
          <a:p>
            <a:pPr indent="-330200" lvl="0" marL="457200" rtl="0" algn="l">
              <a:lnSpc>
                <a:spcPct val="100000"/>
              </a:lnSpc>
              <a:spcBef>
                <a:spcPts val="0"/>
              </a:spcBef>
              <a:spcAft>
                <a:spcPts val="0"/>
              </a:spcAft>
              <a:buClr>
                <a:schemeClr val="dk2"/>
              </a:buClr>
              <a:buSzPts val="1600"/>
              <a:buAutoNum type="arabicPeriod"/>
            </a:pPr>
            <a:r>
              <a:rPr lang="en" sz="1600">
                <a:solidFill>
                  <a:schemeClr val="dk2"/>
                </a:solidFill>
              </a:rPr>
              <a:t>Continue to increase skills and knowledge related to becoming a highly-effective educator</a:t>
            </a:r>
            <a:endParaRPr/>
          </a:p>
          <a:p>
            <a:pPr indent="-330200" lvl="0" marL="457200" rtl="0" algn="l">
              <a:lnSpc>
                <a:spcPct val="100000"/>
              </a:lnSpc>
              <a:spcBef>
                <a:spcPts val="0"/>
              </a:spcBef>
              <a:spcAft>
                <a:spcPts val="0"/>
              </a:spcAft>
              <a:buClr>
                <a:schemeClr val="dk2"/>
              </a:buClr>
              <a:buSzPts val="1600"/>
              <a:buAutoNum type="arabicPeriod"/>
            </a:pPr>
            <a:r>
              <a:rPr lang="en" sz="1600">
                <a:solidFill>
                  <a:schemeClr val="dk2"/>
                </a:solidFill>
              </a:rPr>
              <a:t>Develop steps to increase leadership skills </a:t>
            </a:r>
            <a:endParaRPr/>
          </a:p>
          <a:p>
            <a:pPr indent="-330200" lvl="0" marL="457200" rtl="0" algn="l">
              <a:lnSpc>
                <a:spcPct val="100000"/>
              </a:lnSpc>
              <a:spcBef>
                <a:spcPts val="0"/>
              </a:spcBef>
              <a:spcAft>
                <a:spcPts val="0"/>
              </a:spcAft>
              <a:buClr>
                <a:schemeClr val="dk2"/>
              </a:buClr>
              <a:buSzPts val="1600"/>
              <a:buAutoNum type="arabicPeriod"/>
            </a:pPr>
            <a:r>
              <a:rPr lang="en" sz="1600">
                <a:solidFill>
                  <a:schemeClr val="dk2"/>
                </a:solidFill>
              </a:rPr>
              <a:t>Network and build a community amongst other Louisiana aspiring educators. </a:t>
            </a:r>
            <a:endParaRPr sz="1600">
              <a:solidFill>
                <a:schemeClr val="dk2"/>
              </a:solidFill>
            </a:endParaRPr>
          </a:p>
        </p:txBody>
      </p:sp>
      <p:sp>
        <p:nvSpPr>
          <p:cNvPr id="345" name="Google Shape;345;p46"/>
          <p:cNvSpPr txBox="1"/>
          <p:nvPr>
            <p:ph idx="2"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200"/>
              </a:spcAft>
              <a:buSzPts val="1200"/>
              <a:buNone/>
            </a:pPr>
            <a:r>
              <a:rPr lang="en"/>
              <a:t>Please contact mwillis@lsua.edu</a:t>
            </a:r>
            <a:endParaRPr/>
          </a:p>
        </p:txBody>
      </p:sp>
      <p:sp>
        <p:nvSpPr>
          <p:cNvPr id="346" name="Google Shape;346;p46"/>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7"/>
          <p:cNvSpPr txBox="1"/>
          <p:nvPr>
            <p:ph type="title"/>
          </p:nvPr>
        </p:nvSpPr>
        <p:spPr>
          <a:xfrm>
            <a:off x="229775" y="140225"/>
            <a:ext cx="5155500" cy="6117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SzPts val="2800"/>
              <a:buNone/>
            </a:pPr>
            <a:r>
              <a:rPr lang="en"/>
              <a:t>Where is LSUA? </a:t>
            </a:r>
            <a:endParaRPr/>
          </a:p>
        </p:txBody>
      </p:sp>
      <p:sp>
        <p:nvSpPr>
          <p:cNvPr id="352" name="Google Shape;352;p47"/>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descr="A map of louisiana with different logos&#10;&#10;AI-generated content may be incorrect." id="353" name="Google Shape;353;p47"/>
          <p:cNvPicPr preferRelativeResize="0"/>
          <p:nvPr/>
        </p:nvPicPr>
        <p:blipFill rotWithShape="1">
          <a:blip r:embed="rId3">
            <a:alphaModFix/>
          </a:blip>
          <a:srcRect b="2147" l="6580" r="21347" t="4898"/>
          <a:stretch/>
        </p:blipFill>
        <p:spPr>
          <a:xfrm>
            <a:off x="178466" y="604291"/>
            <a:ext cx="2660075" cy="2337640"/>
          </a:xfrm>
          <a:prstGeom prst="rect">
            <a:avLst/>
          </a:prstGeom>
          <a:noFill/>
          <a:ln>
            <a:noFill/>
          </a:ln>
        </p:spPr>
      </p:pic>
      <p:pic>
        <p:nvPicPr>
          <p:cNvPr descr="A close-up of a logo&#10;&#10;AI-generated content may be incorrect." id="354" name="Google Shape;354;p47"/>
          <p:cNvPicPr preferRelativeResize="0"/>
          <p:nvPr/>
        </p:nvPicPr>
        <p:blipFill rotWithShape="1">
          <a:blip r:embed="rId4">
            <a:alphaModFix/>
          </a:blip>
          <a:srcRect b="7162" l="-1360" r="1359" t="10410"/>
          <a:stretch/>
        </p:blipFill>
        <p:spPr>
          <a:xfrm>
            <a:off x="229775" y="3044080"/>
            <a:ext cx="1813943" cy="1495129"/>
          </a:xfrm>
          <a:prstGeom prst="rect">
            <a:avLst/>
          </a:prstGeom>
          <a:noFill/>
          <a:ln>
            <a:noFill/>
          </a:ln>
        </p:spPr>
      </p:pic>
      <p:pic>
        <p:nvPicPr>
          <p:cNvPr descr="A building with many windows&#10;&#10;AI-generated content may be incorrect." id="355" name="Google Shape;355;p47"/>
          <p:cNvPicPr preferRelativeResize="0"/>
          <p:nvPr/>
        </p:nvPicPr>
        <p:blipFill rotWithShape="1">
          <a:blip r:embed="rId5">
            <a:alphaModFix/>
          </a:blip>
          <a:srcRect b="0" l="0" r="0" t="0"/>
          <a:stretch/>
        </p:blipFill>
        <p:spPr>
          <a:xfrm>
            <a:off x="6154033" y="2015380"/>
            <a:ext cx="2609850" cy="1752600"/>
          </a:xfrm>
          <a:prstGeom prst="rect">
            <a:avLst/>
          </a:prstGeom>
          <a:noFill/>
          <a:ln>
            <a:noFill/>
          </a:ln>
        </p:spPr>
      </p:pic>
      <p:sp>
        <p:nvSpPr>
          <p:cNvPr descr="Generals Back to Winning Ways - Louisiana State University at Alexandria" id="356" name="Google Shape;356;p47"/>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group of people playing basketball&#10;&#10;AI-generated content may be incorrect." id="357" name="Google Shape;357;p47"/>
          <p:cNvPicPr preferRelativeResize="0"/>
          <p:nvPr/>
        </p:nvPicPr>
        <p:blipFill rotWithShape="1">
          <a:blip r:embed="rId6">
            <a:alphaModFix/>
          </a:blip>
          <a:srcRect b="0" l="0" r="0" t="0"/>
          <a:stretch/>
        </p:blipFill>
        <p:spPr>
          <a:xfrm>
            <a:off x="3055325" y="2381690"/>
            <a:ext cx="2728548" cy="1819032"/>
          </a:xfrm>
          <a:prstGeom prst="rect">
            <a:avLst/>
          </a:prstGeom>
          <a:noFill/>
          <a:ln>
            <a:noFill/>
          </a:ln>
        </p:spPr>
      </p:pic>
      <p:sp>
        <p:nvSpPr>
          <p:cNvPr id="358" name="Google Shape;358;p4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 name="Google Shape;359;p47"/>
          <p:cNvSpPr/>
          <p:nvPr/>
        </p:nvSpPr>
        <p:spPr>
          <a:xfrm>
            <a:off x="152400" y="15240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fountain with water jets in front of trees&#10;&#10;AI-generated content may be incorrect." id="360" name="Google Shape;360;p47"/>
          <p:cNvPicPr preferRelativeResize="0"/>
          <p:nvPr/>
        </p:nvPicPr>
        <p:blipFill rotWithShape="1">
          <a:blip r:embed="rId7">
            <a:alphaModFix/>
          </a:blip>
          <a:srcRect b="0" l="0" r="0" t="0"/>
          <a:stretch/>
        </p:blipFill>
        <p:spPr>
          <a:xfrm>
            <a:off x="6429352" y="429200"/>
            <a:ext cx="2484425" cy="1309375"/>
          </a:xfrm>
          <a:prstGeom prst="rect">
            <a:avLst/>
          </a:prstGeom>
          <a:noFill/>
          <a:ln>
            <a:noFill/>
          </a:ln>
        </p:spPr>
      </p:pic>
      <p:pic>
        <p:nvPicPr>
          <p:cNvPr id="361" name="Google Shape;361;p47"/>
          <p:cNvPicPr preferRelativeResize="0"/>
          <p:nvPr/>
        </p:nvPicPr>
        <p:blipFill>
          <a:blip r:embed="rId8">
            <a:alphaModFix/>
          </a:blip>
          <a:stretch>
            <a:fillRect/>
          </a:stretch>
        </p:blipFill>
        <p:spPr>
          <a:xfrm>
            <a:off x="5153675" y="568600"/>
            <a:ext cx="1059476" cy="1059476"/>
          </a:xfrm>
          <a:prstGeom prst="rect">
            <a:avLst/>
          </a:prstGeom>
          <a:noFill/>
          <a:ln>
            <a:noFill/>
          </a:ln>
        </p:spPr>
      </p:pic>
      <p:pic>
        <p:nvPicPr>
          <p:cNvPr id="362" name="Google Shape;362;p47"/>
          <p:cNvPicPr preferRelativeResize="0"/>
          <p:nvPr/>
        </p:nvPicPr>
        <p:blipFill>
          <a:blip r:embed="rId9">
            <a:alphaModFix/>
          </a:blip>
          <a:stretch>
            <a:fillRect/>
          </a:stretch>
        </p:blipFill>
        <p:spPr>
          <a:xfrm>
            <a:off x="3152763" y="226788"/>
            <a:ext cx="1857375" cy="1743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8"/>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Eligibility </a:t>
            </a:r>
            <a:endParaRPr>
              <a:solidFill>
                <a:schemeClr val="dk1"/>
              </a:solidFill>
            </a:endParaRPr>
          </a:p>
        </p:txBody>
      </p:sp>
      <p:sp>
        <p:nvSpPr>
          <p:cNvPr id="368" name="Google Shape;368;p48"/>
          <p:cNvSpPr txBox="1"/>
          <p:nvPr>
            <p:ph idx="1" type="body"/>
          </p:nvPr>
        </p:nvSpPr>
        <p:spPr>
          <a:xfrm>
            <a:off x="311700" y="712925"/>
            <a:ext cx="8520600" cy="37746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1000"/>
              </a:spcBef>
              <a:spcAft>
                <a:spcPts val="0"/>
              </a:spcAft>
              <a:buClr>
                <a:schemeClr val="dk2"/>
              </a:buClr>
              <a:buSzPts val="1800"/>
              <a:buNone/>
            </a:pPr>
            <a:r>
              <a:rPr b="1" lang="en">
                <a:solidFill>
                  <a:schemeClr val="dk2"/>
                </a:solidFill>
              </a:rPr>
              <a:t>Who will be there? </a:t>
            </a:r>
            <a:endParaRPr/>
          </a:p>
          <a:p>
            <a:pPr indent="0" lvl="0" marL="114300" rtl="0" algn="l">
              <a:lnSpc>
                <a:spcPct val="100000"/>
              </a:lnSpc>
              <a:spcBef>
                <a:spcPts val="1000"/>
              </a:spcBef>
              <a:spcAft>
                <a:spcPts val="0"/>
              </a:spcAft>
              <a:buClr>
                <a:schemeClr val="dk2"/>
              </a:buClr>
              <a:buSzPts val="1800"/>
              <a:buNone/>
            </a:pPr>
            <a:r>
              <a:rPr b="1" lang="en">
                <a:solidFill>
                  <a:schemeClr val="dk2"/>
                </a:solidFill>
              </a:rPr>
              <a:t>Students:</a:t>
            </a:r>
            <a:endParaRPr b="1">
              <a:solidFill>
                <a:schemeClr val="dk2"/>
              </a:solidFill>
            </a:endParaRPr>
          </a:p>
          <a:p>
            <a:pPr indent="-342900" lvl="0" marL="457200" rtl="0" algn="l">
              <a:lnSpc>
                <a:spcPct val="100000"/>
              </a:lnSpc>
              <a:spcBef>
                <a:spcPts val="1000"/>
              </a:spcBef>
              <a:spcAft>
                <a:spcPts val="0"/>
              </a:spcAft>
              <a:buClr>
                <a:schemeClr val="dk2"/>
              </a:buClr>
              <a:buSzPts val="1800"/>
              <a:buChar char="●"/>
            </a:pPr>
            <a:r>
              <a:rPr lang="en">
                <a:solidFill>
                  <a:schemeClr val="dk2"/>
                </a:solidFill>
              </a:rPr>
              <a:t>Up to 100 Aspiring Educators from around the state. You must currently be involved in a pre-educator pathway course, or are registered for a course for the upcoming year. </a:t>
            </a:r>
            <a:endParaRPr/>
          </a:p>
          <a:p>
            <a:pPr indent="0" lvl="0" marL="114300" rtl="0" algn="l">
              <a:lnSpc>
                <a:spcPct val="100000"/>
              </a:lnSpc>
              <a:spcBef>
                <a:spcPts val="1000"/>
              </a:spcBef>
              <a:spcAft>
                <a:spcPts val="0"/>
              </a:spcAft>
              <a:buClr>
                <a:schemeClr val="dk2"/>
              </a:buClr>
              <a:buSzPts val="1800"/>
              <a:buNone/>
            </a:pPr>
            <a:r>
              <a:rPr b="1" lang="en">
                <a:solidFill>
                  <a:schemeClr val="dk2"/>
                </a:solidFill>
              </a:rPr>
              <a:t>Staff: </a:t>
            </a:r>
            <a:endParaRPr/>
          </a:p>
          <a:p>
            <a:pPr indent="-342900" lvl="0" marL="457200" rtl="0" algn="l">
              <a:lnSpc>
                <a:spcPct val="100000"/>
              </a:lnSpc>
              <a:spcBef>
                <a:spcPts val="1000"/>
              </a:spcBef>
              <a:spcAft>
                <a:spcPts val="0"/>
              </a:spcAft>
              <a:buClr>
                <a:schemeClr val="dk2"/>
              </a:buClr>
              <a:buSzPts val="1800"/>
              <a:buChar char="●"/>
            </a:pPr>
            <a:r>
              <a:rPr lang="en">
                <a:solidFill>
                  <a:schemeClr val="dk2"/>
                </a:solidFill>
              </a:rPr>
              <a:t>20 College Coaches: Aspiring Educators from around the state enrolled in a Teacher Preparation Program, including those who may graduate Spring 2025. </a:t>
            </a:r>
            <a:endParaRPr>
              <a:solidFill>
                <a:schemeClr val="dk2"/>
              </a:solidFill>
            </a:endParaRPr>
          </a:p>
          <a:p>
            <a:pPr indent="-342900" lvl="0" marL="457200" rtl="0" algn="l">
              <a:lnSpc>
                <a:spcPct val="100000"/>
              </a:lnSpc>
              <a:spcBef>
                <a:spcPts val="1000"/>
              </a:spcBef>
              <a:spcAft>
                <a:spcPts val="0"/>
              </a:spcAft>
              <a:buClr>
                <a:schemeClr val="dk2"/>
              </a:buClr>
              <a:buSzPts val="1800"/>
              <a:buChar char="●"/>
            </a:pPr>
            <a:r>
              <a:rPr lang="en">
                <a:solidFill>
                  <a:schemeClr val="dk2"/>
                </a:solidFill>
              </a:rPr>
              <a:t>10 Advisors: Current classroom teachers, professors, or other practicing educators. </a:t>
            </a:r>
            <a:endParaRPr/>
          </a:p>
          <a:p>
            <a:pPr indent="0" lvl="0" marL="0" rtl="0" algn="l">
              <a:lnSpc>
                <a:spcPct val="100000"/>
              </a:lnSpc>
              <a:spcBef>
                <a:spcPts val="0"/>
              </a:spcBef>
              <a:spcAft>
                <a:spcPts val="0"/>
              </a:spcAft>
              <a:buNone/>
            </a:pPr>
            <a:r>
              <a:t/>
            </a:r>
            <a:endParaRPr/>
          </a:p>
        </p:txBody>
      </p:sp>
      <p:sp>
        <p:nvSpPr>
          <p:cNvPr id="369" name="Google Shape;369;p48"/>
          <p:cNvSpPr txBox="1"/>
          <p:nvPr>
            <p:ph idx="4294967295"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9"/>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Sample Schedule </a:t>
            </a:r>
            <a:endParaRPr>
              <a:solidFill>
                <a:schemeClr val="dk1"/>
              </a:solidFill>
            </a:endParaRPr>
          </a:p>
        </p:txBody>
      </p:sp>
      <p:graphicFrame>
        <p:nvGraphicFramePr>
          <p:cNvPr id="375" name="Google Shape;375;p49"/>
          <p:cNvGraphicFramePr/>
          <p:nvPr/>
        </p:nvGraphicFramePr>
        <p:xfrm>
          <a:off x="267233" y="712925"/>
          <a:ext cx="3000000" cy="3000000"/>
        </p:xfrm>
        <a:graphic>
          <a:graphicData uri="http://schemas.openxmlformats.org/drawingml/2006/table">
            <a:tbl>
              <a:tblPr>
                <a:noFill/>
                <a:tableStyleId>{3E245EEF-702D-45AD-A7D1-371B15BF0011}</a:tableStyleId>
              </a:tblPr>
              <a:tblGrid>
                <a:gridCol w="1166500"/>
                <a:gridCol w="2561875"/>
                <a:gridCol w="4968075"/>
              </a:tblGrid>
              <a:tr h="20917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Public Sans SemiBold"/>
                          <a:ea typeface="Public Sans SemiBold"/>
                          <a:cs typeface="Public Sans SemiBold"/>
                          <a:sym typeface="Public Sans SemiBold"/>
                        </a:rPr>
                        <a:t>Time </a:t>
                      </a:r>
                      <a:endParaRPr sz="1100" u="none" cap="none" strike="noStrike">
                        <a:solidFill>
                          <a:schemeClr val="dk1"/>
                        </a:solidFill>
                        <a:latin typeface="Public Sans SemiBold"/>
                        <a:ea typeface="Public Sans SemiBold"/>
                        <a:cs typeface="Public Sans SemiBold"/>
                        <a:sym typeface="Public Sans SemiBold"/>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chemeClr val="accent6"/>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Public Sans SemiBold"/>
                          <a:ea typeface="Public Sans SemiBold"/>
                          <a:cs typeface="Public Sans SemiBold"/>
                          <a:sym typeface="Public Sans SemiBold"/>
                        </a:rPr>
                        <a:t>Activity</a:t>
                      </a:r>
                      <a:endParaRPr sz="1100" u="none" cap="none" strike="noStrike">
                        <a:solidFill>
                          <a:schemeClr val="dk1"/>
                        </a:solidFill>
                        <a:latin typeface="Public Sans SemiBold"/>
                        <a:ea typeface="Public Sans SemiBold"/>
                        <a:cs typeface="Public Sans SemiBold"/>
                        <a:sym typeface="Public Sans SemiBold"/>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chemeClr val="accent6"/>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Public Sans SemiBold"/>
                          <a:ea typeface="Public Sans SemiBold"/>
                          <a:cs typeface="Public Sans SemiBold"/>
                          <a:sym typeface="Public Sans SemiBold"/>
                        </a:rPr>
                        <a:t>Description</a:t>
                      </a:r>
                      <a:endParaRPr sz="1100" u="none" cap="none" strike="noStrike">
                        <a:solidFill>
                          <a:schemeClr val="dk1"/>
                        </a:solidFill>
                        <a:latin typeface="Public Sans SemiBold"/>
                        <a:ea typeface="Public Sans SemiBold"/>
                        <a:cs typeface="Public Sans SemiBold"/>
                        <a:sym typeface="Public Sans SemiBold"/>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chemeClr val="accent6"/>
                    </a:solidFill>
                  </a:tcPr>
                </a:tc>
              </a:tr>
              <a:tr h="2270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Medium"/>
                          <a:ea typeface="Public Sans Medium"/>
                          <a:cs typeface="Public Sans Medium"/>
                          <a:sym typeface="Public Sans Medium"/>
                        </a:rPr>
                        <a:t>8:30-9:15</a:t>
                      </a:r>
                      <a:endParaRPr sz="11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Breakfast</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LSUA Cafe</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Medium"/>
                          <a:ea typeface="Public Sans Medium"/>
                          <a:cs typeface="Public Sans Medium"/>
                          <a:sym typeface="Public Sans Medium"/>
                        </a:rPr>
                        <a:t>9:15-9:30</a:t>
                      </a:r>
                      <a:endParaRPr sz="11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Morning Huddle</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Day Overview and Daily Goal Setting </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Medium"/>
                          <a:ea typeface="Public Sans Medium"/>
                          <a:cs typeface="Public Sans Medium"/>
                          <a:sym typeface="Public Sans Medium"/>
                        </a:rPr>
                        <a:t>9:30-11:30</a:t>
                      </a:r>
                      <a:endParaRPr sz="11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Morning Camp Clinical Experience</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Partner with Children’s Academic Program Summer Camp for students grades 3</a:t>
                      </a:r>
                      <a:r>
                        <a:rPr baseline="30000" lang="en" sz="1100" u="none" cap="none" strike="noStrike">
                          <a:solidFill>
                            <a:schemeClr val="dk2"/>
                          </a:solidFill>
                          <a:latin typeface="Public Sans"/>
                          <a:ea typeface="Public Sans"/>
                          <a:cs typeface="Public Sans"/>
                          <a:sym typeface="Public Sans"/>
                        </a:rPr>
                        <a:t>rd</a:t>
                      </a:r>
                      <a:r>
                        <a:rPr lang="en" sz="1100" u="none" cap="none" strike="noStrike">
                          <a:solidFill>
                            <a:schemeClr val="dk2"/>
                          </a:solidFill>
                          <a:latin typeface="Public Sans"/>
                          <a:ea typeface="Public Sans"/>
                          <a:cs typeface="Public Sans"/>
                          <a:sym typeface="Public Sans"/>
                        </a:rPr>
                        <a:t>-8</a:t>
                      </a:r>
                      <a:r>
                        <a:rPr baseline="30000" lang="en" sz="1100" u="none" cap="none" strike="noStrike">
                          <a:solidFill>
                            <a:schemeClr val="dk2"/>
                          </a:solidFill>
                          <a:latin typeface="Public Sans"/>
                          <a:ea typeface="Public Sans"/>
                          <a:cs typeface="Public Sans"/>
                          <a:sym typeface="Public Sans"/>
                        </a:rPr>
                        <a:t>th</a:t>
                      </a:r>
                      <a:r>
                        <a:rPr lang="en" sz="1100" u="none" cap="none" strike="noStrike">
                          <a:solidFill>
                            <a:schemeClr val="dk2"/>
                          </a:solidFill>
                          <a:latin typeface="Public Sans"/>
                          <a:ea typeface="Public Sans"/>
                          <a:cs typeface="Public Sans"/>
                          <a:sym typeface="Public Sans"/>
                        </a:rPr>
                        <a:t>. Camp topics include drones, forensics, medical exploration, ceramics, basketball, pickleball. </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Medium"/>
                          <a:ea typeface="Public Sans Medium"/>
                          <a:cs typeface="Public Sans Medium"/>
                          <a:sym typeface="Public Sans Medium"/>
                        </a:rPr>
                        <a:t>11:30-12:30</a:t>
                      </a:r>
                      <a:endParaRPr sz="11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Clinical Experience Debrief </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Reflect on camp and prepare for next experience. </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Medium"/>
                          <a:ea typeface="Public Sans Medium"/>
                          <a:cs typeface="Public Sans Medium"/>
                          <a:sym typeface="Public Sans Medium"/>
                        </a:rPr>
                        <a:t>12:30-1:30</a:t>
                      </a:r>
                      <a:endParaRPr sz="11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Lunch</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LSUA Cafeteria </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Medium"/>
                          <a:ea typeface="Public Sans Medium"/>
                          <a:cs typeface="Public Sans Medium"/>
                          <a:sym typeface="Public Sans Medium"/>
                        </a:rPr>
                        <a:t>1:30-3:00</a:t>
                      </a:r>
                      <a:endParaRPr sz="11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a:solidFill>
                            <a:schemeClr val="dk2"/>
                          </a:solidFill>
                          <a:latin typeface="Public Sans"/>
                          <a:ea typeface="Public Sans"/>
                          <a:cs typeface="Public Sans"/>
                          <a:sym typeface="Public Sans"/>
                        </a:rPr>
                        <a:t>Seminar</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Guest Speakers and Workshops in Coughlin Auditorium</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Medium"/>
                          <a:ea typeface="Public Sans Medium"/>
                          <a:cs typeface="Public Sans Medium"/>
                          <a:sym typeface="Public Sans Medium"/>
                        </a:rPr>
                        <a:t>3:00-4:30</a:t>
                      </a:r>
                      <a:endParaRPr sz="11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Campus Time</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Be with peers on campus, take a nap, play games, call family and friends, visit bookstore or coffee shop on campus. </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Medium"/>
                          <a:ea typeface="Public Sans Medium"/>
                          <a:cs typeface="Public Sans Medium"/>
                          <a:sym typeface="Public Sans Medium"/>
                        </a:rPr>
                        <a:t>4:30-6:00</a:t>
                      </a:r>
                      <a:endParaRPr sz="11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Seminar</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Guest Speakers and Workshops </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Medium"/>
                          <a:ea typeface="Public Sans Medium"/>
                          <a:cs typeface="Public Sans Medium"/>
                          <a:sym typeface="Public Sans Medium"/>
                        </a:rPr>
                        <a:t>6:00-9:00</a:t>
                      </a:r>
                      <a:endParaRPr sz="11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Dinner and Evening Events</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Each night, a different social event on or off campus. </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Medium"/>
                          <a:ea typeface="Public Sans Medium"/>
                          <a:cs typeface="Public Sans Medium"/>
                          <a:sym typeface="Public Sans Medium"/>
                        </a:rPr>
                        <a:t>9:00-9:30</a:t>
                      </a:r>
                      <a:endParaRPr sz="11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Evening Huddle</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2"/>
                          </a:solidFill>
                          <a:latin typeface="Public Sans"/>
                          <a:ea typeface="Public Sans"/>
                          <a:cs typeface="Public Sans"/>
                          <a:sym typeface="Public Sans"/>
                        </a:rPr>
                        <a:t>Reflect on the day, share highlights, lowlights, and goals for tomorrow. </a:t>
                      </a:r>
                      <a:endParaRPr sz="1100" u="none" cap="none" strike="noStrike">
                        <a:solidFill>
                          <a:schemeClr val="lt1"/>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76" name="Google Shape;376;p49"/>
          <p:cNvSpPr txBox="1"/>
          <p:nvPr>
            <p:ph idx="4294967295"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0"/>
          <p:cNvSpPr txBox="1"/>
          <p:nvPr>
            <p:ph type="title"/>
          </p:nvPr>
        </p:nvSpPr>
        <p:spPr>
          <a:xfrm>
            <a:off x="311700" y="1754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Possible Seminar Topics </a:t>
            </a:r>
            <a:endParaRPr>
              <a:solidFill>
                <a:schemeClr val="dk1"/>
              </a:solidFill>
            </a:endParaRPr>
          </a:p>
        </p:txBody>
      </p:sp>
      <p:graphicFrame>
        <p:nvGraphicFramePr>
          <p:cNvPr id="382" name="Google Shape;382;p50"/>
          <p:cNvGraphicFramePr/>
          <p:nvPr/>
        </p:nvGraphicFramePr>
        <p:xfrm>
          <a:off x="357750" y="1302100"/>
          <a:ext cx="3000000" cy="3000000"/>
        </p:xfrm>
        <a:graphic>
          <a:graphicData uri="http://schemas.openxmlformats.org/drawingml/2006/table">
            <a:tbl>
              <a:tblPr>
                <a:noFill/>
                <a:tableStyleId>{3E245EEF-702D-45AD-A7D1-371B15BF0011}</a:tableStyleId>
              </a:tblPr>
              <a:tblGrid>
                <a:gridCol w="3399300"/>
                <a:gridCol w="5029200"/>
              </a:tblGrid>
              <a:tr h="227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Medium"/>
                          <a:ea typeface="Public Sans Medium"/>
                          <a:cs typeface="Public Sans Medium"/>
                          <a:sym typeface="Public Sans Medium"/>
                        </a:rPr>
                        <a:t>Professionalism</a:t>
                      </a:r>
                      <a:endParaRPr sz="1400" u="none" cap="none" strike="noStrike">
                        <a:solidFill>
                          <a:srgbClr val="434343"/>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a:ea typeface="Public Sans"/>
                          <a:cs typeface="Public Sans"/>
                          <a:sym typeface="Public Sans"/>
                        </a:rPr>
                        <a:t>Classroom Environment </a:t>
                      </a:r>
                      <a:endParaRPr sz="1400" u="none" cap="none" strike="noStrike">
                        <a:solidFill>
                          <a:srgbClr val="434343"/>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Medium"/>
                          <a:ea typeface="Public Sans Medium"/>
                          <a:cs typeface="Public Sans Medium"/>
                          <a:sym typeface="Public Sans Medium"/>
                        </a:rPr>
                        <a:t>Building Relationships with Students </a:t>
                      </a:r>
                      <a:endParaRPr sz="1400" u="none" cap="none" strike="noStrike">
                        <a:solidFill>
                          <a:srgbClr val="434343"/>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a:ea typeface="Public Sans"/>
                          <a:cs typeface="Public Sans"/>
                          <a:sym typeface="Public Sans"/>
                        </a:rPr>
                        <a:t>Facilitating Learning </a:t>
                      </a:r>
                      <a:endParaRPr sz="1400" u="none" cap="none" strike="noStrike">
                        <a:solidFill>
                          <a:srgbClr val="434343"/>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Medium"/>
                          <a:ea typeface="Public Sans Medium"/>
                          <a:cs typeface="Public Sans Medium"/>
                          <a:sym typeface="Public Sans Medium"/>
                        </a:rPr>
                        <a:t>Making a Difference</a:t>
                      </a:r>
                      <a:endParaRPr sz="1400" u="none" cap="none" strike="noStrike">
                        <a:solidFill>
                          <a:srgbClr val="434343"/>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a:ea typeface="Public Sans"/>
                          <a:cs typeface="Public Sans"/>
                          <a:sym typeface="Public Sans"/>
                        </a:rPr>
                        <a:t>Building </a:t>
                      </a:r>
                      <a:r>
                        <a:rPr lang="en">
                          <a:solidFill>
                            <a:srgbClr val="434343"/>
                          </a:solidFill>
                          <a:latin typeface="Public Sans"/>
                          <a:ea typeface="Public Sans"/>
                          <a:cs typeface="Public Sans"/>
                          <a:sym typeface="Public Sans"/>
                        </a:rPr>
                        <a:t>Community</a:t>
                      </a:r>
                      <a:r>
                        <a:rPr lang="en" sz="1400" u="none" cap="none" strike="noStrike">
                          <a:solidFill>
                            <a:srgbClr val="434343"/>
                          </a:solidFill>
                          <a:latin typeface="Public Sans"/>
                          <a:ea typeface="Public Sans"/>
                          <a:cs typeface="Public Sans"/>
                          <a:sym typeface="Public Sans"/>
                        </a:rPr>
                        <a:t> </a:t>
                      </a:r>
                      <a:r>
                        <a:rPr lang="en">
                          <a:solidFill>
                            <a:srgbClr val="434343"/>
                          </a:solidFill>
                          <a:latin typeface="Public Sans"/>
                          <a:ea typeface="Public Sans"/>
                          <a:cs typeface="Public Sans"/>
                          <a:sym typeface="Public Sans"/>
                        </a:rPr>
                        <a:t>within</a:t>
                      </a:r>
                      <a:r>
                        <a:rPr lang="en" sz="1400" u="none" cap="none" strike="noStrike">
                          <a:solidFill>
                            <a:srgbClr val="434343"/>
                          </a:solidFill>
                          <a:latin typeface="Public Sans"/>
                          <a:ea typeface="Public Sans"/>
                          <a:cs typeface="Public Sans"/>
                          <a:sym typeface="Public Sans"/>
                        </a:rPr>
                        <a:t> the School and Stakeholders </a:t>
                      </a:r>
                      <a:endParaRPr sz="1400" u="none" cap="none" strike="noStrike">
                        <a:solidFill>
                          <a:srgbClr val="434343"/>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Medium"/>
                          <a:ea typeface="Public Sans Medium"/>
                          <a:cs typeface="Public Sans Medium"/>
                          <a:sym typeface="Public Sans Medium"/>
                        </a:rPr>
                        <a:t>Responsive Teaching </a:t>
                      </a:r>
                      <a:endParaRPr sz="1400" u="none" cap="none" strike="noStrike">
                        <a:solidFill>
                          <a:srgbClr val="434343"/>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a:ea typeface="Public Sans"/>
                          <a:cs typeface="Public Sans"/>
                          <a:sym typeface="Public Sans"/>
                        </a:rPr>
                        <a:t>S</a:t>
                      </a:r>
                      <a:r>
                        <a:rPr lang="en">
                          <a:solidFill>
                            <a:srgbClr val="434343"/>
                          </a:solidFill>
                          <a:latin typeface="Public Sans"/>
                          <a:ea typeface="Public Sans"/>
                          <a:cs typeface="Public Sans"/>
                          <a:sym typeface="Public Sans"/>
                        </a:rPr>
                        <a:t>tudent Well-Being</a:t>
                      </a:r>
                      <a:r>
                        <a:rPr lang="en" sz="1400" u="none" cap="none" strike="noStrike">
                          <a:solidFill>
                            <a:srgbClr val="434343"/>
                          </a:solidFill>
                          <a:latin typeface="Public Sans"/>
                          <a:ea typeface="Public Sans"/>
                          <a:cs typeface="Public Sans"/>
                          <a:sym typeface="Public Sans"/>
                        </a:rPr>
                        <a:t> </a:t>
                      </a:r>
                      <a:endParaRPr sz="1400" u="none" cap="none" strike="noStrike">
                        <a:solidFill>
                          <a:srgbClr val="434343"/>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Medium"/>
                          <a:ea typeface="Public Sans Medium"/>
                          <a:cs typeface="Public Sans Medium"/>
                          <a:sym typeface="Public Sans Medium"/>
                        </a:rPr>
                        <a:t>Educational Technology</a:t>
                      </a:r>
                      <a:endParaRPr sz="1400" u="none" cap="none" strike="noStrike">
                        <a:solidFill>
                          <a:srgbClr val="434343"/>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a:ea typeface="Public Sans"/>
                          <a:cs typeface="Public Sans"/>
                          <a:sym typeface="Public Sans"/>
                        </a:rPr>
                        <a:t>Communication </a:t>
                      </a:r>
                      <a:endParaRPr sz="1400" u="none" cap="none" strike="noStrike">
                        <a:solidFill>
                          <a:srgbClr val="434343"/>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Medium"/>
                          <a:ea typeface="Public Sans Medium"/>
                          <a:cs typeface="Public Sans Medium"/>
                          <a:sym typeface="Public Sans Medium"/>
                        </a:rPr>
                        <a:t>Literacy </a:t>
                      </a:r>
                      <a:endParaRPr sz="1400" u="none" cap="none" strike="noStrike">
                        <a:solidFill>
                          <a:srgbClr val="434343"/>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a:ea typeface="Public Sans"/>
                          <a:cs typeface="Public Sans"/>
                          <a:sym typeface="Public Sans"/>
                        </a:rPr>
                        <a:t>Active Learning Strategies</a:t>
                      </a:r>
                      <a:endParaRPr sz="1400" u="none" cap="none" strike="noStrike">
                        <a:solidFill>
                          <a:srgbClr val="434343"/>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Medium"/>
                          <a:ea typeface="Public Sans Medium"/>
                          <a:cs typeface="Public Sans Medium"/>
                          <a:sym typeface="Public Sans Medium"/>
                        </a:rPr>
                        <a:t>Movement in the Classroom</a:t>
                      </a:r>
                      <a:endParaRPr sz="1400" u="none" cap="none" strike="noStrike">
                        <a:solidFill>
                          <a:srgbClr val="434343"/>
                        </a:solidFill>
                        <a:latin typeface="Public Sans Medium"/>
                        <a:ea typeface="Public Sans Medium"/>
                        <a:cs typeface="Public Sans Medium"/>
                        <a:sym typeface="Public Sans Medium"/>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34343"/>
                          </a:solidFill>
                          <a:latin typeface="Public Sans"/>
                          <a:ea typeface="Public Sans"/>
                          <a:cs typeface="Public Sans"/>
                          <a:sym typeface="Public Sans"/>
                        </a:rPr>
                        <a:t>Partnering with Parents for Student Success </a:t>
                      </a:r>
                      <a:endParaRPr sz="1400" u="none" cap="none" strike="noStrike">
                        <a:solidFill>
                          <a:srgbClr val="434343"/>
                        </a:solidFill>
                        <a:latin typeface="Public Sans"/>
                        <a:ea typeface="Public Sans"/>
                        <a:cs typeface="Public Sans"/>
                        <a:sym typeface="Public Sans"/>
                      </a:endParaRPr>
                    </a:p>
                  </a:txBody>
                  <a:tcPr marT="45700" marB="45700"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83" name="Google Shape;383;p50"/>
          <p:cNvSpPr txBox="1"/>
          <p:nvPr>
            <p:ph idx="4294967295"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LDOE">
  <a:themeElements>
    <a:clrScheme name="Simple Light">
      <a:dk1>
        <a:srgbClr val="3B1A53"/>
      </a:dk1>
      <a:lt1>
        <a:srgbClr val="FFFFFF"/>
      </a:lt1>
      <a:dk2>
        <a:srgbClr val="434343"/>
      </a:dk2>
      <a:lt2>
        <a:srgbClr val="377E90"/>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