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Source Sans 3 Medium"/>
      <p:regular r:id="rId30"/>
      <p:bold r:id="rId31"/>
      <p:italic r:id="rId32"/>
      <p:boldItalic r:id="rId33"/>
    </p:embeddedFont>
    <p:embeddedFont>
      <p:font typeface="Public Sans Medium"/>
      <p:regular r:id="rId34"/>
      <p:bold r:id="rId35"/>
      <p:italic r:id="rId36"/>
      <p:boldItalic r:id="rId37"/>
    </p:embeddedFont>
    <p:embeddedFont>
      <p:font typeface="Public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ublicSans-italic.fntdata"/><Relationship Id="rId20" Type="http://schemas.openxmlformats.org/officeDocument/2006/relationships/slide" Target="slides/slide15.xml"/><Relationship Id="rId41" Type="http://schemas.openxmlformats.org/officeDocument/2006/relationships/font" Target="fonts/Public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3Medium-bold.fntdata"/><Relationship Id="rId30" Type="http://schemas.openxmlformats.org/officeDocument/2006/relationships/font" Target="fonts/SourceSans3Medium-regular.fntdata"/><Relationship Id="rId11" Type="http://schemas.openxmlformats.org/officeDocument/2006/relationships/slide" Target="slides/slide6.xml"/><Relationship Id="rId33" Type="http://schemas.openxmlformats.org/officeDocument/2006/relationships/font" Target="fonts/SourceSans3Medium-boldItalic.fntdata"/><Relationship Id="rId10" Type="http://schemas.openxmlformats.org/officeDocument/2006/relationships/slide" Target="slides/slide5.xml"/><Relationship Id="rId32" Type="http://schemas.openxmlformats.org/officeDocument/2006/relationships/font" Target="fonts/SourceSans3Medium-italic.fntdata"/><Relationship Id="rId13" Type="http://schemas.openxmlformats.org/officeDocument/2006/relationships/slide" Target="slides/slide8.xml"/><Relationship Id="rId35" Type="http://schemas.openxmlformats.org/officeDocument/2006/relationships/font" Target="fonts/PublicSansMedium-bold.fntdata"/><Relationship Id="rId12" Type="http://schemas.openxmlformats.org/officeDocument/2006/relationships/slide" Target="slides/slide7.xml"/><Relationship Id="rId34" Type="http://schemas.openxmlformats.org/officeDocument/2006/relationships/font" Target="fonts/PublicSansMedium-regular.fntdata"/><Relationship Id="rId15" Type="http://schemas.openxmlformats.org/officeDocument/2006/relationships/slide" Target="slides/slide10.xml"/><Relationship Id="rId37" Type="http://schemas.openxmlformats.org/officeDocument/2006/relationships/font" Target="fonts/PublicSansMedium-boldItalic.fntdata"/><Relationship Id="rId14" Type="http://schemas.openxmlformats.org/officeDocument/2006/relationships/slide" Target="slides/slide9.xml"/><Relationship Id="rId36" Type="http://schemas.openxmlformats.org/officeDocument/2006/relationships/font" Target="fonts/PublicSansMedium-italic.fntdata"/><Relationship Id="rId17" Type="http://schemas.openxmlformats.org/officeDocument/2006/relationships/slide" Target="slides/slide12.xml"/><Relationship Id="rId39" Type="http://schemas.openxmlformats.org/officeDocument/2006/relationships/font" Target="fonts/PublicSans-bold.fntdata"/><Relationship Id="rId16" Type="http://schemas.openxmlformats.org/officeDocument/2006/relationships/slide" Target="slides/slide11.xml"/><Relationship Id="rId38" Type="http://schemas.openxmlformats.org/officeDocument/2006/relationships/font" Target="fonts/Public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8dab495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8dab495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17792e66d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17792e66d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5423fe09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b5423fe0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851c1a86b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851c1a86b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152c187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0152c187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0152c187d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0152c187d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5423fe093_0_3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5423fe093_0_3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b5423fe093_0_3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b5423fe093_0_4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b5423fe093_0_4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b5423fe093_0_4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1b6d04e6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1b6d04e6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b5423fe093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b5423fe093_0_7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203200" rtl="0" algn="l">
              <a:lnSpc>
                <a:spcPct val="142857"/>
              </a:lnSpc>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Ask who is interested in hosting a site visit next year will need to start planning those in the summer</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403" name="Google Shape;403;g2b5423fe093_0_70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b5423fe093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b5423fe093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95b1ba603_0_1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895b1ba603_0_10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895b1ba603_0_10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bdbdf815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bdbdf815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b5423fe093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b5423fe093_0_1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b5423fe093_0_1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5423fe093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5423fe093_0_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b5423fe093_0_20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da28477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7da28477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0152c187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0152c18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17792e66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17792e66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17792e66d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17792e66d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7792e66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17792e66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hyperlink" Target="mailto:ldoecommunications@la.gov"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2">
  <p:cSld name="TITLE_AND_BODY_6">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56" name="Google Shape;56;p11"/>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1"/>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Bell Ringer">
  <p:cSld name="TITLE_AND_BODY_6_2">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2"/>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Exit Ticket">
  <p:cSld name="TITLE_AND_BODY_6_2_1">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3"/>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Teal)">
  <p:cSld name="TITLE_AND_BODY_6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69" name="Google Shape;69;p14"/>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4"/>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1" name="Google Shape;71;p14"/>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4"/>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Purple)">
  <p:cSld name="TITLE_AND_BODY_6_1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5"/>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76" name="Google Shape;76;p15"/>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5"/>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8" name="Google Shape;78;p15"/>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5"/>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Orange)">
  <p:cSld name="TITLE_AND_BODY_6_1_1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83" name="Google Shape;83;p16"/>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6"/>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85" name="Google Shape;85;p16"/>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6"/>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Looking Ahead">
  <p:cSld name="TITLE_AND_BODY_6_1_1_1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84325" y="2065550"/>
            <a:ext cx="4234200" cy="440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7"/>
          <p:cNvSpPr txBox="1"/>
          <p:nvPr>
            <p:ph idx="1" type="body"/>
          </p:nvPr>
        </p:nvSpPr>
        <p:spPr>
          <a:xfrm>
            <a:off x="197975" y="2611275"/>
            <a:ext cx="4120500" cy="2499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90" name="Google Shape;90;p1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1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2" name="Google Shape;92;p17"/>
          <p:cNvSpPr txBox="1"/>
          <p:nvPr>
            <p:ph idx="2" type="title"/>
          </p:nvPr>
        </p:nvSpPr>
        <p:spPr>
          <a:xfrm>
            <a:off x="479970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3" type="body"/>
          </p:nvPr>
        </p:nvSpPr>
        <p:spPr>
          <a:xfrm>
            <a:off x="4799650" y="1456800"/>
            <a:ext cx="4120500" cy="35394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Article Annotation">
  <p:cSld name="TITLE_AND_BODY_6_1_1_1_1_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7" name="Google Shape;97;p18"/>
          <p:cNvSpPr txBox="1"/>
          <p:nvPr>
            <p:ph type="title"/>
          </p:nvPr>
        </p:nvSpPr>
        <p:spPr>
          <a:xfrm>
            <a:off x="84325" y="1077650"/>
            <a:ext cx="4234200" cy="3885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8"/>
          <p:cNvSpPr txBox="1"/>
          <p:nvPr>
            <p:ph idx="1" type="body"/>
          </p:nvPr>
        </p:nvSpPr>
        <p:spPr>
          <a:xfrm>
            <a:off x="198025" y="1693500"/>
            <a:ext cx="4120500" cy="3450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1">
  <p:cSld name="TITLE_AND_BODY_5">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9"/>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02" name="Google Shape;102;p1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03" name="Google Shape;103;p19"/>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05" name="Google Shape;105;p1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06" name="Google Shape;106;p1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p:cSld name="TITLE_AND_BODY_4">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0"/>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0" name="Google Shape;110;p2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1" name="Google Shape;111;p20"/>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13" name="Google Shape;113;p2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14" name="Google Shape;114;p2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10000"/>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Orange">
  <p:cSld name="TITLE_AND_BODY_4_1">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21"/>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8" name="Google Shape;118;p2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9" name="Google Shape;119;p2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2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21" name="Google Shape;121;p2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22" name="Google Shape;122;p2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Teal">
  <p:cSld name="TITLE_AND_BODY_3">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2"/>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26" name="Google Shape;126;p22"/>
          <p:cNvPicPr preferRelativeResize="0"/>
          <p:nvPr/>
        </p:nvPicPr>
        <p:blipFill rotWithShape="1">
          <a:blip r:embed="rId2">
            <a:alphaModFix/>
          </a:blip>
          <a:srcRect b="34933" l="-16599" r="16600" t="-8124"/>
          <a:stretch/>
        </p:blipFill>
        <p:spPr>
          <a:xfrm>
            <a:off x="0" y="4190873"/>
            <a:ext cx="9144001" cy="952625"/>
          </a:xfrm>
          <a:prstGeom prst="rect">
            <a:avLst/>
          </a:prstGeom>
          <a:noFill/>
          <a:ln>
            <a:noFill/>
          </a:ln>
        </p:spPr>
      </p:pic>
      <p:pic>
        <p:nvPicPr>
          <p:cNvPr id="127" name="Google Shape;127;p22"/>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28" name="Google Shape;128;p2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Purple">
  <p:cSld name="TITLE_AND_BODY_3_1">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23"/>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2" name="Google Shape;132;p23"/>
          <p:cNvPicPr preferRelativeResize="0"/>
          <p:nvPr/>
        </p:nvPicPr>
        <p:blipFill rotWithShape="1">
          <a:blip r:embed="rId2">
            <a:alphaModFix/>
          </a:blip>
          <a:srcRect b="36307" l="-15770" r="15770" t="-9626"/>
          <a:stretch/>
        </p:blipFill>
        <p:spPr>
          <a:xfrm>
            <a:off x="0" y="4190873"/>
            <a:ext cx="9144003" cy="952625"/>
          </a:xfrm>
          <a:prstGeom prst="rect">
            <a:avLst/>
          </a:prstGeom>
          <a:noFill/>
          <a:ln>
            <a:noFill/>
          </a:ln>
        </p:spPr>
      </p:pic>
      <p:pic>
        <p:nvPicPr>
          <p:cNvPr id="133" name="Google Shape;133;p23"/>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34" name="Google Shape;134;p2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Orange">
  <p:cSld name="TITLE_AND_BODY_3_1_1">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p24"/>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8" name="Google Shape;138;p24"/>
          <p:cNvPicPr preferRelativeResize="0"/>
          <p:nvPr/>
        </p:nvPicPr>
        <p:blipFill rotWithShape="1">
          <a:blip r:embed="rId2">
            <a:alphaModFix/>
          </a:blip>
          <a:srcRect b="36806" l="-16599" r="16600" t="-10125"/>
          <a:stretch/>
        </p:blipFill>
        <p:spPr>
          <a:xfrm>
            <a:off x="0" y="4190873"/>
            <a:ext cx="9144003" cy="952625"/>
          </a:xfrm>
          <a:prstGeom prst="rect">
            <a:avLst/>
          </a:prstGeom>
          <a:noFill/>
          <a:ln>
            <a:noFill/>
          </a:ln>
        </p:spPr>
      </p:pic>
      <p:pic>
        <p:nvPicPr>
          <p:cNvPr id="139" name="Google Shape;139;p2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40" name="Google Shape;140;p2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oom Meeting Preparation">
  <p:cSld name="TITLE_AND_BODY_2">
    <p:spTree>
      <p:nvGrpSpPr>
        <p:cNvPr id="141" name="Shape 141"/>
        <p:cNvGrpSpPr/>
        <p:nvPr/>
      </p:nvGrpSpPr>
      <p:grpSpPr>
        <a:xfrm>
          <a:off x="0" y="0"/>
          <a:ext cx="0" cy="0"/>
          <a:chOff x="0" y="0"/>
          <a:chExt cx="0" cy="0"/>
        </a:xfrm>
      </p:grpSpPr>
      <p:pic>
        <p:nvPicPr>
          <p:cNvPr id="142" name="Google Shape;142;p25"/>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43" name="Google Shape;143;p25"/>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44" name="Google Shape;144;p2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25"/>
          <p:cNvSpPr txBox="1"/>
          <p:nvPr/>
        </p:nvSpPr>
        <p:spPr>
          <a:xfrm>
            <a:off x="972575" y="1131600"/>
            <a:ext cx="7859700" cy="28329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indent="-304800" lvl="1" marL="914400" rtl="0" algn="l">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indent="-317500" lvl="0" marL="457200" rtl="0" algn="l">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indent="-304800" lvl="1" marL="914400" marR="0" rtl="0" algn="l">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indent="-317500" lvl="0" marL="457200" marR="0" rtl="0" algn="l">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a:t>
            </a:r>
            <a:r>
              <a:rPr lang="en">
                <a:solidFill>
                  <a:schemeClr val="dk2"/>
                </a:solidFill>
                <a:latin typeface="Public Sans Medium"/>
                <a:ea typeface="Public Sans Medium"/>
                <a:cs typeface="Public Sans Medium"/>
                <a:sym typeface="Public Sans Medium"/>
              </a:rPr>
              <a:t> </a:t>
            </a:r>
            <a:r>
              <a:rPr lang="en">
                <a:solidFill>
                  <a:schemeClr val="dk2"/>
                </a:solidFill>
                <a:latin typeface="Public Sans Medium"/>
                <a:ea typeface="Public Sans Medium"/>
                <a:cs typeface="Public Sans Medium"/>
                <a:sym typeface="Public Sans Medium"/>
              </a:rPr>
              <a:t>submit</a:t>
            </a:r>
            <a:r>
              <a:rPr lang="en">
                <a:solidFill>
                  <a:schemeClr val="dk2"/>
                </a:solidFill>
                <a:latin typeface="Public Sans Medium"/>
                <a:ea typeface="Public Sans Medium"/>
                <a:cs typeface="Public Sans Medium"/>
                <a:sym typeface="Public Sans Medium"/>
              </a:rPr>
              <a: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146" name="Google Shape;146;p25"/>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147" name="Google Shape;147;p25"/>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148" name="Google Shape;148;p25"/>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149" name="Google Shape;149;p25"/>
          <p:cNvSpPr txBox="1"/>
          <p:nvPr/>
        </p:nvSpPr>
        <p:spPr>
          <a:xfrm>
            <a:off x="2619325" y="4687200"/>
            <a:ext cx="5430300" cy="44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indent="0" lvl="0" marL="0" rtl="0" algn="l">
              <a:spcBef>
                <a:spcPts val="0"/>
              </a:spcBef>
              <a:spcAft>
                <a:spcPts val="0"/>
              </a:spcAft>
              <a:buNone/>
            </a:pPr>
            <a:r>
              <a:t/>
            </a:r>
            <a:endParaRPr>
              <a:solidFill>
                <a:schemeClr val="lt1"/>
              </a:solidFill>
            </a:endParaRPr>
          </a:p>
        </p:txBody>
      </p:sp>
      <p:sp>
        <p:nvSpPr>
          <p:cNvPr id="150" name="Google Shape;150;p25"/>
          <p:cNvSpPr txBox="1"/>
          <p:nvPr>
            <p:ph idx="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25"/>
          <p:cNvSpPr txBox="1"/>
          <p:nvPr/>
        </p:nvSpPr>
        <p:spPr>
          <a:xfrm>
            <a:off x="436225" y="140225"/>
            <a:ext cx="8396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B1A53"/>
              </a:buClr>
              <a:buSzPts val="2800"/>
              <a:buFont typeface="Public Sans"/>
              <a:buNone/>
            </a:pPr>
            <a:r>
              <a:rPr b="1" lang="en" sz="2800">
                <a:solidFill>
                  <a:srgbClr val="3B1A53"/>
                </a:solidFill>
                <a:latin typeface="Public Sans"/>
                <a:ea typeface="Public Sans"/>
                <a:cs typeface="Public Sans"/>
                <a:sym typeface="Public Sans"/>
              </a:rPr>
              <a:t>Zoom Meeting Preparation</a:t>
            </a:r>
            <a:endParaRPr b="1" sz="2800">
              <a:solidFill>
                <a:srgbClr val="3B1A53"/>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Teal">
  <p:cSld name="TITLE_AND_BODY_1">
    <p:spTree>
      <p:nvGrpSpPr>
        <p:cNvPr id="152" name="Shape 152"/>
        <p:cNvGrpSpPr/>
        <p:nvPr/>
      </p:nvGrpSpPr>
      <p:grpSpPr>
        <a:xfrm>
          <a:off x="0" y="0"/>
          <a:ext cx="0" cy="0"/>
          <a:chOff x="0" y="0"/>
          <a:chExt cx="0" cy="0"/>
        </a:xfrm>
      </p:grpSpPr>
      <p:pic>
        <p:nvPicPr>
          <p:cNvPr id="153" name="Google Shape;153;p2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54" name="Google Shape;154;p2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55" name="Google Shape;155;p2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 name="Google Shape;156;p26"/>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26"/>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58" name="Google Shape;158;p2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Purple">
  <p:cSld name="TITLE_AND_BODY_1_1">
    <p:spTree>
      <p:nvGrpSpPr>
        <p:cNvPr id="159" name="Shape 159"/>
        <p:cNvGrpSpPr/>
        <p:nvPr/>
      </p:nvGrpSpPr>
      <p:grpSpPr>
        <a:xfrm>
          <a:off x="0" y="0"/>
          <a:ext cx="0" cy="0"/>
          <a:chOff x="0" y="0"/>
          <a:chExt cx="0" cy="0"/>
        </a:xfrm>
      </p:grpSpPr>
      <p:pic>
        <p:nvPicPr>
          <p:cNvPr id="160" name="Google Shape;160;p27"/>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1" name="Google Shape;161;p2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2" name="Google Shape;162;p2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27"/>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27"/>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65" name="Google Shape;165;p2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Orange">
  <p:cSld name="TITLE_AND_BODY_1_1_1">
    <p:spTree>
      <p:nvGrpSpPr>
        <p:cNvPr id="166" name="Shape 166"/>
        <p:cNvGrpSpPr/>
        <p:nvPr/>
      </p:nvGrpSpPr>
      <p:grpSpPr>
        <a:xfrm>
          <a:off x="0" y="0"/>
          <a:ext cx="0" cy="0"/>
          <a:chOff x="0" y="0"/>
          <a:chExt cx="0" cy="0"/>
        </a:xfrm>
      </p:grpSpPr>
      <p:pic>
        <p:nvPicPr>
          <p:cNvPr id="167" name="Google Shape;167;p28"/>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8" name="Google Shape;168;p2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9" name="Google Shape;169;p2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28"/>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72" name="Google Shape;172;p2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type="twoColTx">
  <p:cSld name="TITLE_AND_TWO_COLUMNS">
    <p:spTree>
      <p:nvGrpSpPr>
        <p:cNvPr id="173" name="Shape 173"/>
        <p:cNvGrpSpPr/>
        <p:nvPr/>
      </p:nvGrpSpPr>
      <p:grpSpPr>
        <a:xfrm>
          <a:off x="0" y="0"/>
          <a:ext cx="0" cy="0"/>
          <a:chOff x="0" y="0"/>
          <a:chExt cx="0" cy="0"/>
        </a:xfrm>
      </p:grpSpPr>
      <p:sp>
        <p:nvSpPr>
          <p:cNvPr id="174" name="Google Shape;174;p29"/>
          <p:cNvSpPr/>
          <p:nvPr>
            <p:ph idx="2" type="pic"/>
          </p:nvPr>
        </p:nvSpPr>
        <p:spPr>
          <a:xfrm>
            <a:off x="5286900" y="285000"/>
            <a:ext cx="3607500" cy="3607500"/>
          </a:xfrm>
          <a:prstGeom prst="ellipse">
            <a:avLst/>
          </a:prstGeom>
          <a:noFill/>
          <a:ln>
            <a:noFill/>
          </a:ln>
        </p:spPr>
      </p:sp>
      <p:pic>
        <p:nvPicPr>
          <p:cNvPr id="175" name="Google Shape;175;p2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76" name="Google Shape;176;p29"/>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78" name="Google Shape;178;p2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79" name="Google Shape;179;p29"/>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0" name="Google Shape;180;p29"/>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81" name="Google Shape;181;p2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Purple">
  <p:cSld name="TITLE_AND_TWO_COLUMNS_2">
    <p:spTree>
      <p:nvGrpSpPr>
        <p:cNvPr id="182" name="Shape 182"/>
        <p:cNvGrpSpPr/>
        <p:nvPr/>
      </p:nvGrpSpPr>
      <p:grpSpPr>
        <a:xfrm>
          <a:off x="0" y="0"/>
          <a:ext cx="0" cy="0"/>
          <a:chOff x="0" y="0"/>
          <a:chExt cx="0" cy="0"/>
        </a:xfrm>
      </p:grpSpPr>
      <p:sp>
        <p:nvSpPr>
          <p:cNvPr id="183" name="Google Shape;183;p30"/>
          <p:cNvSpPr/>
          <p:nvPr>
            <p:ph idx="2" type="pic"/>
          </p:nvPr>
        </p:nvSpPr>
        <p:spPr>
          <a:xfrm>
            <a:off x="5286900" y="285000"/>
            <a:ext cx="3607500" cy="3607500"/>
          </a:xfrm>
          <a:prstGeom prst="ellipse">
            <a:avLst/>
          </a:prstGeom>
          <a:noFill/>
          <a:ln>
            <a:noFill/>
          </a:ln>
        </p:spPr>
      </p:sp>
      <p:pic>
        <p:nvPicPr>
          <p:cNvPr id="184" name="Google Shape;184;p3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85" name="Google Shape;185;p30"/>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3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87" name="Google Shape;187;p3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88" name="Google Shape;188;p30"/>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30"/>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0" name="Google Shape;190;p3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10000"/>
          </a:srgbClr>
        </a:soli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3" name="Google Shape;23;p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4"/>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Orange">
  <p:cSld name="TITLE_AND_TWO_COLUMNS_2_1">
    <p:spTree>
      <p:nvGrpSpPr>
        <p:cNvPr id="191" name="Shape 191"/>
        <p:cNvGrpSpPr/>
        <p:nvPr/>
      </p:nvGrpSpPr>
      <p:grpSpPr>
        <a:xfrm>
          <a:off x="0" y="0"/>
          <a:ext cx="0" cy="0"/>
          <a:chOff x="0" y="0"/>
          <a:chExt cx="0" cy="0"/>
        </a:xfrm>
      </p:grpSpPr>
      <p:sp>
        <p:nvSpPr>
          <p:cNvPr id="192" name="Google Shape;192;p31"/>
          <p:cNvSpPr/>
          <p:nvPr>
            <p:ph idx="2" type="pic"/>
          </p:nvPr>
        </p:nvSpPr>
        <p:spPr>
          <a:xfrm>
            <a:off x="5286900" y="285000"/>
            <a:ext cx="3607500" cy="3607500"/>
          </a:xfrm>
          <a:prstGeom prst="ellipse">
            <a:avLst/>
          </a:prstGeom>
          <a:noFill/>
          <a:ln>
            <a:noFill/>
          </a:ln>
        </p:spPr>
      </p:sp>
      <p:pic>
        <p:nvPicPr>
          <p:cNvPr id="193" name="Google Shape;193;p3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94" name="Google Shape;194;p31"/>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3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96" name="Google Shape;196;p3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97" name="Google Shape;197;p31"/>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31"/>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9" name="Google Shape;199;p3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Teal">
  <p:cSld name="TITLE_AND_TWO_COLUMNS_1">
    <p:spTree>
      <p:nvGrpSpPr>
        <p:cNvPr id="200" name="Shape 200"/>
        <p:cNvGrpSpPr/>
        <p:nvPr/>
      </p:nvGrpSpPr>
      <p:grpSpPr>
        <a:xfrm>
          <a:off x="0" y="0"/>
          <a:ext cx="0" cy="0"/>
          <a:chOff x="0" y="0"/>
          <a:chExt cx="0" cy="0"/>
        </a:xfrm>
      </p:grpSpPr>
      <p:sp>
        <p:nvSpPr>
          <p:cNvPr id="201" name="Google Shape;201;p32"/>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32"/>
          <p:cNvSpPr/>
          <p:nvPr>
            <p:ph idx="2" type="pic"/>
          </p:nvPr>
        </p:nvSpPr>
        <p:spPr>
          <a:xfrm>
            <a:off x="284100" y="285000"/>
            <a:ext cx="3607500" cy="3607500"/>
          </a:xfrm>
          <a:prstGeom prst="ellipse">
            <a:avLst/>
          </a:prstGeom>
          <a:noFill/>
          <a:ln>
            <a:noFill/>
          </a:ln>
        </p:spPr>
      </p:sp>
      <p:sp>
        <p:nvSpPr>
          <p:cNvPr id="203" name="Google Shape;203;p32"/>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04" name="Google Shape;204;p32"/>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05" name="Google Shape;205;p32"/>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32"/>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07" name="Google Shape;207;p32"/>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08" name="Google Shape;208;p3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Purple">
  <p:cSld name="TITLE_AND_TWO_COLUMNS_1_1">
    <p:spTree>
      <p:nvGrpSpPr>
        <p:cNvPr id="209" name="Shape 209"/>
        <p:cNvGrpSpPr/>
        <p:nvPr/>
      </p:nvGrpSpPr>
      <p:grpSpPr>
        <a:xfrm>
          <a:off x="0" y="0"/>
          <a:ext cx="0" cy="0"/>
          <a:chOff x="0" y="0"/>
          <a:chExt cx="0" cy="0"/>
        </a:xfrm>
      </p:grpSpPr>
      <p:sp>
        <p:nvSpPr>
          <p:cNvPr id="210" name="Google Shape;210;p33"/>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1" name="Google Shape;211;p33"/>
          <p:cNvSpPr/>
          <p:nvPr>
            <p:ph idx="2" type="pic"/>
          </p:nvPr>
        </p:nvSpPr>
        <p:spPr>
          <a:xfrm>
            <a:off x="284100" y="285000"/>
            <a:ext cx="3607500" cy="3607500"/>
          </a:xfrm>
          <a:prstGeom prst="ellipse">
            <a:avLst/>
          </a:prstGeom>
          <a:noFill/>
          <a:ln>
            <a:noFill/>
          </a:ln>
        </p:spPr>
      </p:sp>
      <p:sp>
        <p:nvSpPr>
          <p:cNvPr id="212" name="Google Shape;212;p33"/>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13" name="Google Shape;213;p33"/>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14" name="Google Shape;214;p33"/>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33"/>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16" name="Google Shape;216;p33"/>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17" name="Google Shape;217;p3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Orange">
  <p:cSld name="TITLE_AND_TWO_COLUMNS_1_1_1">
    <p:spTree>
      <p:nvGrpSpPr>
        <p:cNvPr id="218" name="Shape 218"/>
        <p:cNvGrpSpPr/>
        <p:nvPr/>
      </p:nvGrpSpPr>
      <p:grpSpPr>
        <a:xfrm>
          <a:off x="0" y="0"/>
          <a:ext cx="0" cy="0"/>
          <a:chOff x="0" y="0"/>
          <a:chExt cx="0" cy="0"/>
        </a:xfrm>
      </p:grpSpPr>
      <p:sp>
        <p:nvSpPr>
          <p:cNvPr id="219" name="Google Shape;219;p34"/>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4"/>
          <p:cNvSpPr/>
          <p:nvPr>
            <p:ph idx="2" type="pic"/>
          </p:nvPr>
        </p:nvSpPr>
        <p:spPr>
          <a:xfrm>
            <a:off x="284100" y="285000"/>
            <a:ext cx="3607500" cy="3607500"/>
          </a:xfrm>
          <a:prstGeom prst="ellipse">
            <a:avLst/>
          </a:prstGeom>
          <a:noFill/>
          <a:ln>
            <a:noFill/>
          </a:ln>
        </p:spPr>
      </p:sp>
      <p:sp>
        <p:nvSpPr>
          <p:cNvPr id="221" name="Google Shape;221;p34"/>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22" name="Google Shape;222;p34"/>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23" name="Google Shape;223;p34"/>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p34"/>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25" name="Google Shape;225;p34"/>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26" name="Google Shape;226;p3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Teal">
  <p:cSld name="ONE_COLUMN_TEXT_1">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229" name="Google Shape;229;p35"/>
          <p:cNvSpPr/>
          <p:nvPr>
            <p:ph idx="2" type="pic"/>
          </p:nvPr>
        </p:nvSpPr>
        <p:spPr>
          <a:xfrm>
            <a:off x="0" y="0"/>
            <a:ext cx="9144000" cy="4129500"/>
          </a:xfrm>
          <a:prstGeom prst="rect">
            <a:avLst/>
          </a:prstGeom>
          <a:noFill/>
          <a:ln>
            <a:noFill/>
          </a:ln>
        </p:spPr>
      </p:sp>
      <p:sp>
        <p:nvSpPr>
          <p:cNvPr id="230" name="Google Shape;230;p35"/>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1" name="Google Shape;231;p3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p:cSld name="TITLE_AND_BODY_7">
    <p:spTree>
      <p:nvGrpSpPr>
        <p:cNvPr id="232" name="Shape 232"/>
        <p:cNvGrpSpPr/>
        <p:nvPr/>
      </p:nvGrpSpPr>
      <p:grpSpPr>
        <a:xfrm>
          <a:off x="0" y="0"/>
          <a:ext cx="0" cy="0"/>
          <a:chOff x="0" y="0"/>
          <a:chExt cx="0" cy="0"/>
        </a:xfrm>
      </p:grpSpPr>
      <p:sp>
        <p:nvSpPr>
          <p:cNvPr id="233" name="Google Shape;233;p3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36"/>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235" name="Google Shape;235;p3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36" name="Google Shape;236;p3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36"/>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38" name="Google Shape;238;p3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39" name="Google Shape;239;p3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10000"/>
          </a:srgbClr>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8" name="Google Shape;28;p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Cover">
  <p:cSld name="CUSTOM">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 name="Google Shape;33;p6"/>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Teal">
  <p:cSld name="CUSTOM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36" name="Google Shape;36;p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37" name="Google Shape;37;p7"/>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p7"/>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Purple">
  <p:cSld name="CUSTOM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1" name="Google Shape;41;p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2" name="Google Shape;42;p8"/>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3" name="Google Shape;43;p8"/>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Orange">
  <p:cSld name="CUSTOM_1_1_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6" name="Google Shape;46;p9"/>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7" name="Google Shape;47;p9"/>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9"/>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1" type="tx">
  <p:cSld name="TITLE_AND_BODY">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0"/>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B1A53"/>
              </a:buClr>
              <a:buSzPts val="3200"/>
              <a:buFont typeface="Public Sans"/>
              <a:buNone/>
              <a:defRPr b="1" sz="3200">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indent="-317500" lvl="1" marL="914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indent="-317500" lvl="2" marL="1371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indent="-317500" lvl="3" marL="1828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indent="-317500" lvl="4" marL="22860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indent="-317500" lvl="5" marL="27432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indent="-317500" lvl="6" marL="3200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indent="-317500" lvl="7" marL="3657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indent="-317500" lvl="8" marL="4114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mailto:ccampbell11@mcneese.edu" TargetMode="External"/><Relationship Id="rId4" Type="http://schemas.openxmlformats.org/officeDocument/2006/relationships/hyperlink" Target="mailto:lbenoit11@mcneese.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hyperlink" Target="mailto:believeandprepare@la.gov" TargetMode="External"/><Relationship Id="rId4" Type="http://schemas.openxmlformats.org/officeDocument/2006/relationships/hyperlink" Target="https://forms.gle/pCJWi7TSTprUzk2d9" TargetMode="External"/><Relationship Id="rId5" Type="http://schemas.openxmlformats.org/officeDocument/2006/relationships/hyperlink" Target="https://forms.gle/pCJWi7TSTprUzk2d9" TargetMode="External"/><Relationship Id="rId6" Type="http://schemas.openxmlformats.org/officeDocument/2006/relationships/hyperlink" Target="https://docs.google.com/forms/d/e/1FAIpQLSd0lE3kqFxH3iCP0kLcX6Bf6hO_egP4Mth6rj4nOwnKe6OYbA/viewform" TargetMode="External"/><Relationship Id="rId7" Type="http://schemas.openxmlformats.org/officeDocument/2006/relationships/hyperlink" Target="https://docs.google.com/forms/d/e/1FAIpQLSd0lE3kqFxH3iCP0kLcX6Bf6hO_egP4Mth6rj4nOwnKe6OYbA/viewfor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hyperlink" Target="mailto:believeandprepare@l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hyperlink" Target="https://docs.google.com/forms/d/e/1FAIpQLScJKxQLCKfMwazuQrB0v6x7iJ9XTufKgKEgZ3gfES-tJXnsZg/viewform?usp=sf_link" TargetMode="External"/><Relationship Id="rId4" Type="http://schemas.openxmlformats.org/officeDocument/2006/relationships/hyperlink" Target="mailto:brandy.morin@l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hyperlink" Target="mailto:believeandprepare@l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hyperlink" Target="https://www.louisianabelieves.com/docs/default-source/js-graduation-pathways/louisiana-pre-educator-pathway-guidance.pdf?sfvrsn=ebf36318_8" TargetMode="External"/><Relationship Id="rId4" Type="http://schemas.openxmlformats.org/officeDocument/2006/relationships/hyperlink" Target="https://www.louisianabelieves.com/docs/default-source/js-graduation-pathways/louisiana-pre-educator-pathway-guidance.pdf?sfvrsn=ebf36318_8" TargetMode="External"/><Relationship Id="rId9" Type="http://schemas.openxmlformats.org/officeDocument/2006/relationships/hyperlink" Target="https://forms.gle/YhJtreneAoUhbqoP7" TargetMode="External"/><Relationship Id="rId5" Type="http://schemas.openxmlformats.org/officeDocument/2006/relationships/hyperlink" Target="https://www.louisianabelieves.com/resources/library/louisiana-pre-educator-pathway" TargetMode="External"/><Relationship Id="rId6" Type="http://schemas.openxmlformats.org/officeDocument/2006/relationships/hyperlink" Target="https://ldoe.zoom.us/j/95771507737?pwd=OTBRUXlLY1BZWkl4RHB5VFlCd1V5QT09" TargetMode="External"/><Relationship Id="rId7" Type="http://schemas.openxmlformats.org/officeDocument/2006/relationships/hyperlink" Target="https://docs.google.com/forms/d/e/1FAIpQLScJKxQLCKfMwazuQrB0v6x7iJ9XTufKgKEgZ3gfES-tJXnsZg/viewform?usp=sf_link" TargetMode="External"/><Relationship Id="rId8" Type="http://schemas.openxmlformats.org/officeDocument/2006/relationships/hyperlink" Target="https://docs.google.com/forms/d/e/1FAIpQLScJKxQLCKfMwazuQrB0v6x7iJ9XTufKgKEgZ3gfES-tJXnsZg/viewform?usp=sf_li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forms.gle/YhJtreneAoUhbqoP7" TargetMode="External"/><Relationship Id="rId4" Type="http://schemas.openxmlformats.org/officeDocument/2006/relationships/hyperlink" Target="mailto:believeandprepare@l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believeandprepare@la.gov" TargetMode="External"/><Relationship Id="rId4" Type="http://schemas.openxmlformats.org/officeDocument/2006/relationships/hyperlink" Target="mailto:brandy.morin@l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mailto:ccampbell11@mcneese.edu" TargetMode="External"/><Relationship Id="rId4" Type="http://schemas.openxmlformats.org/officeDocument/2006/relationships/hyperlink" Target="mailto:ccampbell11@mcneese.edu" TargetMode="External"/><Relationship Id="rId5" Type="http://schemas.openxmlformats.org/officeDocument/2006/relationships/hyperlink" Target="mailto:lbenoit11@mcneese.edu" TargetMode="External"/><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Pre-Educator </a:t>
            </a:r>
            <a:r>
              <a:rPr lang="en">
                <a:solidFill>
                  <a:schemeClr val="dk1"/>
                </a:solidFill>
              </a:rPr>
              <a:t>Pathwa</a:t>
            </a:r>
            <a:r>
              <a:rPr lang="en">
                <a:solidFill>
                  <a:schemeClr val="dk1"/>
                </a:solidFill>
              </a:rPr>
              <a:t>y</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45" name="Google Shape;245;p37"/>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School System Lead Professional Learning Community</a:t>
            </a:r>
            <a:endParaRPr>
              <a:solidFill>
                <a:schemeClr val="dk1"/>
              </a:solidFill>
            </a:endParaRPr>
          </a:p>
        </p:txBody>
      </p:sp>
      <p:sp>
        <p:nvSpPr>
          <p:cNvPr id="246" name="Google Shape;246;p37"/>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November 14, 2024</a:t>
            </a:r>
            <a:endParaRPr/>
          </a:p>
        </p:txBody>
      </p:sp>
      <p:sp>
        <p:nvSpPr>
          <p:cNvPr id="247" name="Google Shape;247;p3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46"/>
          <p:cNvSpPr txBox="1"/>
          <p:nvPr>
            <p:ph type="title"/>
          </p:nvPr>
        </p:nvSpPr>
        <p:spPr>
          <a:xfrm>
            <a:off x="84325" y="107765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for Guest Speakers</a:t>
            </a:r>
            <a:endParaRPr/>
          </a:p>
        </p:txBody>
      </p:sp>
      <p:sp>
        <p:nvSpPr>
          <p:cNvPr id="344" name="Google Shape;344;p46"/>
          <p:cNvSpPr txBox="1"/>
          <p:nvPr>
            <p:ph idx="1" type="body"/>
          </p:nvPr>
        </p:nvSpPr>
        <p:spPr>
          <a:xfrm>
            <a:off x="198025" y="1693500"/>
            <a:ext cx="4120500" cy="34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few minutes for any follow up questions.</a:t>
            </a:r>
            <a:endParaRPr/>
          </a:p>
          <a:p>
            <a:pPr indent="0" lvl="0" marL="914400" rtl="0" algn="l">
              <a:spcBef>
                <a:spcPts val="0"/>
              </a:spcBef>
              <a:spcAft>
                <a:spcPts val="0"/>
              </a:spcAft>
              <a:buNone/>
            </a:pPr>
            <a:r>
              <a:t/>
            </a:r>
            <a:endParaRPr/>
          </a:p>
          <a:p>
            <a:pPr indent="0" lvl="0" marL="0" rtl="0" algn="l">
              <a:spcBef>
                <a:spcPts val="0"/>
              </a:spcBef>
              <a:spcAft>
                <a:spcPts val="0"/>
              </a:spcAft>
              <a:buNone/>
            </a:pPr>
            <a:r>
              <a:rPr lang="en"/>
              <a:t>Contact Information:</a:t>
            </a:r>
            <a:endParaRPr/>
          </a:p>
          <a:p>
            <a:pPr indent="-336550" lvl="1" marL="914400" rtl="0" algn="l">
              <a:spcBef>
                <a:spcPts val="1000"/>
              </a:spcBef>
              <a:spcAft>
                <a:spcPts val="0"/>
              </a:spcAft>
              <a:buSzPts val="1700"/>
              <a:buChar char="○"/>
            </a:pPr>
            <a:r>
              <a:rPr lang="en"/>
              <a:t>Chaz Campbell </a:t>
            </a:r>
            <a:r>
              <a:rPr lang="en" u="sng">
                <a:solidFill>
                  <a:schemeClr val="lt2"/>
                </a:solidFill>
                <a:hlinkClick r:id="rId3">
                  <a:extLst>
                    <a:ext uri="{A12FA001-AC4F-418D-AE19-62706E023703}">
                      <ahyp:hlinkClr val="tx"/>
                    </a:ext>
                  </a:extLst>
                </a:hlinkClick>
              </a:rPr>
              <a:t>ccampbell11@mcneese.edu</a:t>
            </a:r>
            <a:endParaRPr/>
          </a:p>
          <a:p>
            <a:pPr indent="-336550" lvl="1" marL="914400" rtl="0" algn="l">
              <a:spcBef>
                <a:spcPts val="1000"/>
              </a:spcBef>
              <a:spcAft>
                <a:spcPts val="0"/>
              </a:spcAft>
              <a:buSzPts val="1700"/>
              <a:buChar char="○"/>
            </a:pPr>
            <a:r>
              <a:rPr lang="en"/>
              <a:t>Lori Benoit </a:t>
            </a:r>
            <a:r>
              <a:rPr lang="en" u="sng">
                <a:solidFill>
                  <a:schemeClr val="lt2"/>
                </a:solidFill>
                <a:hlinkClick r:id="rId4">
                  <a:extLst>
                    <a:ext uri="{A12FA001-AC4F-418D-AE19-62706E023703}">
                      <ahyp:hlinkClr val="tx"/>
                    </a:ext>
                  </a:extLst>
                </a:hlinkClick>
              </a:rPr>
              <a:t>lbenoit11@mcneese.edu</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Updates and Reminders</a:t>
            </a:r>
            <a:endParaRPr>
              <a:solidFill>
                <a:schemeClr val="dk1"/>
              </a:solidFill>
            </a:endParaRPr>
          </a:p>
        </p:txBody>
      </p:sp>
      <p:sp>
        <p:nvSpPr>
          <p:cNvPr id="350" name="Google Shape;350;p4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ph type="title"/>
          </p:nvPr>
        </p:nvSpPr>
        <p:spPr>
          <a:xfrm>
            <a:off x="399075" y="525050"/>
            <a:ext cx="8520600" cy="5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LDOE’s New </a:t>
            </a:r>
            <a:r>
              <a:rPr lang="en">
                <a:solidFill>
                  <a:schemeClr val="dk1"/>
                </a:solidFill>
              </a:rPr>
              <a:t>Aspiring Educators</a:t>
            </a:r>
            <a:r>
              <a:rPr lang="en"/>
              <a:t> Curriculum Coming Soon!</a:t>
            </a:r>
            <a:endParaRPr/>
          </a:p>
        </p:txBody>
      </p:sp>
      <p:sp>
        <p:nvSpPr>
          <p:cNvPr id="356" name="Google Shape;356;p4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48"/>
          <p:cNvSpPr txBox="1"/>
          <p:nvPr>
            <p:ph idx="1" type="body"/>
          </p:nvPr>
        </p:nvSpPr>
        <p:spPr>
          <a:xfrm>
            <a:off x="311700" y="1670151"/>
            <a:ext cx="8520600" cy="27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LDOE is excited to announce that we will be releasing an open-sourced Pre-Educator Pathway Curriculum for the 2025-2026 academic school year. </a:t>
            </a:r>
            <a:r>
              <a:rPr i="1" lang="en"/>
              <a:t>Aspiring Educators: Shaping Louisiana’s Future</a:t>
            </a:r>
            <a:r>
              <a:rPr lang="en"/>
              <a:t> will consist of 2 courses, Foundations of Education and Learning Communities. More information coming soon!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63" name="Google Shape;363;p4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Regional Conferences</a:t>
            </a:r>
            <a:endParaRPr/>
          </a:p>
        </p:txBody>
      </p:sp>
      <p:sp>
        <p:nvSpPr>
          <p:cNvPr id="364" name="Google Shape;364;p4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a:t>
            </a:r>
            <a:r>
              <a:rPr lang="en" u="sng">
                <a:hlinkClick r:id="rId3"/>
              </a:rPr>
              <a:t>believeandprepare@la.gov</a:t>
            </a:r>
            <a:r>
              <a:rPr lang="en"/>
              <a:t> with questions</a:t>
            </a:r>
            <a:endParaRPr/>
          </a:p>
        </p:txBody>
      </p:sp>
      <p:sp>
        <p:nvSpPr>
          <p:cNvPr id="365" name="Google Shape;365;p49"/>
          <p:cNvSpPr txBox="1"/>
          <p:nvPr>
            <p:ph idx="1" type="body"/>
          </p:nvPr>
        </p:nvSpPr>
        <p:spPr>
          <a:xfrm>
            <a:off x="199525" y="848075"/>
            <a:ext cx="8735100" cy="34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Various universities will be hosting regional conferences for Louisiana Aspiring Educators. </a:t>
            </a:r>
            <a:r>
              <a:rPr lang="en"/>
              <a:t>Save the dates:</a:t>
            </a:r>
            <a:endParaRPr/>
          </a:p>
          <a:p>
            <a:pPr indent="-342900" lvl="0" marL="457200" rtl="0" algn="l">
              <a:spcBef>
                <a:spcPts val="1000"/>
              </a:spcBef>
              <a:spcAft>
                <a:spcPts val="0"/>
              </a:spcAft>
              <a:buClr>
                <a:schemeClr val="dk2"/>
              </a:buClr>
              <a:buSzPts val="1800"/>
              <a:buChar char="●"/>
            </a:pPr>
            <a:r>
              <a:rPr lang="en"/>
              <a:t>January 23: McNeese will host the </a:t>
            </a:r>
            <a:r>
              <a:rPr lang="en" u="sng">
                <a:solidFill>
                  <a:schemeClr val="hlink"/>
                </a:solidFill>
                <a:hlinkClick r:id="rId4"/>
              </a:rPr>
              <a:t>Unlock Education</a:t>
            </a:r>
            <a:r>
              <a:rPr lang="en"/>
              <a:t> regional</a:t>
            </a:r>
            <a:r>
              <a:rPr lang="en"/>
              <a:t> at McNeese University. </a:t>
            </a:r>
            <a:r>
              <a:rPr lang="en" u="sng">
                <a:solidFill>
                  <a:schemeClr val="hlink"/>
                </a:solidFill>
                <a:hlinkClick r:id="rId5"/>
              </a:rPr>
              <a:t>Registration</a:t>
            </a:r>
            <a:r>
              <a:rPr lang="en"/>
              <a:t> deadline is December 17.</a:t>
            </a:r>
            <a:endParaRPr/>
          </a:p>
          <a:p>
            <a:pPr indent="-342900" lvl="0" marL="457200" rtl="0" algn="l">
              <a:spcBef>
                <a:spcPts val="0"/>
              </a:spcBef>
              <a:spcAft>
                <a:spcPts val="0"/>
              </a:spcAft>
              <a:buClr>
                <a:schemeClr val="dk2"/>
              </a:buClr>
              <a:buSzPts val="1800"/>
              <a:buChar char="●"/>
            </a:pPr>
            <a:r>
              <a:rPr lang="en"/>
              <a:t>January 31: Nicholls State University will host a regional conference.</a:t>
            </a:r>
            <a:endParaRPr/>
          </a:p>
          <a:p>
            <a:pPr indent="-342900" lvl="0" marL="457200" rtl="0" algn="l">
              <a:spcBef>
                <a:spcPts val="0"/>
              </a:spcBef>
              <a:spcAft>
                <a:spcPts val="0"/>
              </a:spcAft>
              <a:buClr>
                <a:schemeClr val="dk2"/>
              </a:buClr>
              <a:buSzPts val="1800"/>
              <a:buChar char="●"/>
            </a:pPr>
            <a:r>
              <a:rPr lang="en"/>
              <a:t>February 7: Louisiana State University at Alexandria will host their 7th Annual Educators Rising Regional Conference. </a:t>
            </a:r>
            <a:endParaRPr/>
          </a:p>
          <a:p>
            <a:pPr indent="-342900" lvl="0" marL="457200" rtl="0" algn="l">
              <a:spcBef>
                <a:spcPts val="0"/>
              </a:spcBef>
              <a:spcAft>
                <a:spcPts val="0"/>
              </a:spcAft>
              <a:buClr>
                <a:schemeClr val="dk2"/>
              </a:buClr>
              <a:buSzPts val="1800"/>
              <a:buChar char="●"/>
            </a:pPr>
            <a:r>
              <a:rPr lang="en"/>
              <a:t>February 12: Northwestern State University’s </a:t>
            </a:r>
            <a:r>
              <a:rPr lang="en" u="sng">
                <a:solidFill>
                  <a:schemeClr val="hlink"/>
                </a:solidFill>
                <a:hlinkClick r:id="rId6"/>
              </a:rPr>
              <a:t>regional conference</a:t>
            </a:r>
            <a:r>
              <a:rPr lang="en"/>
              <a:t>. </a:t>
            </a:r>
            <a:r>
              <a:rPr lang="en" u="sng">
                <a:solidFill>
                  <a:schemeClr val="hlink"/>
                </a:solidFill>
                <a:hlinkClick r:id="rId7"/>
              </a:rPr>
              <a:t>Registration</a:t>
            </a:r>
            <a:r>
              <a:rPr lang="en"/>
              <a:t> deadline is December 13 and late registration is January 17.   </a:t>
            </a:r>
            <a:endParaRPr/>
          </a:p>
          <a:p>
            <a:pPr indent="-342900" lvl="0" marL="457200" rtl="0" algn="l">
              <a:spcBef>
                <a:spcPts val="0"/>
              </a:spcBef>
              <a:spcAft>
                <a:spcPts val="0"/>
              </a:spcAft>
              <a:buClr>
                <a:schemeClr val="dk2"/>
              </a:buClr>
              <a:buSzPts val="1800"/>
              <a:buChar char="●"/>
            </a:pPr>
            <a:r>
              <a:rPr lang="en"/>
              <a:t>April (date TBD): University of Louisiana at Monroe will host a regional conference.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71" name="Google Shape;371;p50"/>
          <p:cNvSpPr txBox="1"/>
          <p:nvPr>
            <p:ph type="title"/>
          </p:nvPr>
        </p:nvSpPr>
        <p:spPr>
          <a:xfrm>
            <a:off x="311700" y="2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Educators Rising State Conference</a:t>
            </a:r>
            <a:endParaRPr/>
          </a:p>
        </p:txBody>
      </p:sp>
      <p:sp>
        <p:nvSpPr>
          <p:cNvPr id="372" name="Google Shape;372;p5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Please contact edrising@louisiana.edu with questions. </a:t>
            </a:r>
            <a:endParaRPr/>
          </a:p>
          <a:p>
            <a:pPr indent="0" lvl="0" marL="0" rtl="0" algn="r">
              <a:spcBef>
                <a:spcPts val="1200"/>
              </a:spcBef>
              <a:spcAft>
                <a:spcPts val="1200"/>
              </a:spcAft>
              <a:buNone/>
            </a:pPr>
            <a:r>
              <a:t/>
            </a:r>
            <a:endParaRPr/>
          </a:p>
        </p:txBody>
      </p:sp>
      <p:sp>
        <p:nvSpPr>
          <p:cNvPr id="373" name="Google Shape;373;p50"/>
          <p:cNvSpPr txBox="1"/>
          <p:nvPr>
            <p:ph idx="1" type="body"/>
          </p:nvPr>
        </p:nvSpPr>
        <p:spPr>
          <a:xfrm>
            <a:off x="311700" y="1018550"/>
            <a:ext cx="8520600" cy="34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the date, the 2025 Louisiana Educators Rising State Conference will be held on March 21 at University of Louisiana at Lafayette.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Louisiana Aspiring Educators from middle schools, high schools, and colleges are welcome. Events for the day include Educators Rising competitions, professional learning, and lunch. More details will be posted soon along with a link to submit conference proposals. Please contact edrising@louisiana.edu for more information.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1"/>
          <p:cNvSpPr txBox="1"/>
          <p:nvPr>
            <p:ph idx="1" type="body"/>
          </p:nvPr>
        </p:nvSpPr>
        <p:spPr>
          <a:xfrm>
            <a:off x="348800" y="1055000"/>
            <a:ext cx="8637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Offered quarterly, the Pre-Educator Pathway System Lead Professional Learning Community Calls are virtual opportunities for Grow Your Own System Leads to share best practices related to developing and expanding access to the Pre-Educator Pathway. All school systems are encouraged to attend regardless of current pathway status.  </a:t>
            </a:r>
            <a:endParaRPr sz="1700"/>
          </a:p>
          <a:p>
            <a:pPr indent="0" lvl="0" marL="0" rtl="0" algn="l">
              <a:lnSpc>
                <a:spcPct val="100000"/>
              </a:lnSpc>
              <a:spcBef>
                <a:spcPts val="0"/>
              </a:spcBef>
              <a:spcAft>
                <a:spcPts val="0"/>
              </a:spcAft>
              <a:buNone/>
            </a:pPr>
            <a:r>
              <a:t/>
            </a:r>
            <a:endParaRPr sz="1700"/>
          </a:p>
          <a:p>
            <a:pPr indent="-336550" lvl="0" marL="914400" rtl="0" algn="l">
              <a:lnSpc>
                <a:spcPct val="100000"/>
              </a:lnSpc>
              <a:spcBef>
                <a:spcPts val="0"/>
              </a:spcBef>
              <a:spcAft>
                <a:spcPts val="0"/>
              </a:spcAft>
              <a:buClr>
                <a:schemeClr val="dk2"/>
              </a:buClr>
              <a:buSzPts val="1700"/>
              <a:buChar char="●"/>
            </a:pPr>
            <a:r>
              <a:rPr lang="en" sz="1700"/>
              <a:t>Date and Time: March 21, 2025, Time TBA</a:t>
            </a:r>
            <a:endParaRPr sz="1700"/>
          </a:p>
          <a:p>
            <a:pPr indent="-336550" lvl="0" marL="914400" rtl="0" algn="l">
              <a:lnSpc>
                <a:spcPct val="100000"/>
              </a:lnSpc>
              <a:spcBef>
                <a:spcPts val="0"/>
              </a:spcBef>
              <a:spcAft>
                <a:spcPts val="0"/>
              </a:spcAft>
              <a:buClr>
                <a:schemeClr val="dk2"/>
              </a:buClr>
              <a:buSzPts val="1700"/>
              <a:buChar char="●"/>
            </a:pPr>
            <a:r>
              <a:rPr lang="en" sz="1700"/>
              <a:t>Location in Person: Educators Rising State Conference @ ULL</a:t>
            </a:r>
            <a:r>
              <a:rPr lang="en" sz="1700"/>
              <a:t> </a:t>
            </a:r>
            <a:endParaRPr sz="1700">
              <a:solidFill>
                <a:schemeClr val="dk2"/>
              </a:solidFill>
            </a:endParaRPr>
          </a:p>
          <a:p>
            <a:pPr indent="0" lvl="0" marL="914400" rtl="0" algn="l">
              <a:lnSpc>
                <a:spcPct val="100000"/>
              </a:lnSpc>
              <a:spcBef>
                <a:spcPts val="0"/>
              </a:spcBef>
              <a:spcAft>
                <a:spcPts val="0"/>
              </a:spcAft>
              <a:buNone/>
            </a:pPr>
            <a:r>
              <a:t/>
            </a:r>
            <a:endParaRPr/>
          </a:p>
        </p:txBody>
      </p:sp>
      <p:sp>
        <p:nvSpPr>
          <p:cNvPr id="380" name="Google Shape;380;p51"/>
          <p:cNvSpPr txBox="1"/>
          <p:nvPr>
            <p:ph idx="4294967295" type="title"/>
          </p:nvPr>
        </p:nvSpPr>
        <p:spPr>
          <a:xfrm>
            <a:off x="319225" y="203900"/>
            <a:ext cx="8283900" cy="9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Professional Learning Community </a:t>
            </a:r>
            <a:r>
              <a:rPr lang="en"/>
              <a:t>Calls</a:t>
            </a:r>
            <a:endParaRPr/>
          </a:p>
        </p:txBody>
      </p:sp>
      <p:sp>
        <p:nvSpPr>
          <p:cNvPr id="381" name="Google Shape;381;p5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51"/>
          <p:cNvSpPr txBox="1"/>
          <p:nvPr/>
        </p:nvSpPr>
        <p:spPr>
          <a:xfrm>
            <a:off x="3263400" y="4656425"/>
            <a:ext cx="5172600" cy="33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lang="en" sz="1100">
                <a:solidFill>
                  <a:schemeClr val="lt1"/>
                </a:solidFill>
                <a:latin typeface="Public Sans"/>
                <a:ea typeface="Public Sans"/>
                <a:cs typeface="Public Sans"/>
                <a:sym typeface="Public Sans"/>
              </a:rPr>
              <a:t>Contact </a:t>
            </a:r>
            <a:r>
              <a:rPr lang="en" sz="1100" u="sng">
                <a:solidFill>
                  <a:schemeClr val="lt1"/>
                </a:solidFill>
                <a:latin typeface="Public Sans"/>
                <a:ea typeface="Public Sans"/>
                <a:cs typeface="Public Sans"/>
                <a:sym typeface="Public Sans"/>
                <a:hlinkClick r:id="rId3">
                  <a:extLst>
                    <a:ext uri="{A12FA001-AC4F-418D-AE19-62706E023703}">
                      <ahyp:hlinkClr val="tx"/>
                    </a:ext>
                  </a:extLst>
                </a:hlinkClick>
              </a:rPr>
              <a:t>believeandprepare@la.gov</a:t>
            </a:r>
            <a:r>
              <a:rPr lang="en" sz="1100">
                <a:solidFill>
                  <a:schemeClr val="lt1"/>
                </a:solidFill>
                <a:latin typeface="Public Sans"/>
                <a:ea typeface="Public Sans"/>
                <a:cs typeface="Public Sans"/>
                <a:sym typeface="Public Sans"/>
              </a:rPr>
              <a:t> with any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idx="1" type="body"/>
          </p:nvPr>
        </p:nvSpPr>
        <p:spPr>
          <a:xfrm>
            <a:off x="430050" y="958925"/>
            <a:ext cx="8520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System Leads, Teacher Leaders, and Postsecondary Teacher Preparation Partners are invited to attend a Learning Visit for a day of learning and community building. During Learning Visits, participants will have an opportunity to observe Grow Your Own work that is being done in another school system and strategize to improve Grow Your Own efforts in their system. Please use this </a:t>
            </a:r>
            <a:r>
              <a:rPr lang="en" u="sng">
                <a:solidFill>
                  <a:schemeClr val="hlink"/>
                </a:solidFill>
                <a:hlinkClick r:id="rId3"/>
              </a:rPr>
              <a:t>Registration Link</a:t>
            </a:r>
            <a:r>
              <a:rPr lang="en">
                <a:solidFill>
                  <a:schemeClr val="accent3"/>
                </a:solidFill>
              </a:rPr>
              <a:t> </a:t>
            </a:r>
            <a:r>
              <a:rPr lang="en"/>
              <a:t>to sign up for a visit.</a:t>
            </a:r>
            <a:endParaRPr/>
          </a:p>
          <a:p>
            <a:pPr indent="0" lvl="0" marL="0" rtl="0" algn="l">
              <a:lnSpc>
                <a:spcPct val="100000"/>
              </a:lnSpc>
              <a:spcBef>
                <a:spcPts val="0"/>
              </a:spcBef>
              <a:spcAft>
                <a:spcPts val="0"/>
              </a:spcAft>
              <a:buNone/>
            </a:pPr>
            <a:r>
              <a:rPr lang="en"/>
              <a:t> </a:t>
            </a:r>
            <a:endParaRPr>
              <a:highlight>
                <a:srgbClr val="FFF2CC"/>
              </a:highlight>
            </a:endParaRPr>
          </a:p>
          <a:p>
            <a:pPr indent="-342900" lvl="0" marL="914400" rtl="0" algn="l">
              <a:lnSpc>
                <a:spcPct val="100000"/>
              </a:lnSpc>
              <a:spcBef>
                <a:spcPts val="0"/>
              </a:spcBef>
              <a:spcAft>
                <a:spcPts val="0"/>
              </a:spcAft>
              <a:buClr>
                <a:schemeClr val="dk2"/>
              </a:buClr>
              <a:buSzPts val="1800"/>
              <a:buChar char="●"/>
            </a:pPr>
            <a:r>
              <a:rPr lang="en"/>
              <a:t>McNeese Unlock Education Event</a:t>
            </a:r>
            <a:r>
              <a:rPr lang="en"/>
              <a:t>- January 23, 2025</a:t>
            </a:r>
            <a:endParaRPr/>
          </a:p>
          <a:p>
            <a:pPr indent="0" lvl="0" marL="0" rtl="0" algn="l">
              <a:lnSpc>
                <a:spcPct val="10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389" name="Google Shape;389;p52"/>
          <p:cNvSpPr txBox="1"/>
          <p:nvPr>
            <p:ph idx="4294967295" type="title"/>
          </p:nvPr>
        </p:nvSpPr>
        <p:spPr>
          <a:xfrm>
            <a:off x="430050" y="337500"/>
            <a:ext cx="8283900" cy="9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Site Visits</a:t>
            </a:r>
            <a:endParaRPr/>
          </a:p>
        </p:txBody>
      </p:sp>
      <p:sp>
        <p:nvSpPr>
          <p:cNvPr id="390" name="Google Shape;390;p5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1" name="Google Shape;391;p52"/>
          <p:cNvSpPr txBox="1"/>
          <p:nvPr/>
        </p:nvSpPr>
        <p:spPr>
          <a:xfrm>
            <a:off x="3715175" y="4680375"/>
            <a:ext cx="48135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lang="en" sz="1000">
                <a:solidFill>
                  <a:schemeClr val="lt1"/>
                </a:solidFill>
                <a:latin typeface="Public Sans"/>
                <a:ea typeface="Public Sans"/>
                <a:cs typeface="Public Sans"/>
                <a:sym typeface="Public Sans"/>
              </a:rPr>
              <a:t>Contact </a:t>
            </a:r>
            <a:r>
              <a:rPr lang="en" sz="1000" u="sng">
                <a:solidFill>
                  <a:schemeClr val="lt1"/>
                </a:solidFill>
                <a:latin typeface="Public Sans"/>
                <a:ea typeface="Public Sans"/>
                <a:cs typeface="Public Sans"/>
                <a:sym typeface="Public Sans"/>
                <a:hlinkClick r:id="rId4">
                  <a:extLst>
                    <a:ext uri="{A12FA001-AC4F-418D-AE19-62706E023703}">
                      <ahyp:hlinkClr val="tx"/>
                    </a:ext>
                  </a:extLst>
                </a:hlinkClick>
              </a:rPr>
              <a:t>brandy.morin@la.gov</a:t>
            </a:r>
            <a:r>
              <a:rPr lang="en" sz="1000">
                <a:solidFill>
                  <a:schemeClr val="lt1"/>
                </a:solidFill>
                <a:latin typeface="Public Sans"/>
                <a:ea typeface="Public Sans"/>
                <a:cs typeface="Public Sans"/>
                <a:sym typeface="Public Sans"/>
              </a:rPr>
              <a:t> with any questions about the visits.</a:t>
            </a:r>
            <a:endParaRPr sz="1300">
              <a:latin typeface="Public Sans"/>
              <a:ea typeface="Public Sans"/>
              <a:cs typeface="Public Sans"/>
              <a:sym typeface="Public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Aspiring Educators Attending 2025 Teacher Leader Summit</a:t>
            </a:r>
            <a:endParaRPr/>
          </a:p>
        </p:txBody>
      </p:sp>
      <p:sp>
        <p:nvSpPr>
          <p:cNvPr id="397" name="Google Shape;397;p53"/>
          <p:cNvSpPr txBox="1"/>
          <p:nvPr>
            <p:ph idx="1" type="body"/>
          </p:nvPr>
        </p:nvSpPr>
        <p:spPr>
          <a:xfrm>
            <a:off x="311700" y="1173063"/>
            <a:ext cx="8520600" cy="3223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The LDOE has limited funding to help offset the costs for sending high school aspiring educators to Teacher Leader Summit. Allowable expenses for this funding include:</a:t>
            </a:r>
            <a:endParaRPr/>
          </a:p>
          <a:p>
            <a:pPr indent="-342900" lvl="0" marL="457200" rtl="0" algn="l">
              <a:spcBef>
                <a:spcPts val="1000"/>
              </a:spcBef>
              <a:spcAft>
                <a:spcPts val="0"/>
              </a:spcAft>
              <a:buClr>
                <a:srgbClr val="434343"/>
              </a:buClr>
              <a:buSzPts val="1800"/>
              <a:buChar char="●"/>
            </a:pPr>
            <a:r>
              <a:rPr lang="en"/>
              <a:t>Student registration fees</a:t>
            </a:r>
            <a:endParaRPr/>
          </a:p>
          <a:p>
            <a:pPr indent="-342900" lvl="0" marL="457200" rtl="0" algn="l">
              <a:spcBef>
                <a:spcPts val="0"/>
              </a:spcBef>
              <a:spcAft>
                <a:spcPts val="0"/>
              </a:spcAft>
              <a:buClr>
                <a:srgbClr val="434343"/>
              </a:buClr>
              <a:buSzPts val="1800"/>
              <a:buChar char="●"/>
            </a:pPr>
            <a:r>
              <a:rPr lang="en"/>
              <a:t>Student lodging and transportation fees</a:t>
            </a:r>
            <a:endParaRPr/>
          </a:p>
          <a:p>
            <a:pPr indent="-342900" lvl="0" marL="457200" rtl="0" algn="l">
              <a:spcBef>
                <a:spcPts val="0"/>
              </a:spcBef>
              <a:spcAft>
                <a:spcPts val="0"/>
              </a:spcAft>
              <a:buClr>
                <a:srgbClr val="434343"/>
              </a:buClr>
              <a:buSzPts val="1800"/>
              <a:buChar char="●"/>
            </a:pPr>
            <a:r>
              <a:rPr lang="en"/>
              <a:t>Sponsor lodging and transportation fees</a:t>
            </a:r>
            <a:endParaRPr/>
          </a:p>
          <a:p>
            <a:pPr indent="0" lvl="0" marL="0" rtl="0" algn="l">
              <a:spcBef>
                <a:spcPts val="1000"/>
              </a:spcBef>
              <a:spcAft>
                <a:spcPts val="1000"/>
              </a:spcAft>
              <a:buNone/>
            </a:pPr>
            <a:r>
              <a:rPr lang="en"/>
              <a:t>Funding allocations will be based on system need, and will be considered on a first-come first-served basis. The deadline for completing this form is Friday, January 17 at 5:00 p.m.</a:t>
            </a:r>
            <a:endParaRPr/>
          </a:p>
        </p:txBody>
      </p:sp>
      <p:sp>
        <p:nvSpPr>
          <p:cNvPr id="398" name="Google Shape;398;p53"/>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a:t>
            </a:r>
            <a:r>
              <a:rPr lang="en" u="sng">
                <a:hlinkClick r:id="rId3"/>
              </a:rPr>
              <a:t>believeandprepare@la.gov</a:t>
            </a:r>
            <a:r>
              <a:rPr lang="en"/>
              <a:t> with questions.</a:t>
            </a:r>
            <a:endParaRPr/>
          </a:p>
        </p:txBody>
      </p:sp>
      <p:sp>
        <p:nvSpPr>
          <p:cNvPr id="399" name="Google Shape;399;p5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ph idx="4294967295" type="title"/>
          </p:nvPr>
        </p:nvSpPr>
        <p:spPr>
          <a:xfrm>
            <a:off x="115800" y="76350"/>
            <a:ext cx="8716500" cy="91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700"/>
              <a:t>2024-2025 Development, Implementation, and Expansion Support</a:t>
            </a:r>
            <a:r>
              <a:rPr lang="en" sz="2400"/>
              <a:t> </a:t>
            </a:r>
            <a:endParaRPr sz="2400"/>
          </a:p>
          <a:p>
            <a:pPr indent="0" lvl="0" marL="0" rtl="0" algn="l">
              <a:spcBef>
                <a:spcPts val="0"/>
              </a:spcBef>
              <a:spcAft>
                <a:spcPts val="0"/>
              </a:spcAft>
              <a:buNone/>
            </a:pPr>
            <a:r>
              <a:t/>
            </a:r>
            <a:endParaRPr/>
          </a:p>
        </p:txBody>
      </p:sp>
      <p:sp>
        <p:nvSpPr>
          <p:cNvPr id="406" name="Google Shape;406;p54"/>
          <p:cNvSpPr txBox="1"/>
          <p:nvPr>
            <p:ph idx="1" type="body"/>
          </p:nvPr>
        </p:nvSpPr>
        <p:spPr>
          <a:xfrm>
            <a:off x="311700" y="1138075"/>
            <a:ext cx="8520600" cy="38343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Font typeface="Calibri"/>
              <a:buChar char="●"/>
            </a:pPr>
            <a:r>
              <a:rPr lang="en" sz="1600" u="sng">
                <a:solidFill>
                  <a:srgbClr val="45818E"/>
                </a:solidFill>
                <a:hlinkClick r:id="rId3">
                  <a:extLst>
                    <a:ext uri="{A12FA001-AC4F-418D-AE19-62706E023703}">
                      <ahyp:hlinkClr val="tx"/>
                    </a:ext>
                  </a:extLst>
                </a:hlinkClick>
              </a:rPr>
              <a:t>Implementation Guidance docume</a:t>
            </a:r>
            <a:r>
              <a:rPr lang="en" sz="1600" u="sng">
                <a:solidFill>
                  <a:srgbClr val="385463"/>
                </a:solidFill>
                <a:hlinkClick r:id="rId4">
                  <a:extLst>
                    <a:ext uri="{A12FA001-AC4F-418D-AE19-62706E023703}">
                      <ahyp:hlinkClr val="tx"/>
                    </a:ext>
                  </a:extLst>
                </a:hlinkClick>
              </a:rPr>
              <a:t>nt</a:t>
            </a:r>
            <a:endParaRPr sz="1600">
              <a:solidFill>
                <a:srgbClr val="385463"/>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rgbClr val="45818E"/>
                </a:solidFill>
                <a:hlinkClick r:id="rId5">
                  <a:extLst>
                    <a:ext uri="{A12FA001-AC4F-418D-AE19-62706E023703}">
                      <ahyp:hlinkClr val="tx"/>
                    </a:ext>
                  </a:extLst>
                </a:hlinkClick>
              </a:rPr>
              <a:t>Resource Library</a:t>
            </a:r>
            <a:endParaRPr sz="1600">
              <a:solidFill>
                <a:srgbClr val="45818E"/>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6"/>
              </a:rPr>
              <a:t>System Lead Professional Learning Community calls</a:t>
            </a:r>
            <a:endParaRPr sz="1600"/>
          </a:p>
          <a:p>
            <a:pPr indent="-330200" lvl="1" marL="914400" rtl="0" algn="l">
              <a:lnSpc>
                <a:spcPct val="100000"/>
              </a:lnSpc>
              <a:spcBef>
                <a:spcPts val="1000"/>
              </a:spcBef>
              <a:spcAft>
                <a:spcPts val="0"/>
              </a:spcAft>
              <a:buSzPts val="1600"/>
              <a:buChar char="○"/>
            </a:pPr>
            <a:r>
              <a:rPr lang="en" sz="1600"/>
              <a:t>October 3, 2024</a:t>
            </a:r>
            <a:endParaRPr sz="1600"/>
          </a:p>
          <a:p>
            <a:pPr indent="-330200" lvl="1" marL="914400" rtl="0" algn="l">
              <a:lnSpc>
                <a:spcPct val="100000"/>
              </a:lnSpc>
              <a:spcBef>
                <a:spcPts val="0"/>
              </a:spcBef>
              <a:spcAft>
                <a:spcPts val="0"/>
              </a:spcAft>
              <a:buSzPts val="1600"/>
              <a:buChar char="○"/>
            </a:pPr>
            <a:r>
              <a:rPr lang="en" sz="1600"/>
              <a:t>November 14, 2024</a:t>
            </a:r>
            <a:endParaRPr sz="1600"/>
          </a:p>
          <a:p>
            <a:pPr indent="-330200" lvl="1" marL="914400" rtl="0" algn="l">
              <a:lnSpc>
                <a:spcPct val="100000"/>
              </a:lnSpc>
              <a:spcBef>
                <a:spcPts val="0"/>
              </a:spcBef>
              <a:spcAft>
                <a:spcPts val="0"/>
              </a:spcAft>
              <a:buSzPts val="1600"/>
              <a:buChar char="○"/>
            </a:pPr>
            <a:r>
              <a:rPr lang="en" sz="1600"/>
              <a:t>March 21, 2025</a:t>
            </a:r>
            <a:r>
              <a:rPr lang="en" sz="1600"/>
              <a:t> In person @ Ed Rising State Conference</a:t>
            </a:r>
            <a:endParaRPr sz="1600"/>
          </a:p>
          <a:p>
            <a:pPr indent="-330200" lvl="1" marL="914400" rtl="0" algn="l">
              <a:lnSpc>
                <a:spcPct val="100000"/>
              </a:lnSpc>
              <a:spcBef>
                <a:spcPts val="0"/>
              </a:spcBef>
              <a:spcAft>
                <a:spcPts val="0"/>
              </a:spcAft>
              <a:buSzPts val="1600"/>
              <a:buChar char="○"/>
            </a:pPr>
            <a:r>
              <a:rPr lang="en" sz="1600"/>
              <a:t>April 3, 2025</a:t>
            </a:r>
            <a:endParaRPr sz="1600"/>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7"/>
              </a:rPr>
              <a:t>Grow Your Own Learning </a:t>
            </a:r>
            <a:r>
              <a:rPr lang="en" sz="1600" u="sng">
                <a:solidFill>
                  <a:schemeClr val="hlink"/>
                </a:solidFill>
                <a:hlinkClick r:id="rId8"/>
              </a:rPr>
              <a:t>Visits</a:t>
            </a:r>
            <a:endParaRPr sz="1600"/>
          </a:p>
          <a:p>
            <a:pPr indent="-330200" lvl="1" marL="914400" rtl="0" algn="l">
              <a:lnSpc>
                <a:spcPct val="100000"/>
              </a:lnSpc>
              <a:spcBef>
                <a:spcPts val="1000"/>
              </a:spcBef>
              <a:spcAft>
                <a:spcPts val="0"/>
              </a:spcAft>
              <a:buSzPts val="1600"/>
              <a:buChar char="○"/>
            </a:pPr>
            <a:r>
              <a:rPr lang="en" sz="1600"/>
              <a:t>Ascension Parish - October 24, 2024</a:t>
            </a:r>
            <a:endParaRPr sz="1600"/>
          </a:p>
          <a:p>
            <a:pPr indent="-330200" lvl="1" marL="914400" rtl="0" algn="l">
              <a:lnSpc>
                <a:spcPct val="100000"/>
              </a:lnSpc>
              <a:spcBef>
                <a:spcPts val="1000"/>
              </a:spcBef>
              <a:spcAft>
                <a:spcPts val="0"/>
              </a:spcAft>
              <a:buSzPts val="1600"/>
              <a:buChar char="○"/>
            </a:pPr>
            <a:r>
              <a:rPr lang="en" sz="1600"/>
              <a:t>McNeese Unlock Education Event - January 23, 2025</a:t>
            </a:r>
            <a:endParaRPr sz="1600"/>
          </a:p>
          <a:p>
            <a:pPr indent="-330200" lvl="0" marL="457200" rtl="0" algn="l">
              <a:lnSpc>
                <a:spcPct val="100000"/>
              </a:lnSpc>
              <a:spcBef>
                <a:spcPts val="1000"/>
              </a:spcBef>
              <a:spcAft>
                <a:spcPts val="1000"/>
              </a:spcAft>
              <a:buClr>
                <a:schemeClr val="dk2"/>
              </a:buClr>
              <a:buSzPts val="1600"/>
              <a:buFont typeface="Calibri"/>
              <a:buChar char="●"/>
            </a:pPr>
            <a:r>
              <a:rPr lang="en" sz="1600" u="sng">
                <a:solidFill>
                  <a:srgbClr val="45818E"/>
                </a:solidFill>
                <a:hlinkClick r:id="rId9">
                  <a:extLst>
                    <a:ext uri="{A12FA001-AC4F-418D-AE19-62706E023703}">
                      <ahyp:hlinkClr val="tx"/>
                    </a:ext>
                  </a:extLst>
                </a:hlinkClick>
              </a:rPr>
              <a:t>Pre-Educator Pathway Contact List</a:t>
            </a:r>
            <a:endParaRPr sz="1600" u="sng">
              <a:solidFill>
                <a:srgbClr val="45818E"/>
              </a:solidFill>
            </a:endParaRPr>
          </a:p>
        </p:txBody>
      </p:sp>
      <p:sp>
        <p:nvSpPr>
          <p:cNvPr id="407" name="Google Shape;407;p5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txBox="1"/>
          <p:nvPr>
            <p:ph type="ctrTitle"/>
          </p:nvPr>
        </p:nvSpPr>
        <p:spPr>
          <a:xfrm>
            <a:off x="421725" y="563300"/>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Closing</a:t>
            </a:r>
            <a:endParaRPr/>
          </a:p>
        </p:txBody>
      </p:sp>
      <p:sp>
        <p:nvSpPr>
          <p:cNvPr id="413" name="Google Shape;413;p5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4" name="Google Shape;414;p55"/>
          <p:cNvSpPr txBox="1"/>
          <p:nvPr>
            <p:ph idx="1" type="subTitle"/>
          </p:nvPr>
        </p:nvSpPr>
        <p:spPr>
          <a:xfrm>
            <a:off x="493775" y="1237650"/>
            <a:ext cx="8520600" cy="61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Char char="●"/>
            </a:pPr>
            <a:r>
              <a:rPr lang="en" u="sng">
                <a:solidFill>
                  <a:schemeClr val="hlink"/>
                </a:solidFill>
                <a:hlinkClick r:id="rId3"/>
              </a:rPr>
              <a:t>Pre-Educator Pathway Contact List</a:t>
            </a:r>
            <a:endParaRPr/>
          </a:p>
          <a:p>
            <a:pPr indent="-330200" lvl="0" marL="457200" rtl="0" algn="l">
              <a:spcBef>
                <a:spcPts val="0"/>
              </a:spcBef>
              <a:spcAft>
                <a:spcPts val="0"/>
              </a:spcAft>
              <a:buClr>
                <a:schemeClr val="dk2"/>
              </a:buClr>
              <a:buSzPts val="1600"/>
              <a:buChar char="●"/>
            </a:pPr>
            <a:r>
              <a:rPr lang="en">
                <a:solidFill>
                  <a:schemeClr val="dk2"/>
                </a:solidFill>
              </a:rPr>
              <a:t>Questions can be sent to</a:t>
            </a:r>
            <a:r>
              <a:rPr lang="en"/>
              <a:t> </a:t>
            </a:r>
            <a:r>
              <a:rPr lang="en" u="sng">
                <a:solidFill>
                  <a:schemeClr val="hlink"/>
                </a:solidFill>
                <a:hlinkClick r:id="rId4"/>
              </a:rPr>
              <a:t>believeandprepare@la.gov</a:t>
            </a:r>
            <a:r>
              <a:rPr lang="en">
                <a:solidFill>
                  <a:schemeClr val="dk2"/>
                </a:solidFill>
              </a:rPr>
              <a:t>.</a:t>
            </a:r>
            <a:endParaRPr>
              <a:solidFill>
                <a:schemeClr val="dk2"/>
              </a:solidFill>
            </a:endParaRPr>
          </a:p>
          <a:p>
            <a:pPr indent="-330200" lvl="0" marL="457200" rtl="0" algn="l">
              <a:spcBef>
                <a:spcPts val="0"/>
              </a:spcBef>
              <a:spcAft>
                <a:spcPts val="0"/>
              </a:spcAft>
              <a:buClr>
                <a:schemeClr val="dk2"/>
              </a:buClr>
              <a:buSzPts val="1600"/>
              <a:buChar char="●"/>
            </a:pPr>
            <a:r>
              <a:rPr lang="en">
                <a:solidFill>
                  <a:schemeClr val="dk2"/>
                </a:solidFill>
              </a:rPr>
              <a:t>Invite the LDOE to your system to attend or participate in any upcoming Aspiring Educator experiences.</a:t>
            </a:r>
            <a:endParaRPr>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idx="4294967295" type="title"/>
          </p:nvPr>
        </p:nvSpPr>
        <p:spPr>
          <a:xfrm>
            <a:off x="311700" y="185150"/>
            <a:ext cx="8283900" cy="58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Chat Check-In</a:t>
            </a:r>
            <a:endParaRPr sz="2820"/>
          </a:p>
        </p:txBody>
      </p:sp>
      <p:sp>
        <p:nvSpPr>
          <p:cNvPr id="254" name="Google Shape;254;p38"/>
          <p:cNvSpPr txBox="1"/>
          <p:nvPr>
            <p:ph idx="1" type="body"/>
          </p:nvPr>
        </p:nvSpPr>
        <p:spPr>
          <a:xfrm>
            <a:off x="311700" y="705575"/>
            <a:ext cx="8520600" cy="3482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700"/>
              <a:t>In the chat, write the following:</a:t>
            </a:r>
            <a:endParaRPr i="1" sz="1700"/>
          </a:p>
          <a:p>
            <a:pPr indent="-336550" lvl="1" marL="914400" rtl="0" algn="l">
              <a:lnSpc>
                <a:spcPct val="90000"/>
              </a:lnSpc>
              <a:spcBef>
                <a:spcPts val="0"/>
              </a:spcBef>
              <a:spcAft>
                <a:spcPts val="0"/>
              </a:spcAft>
              <a:buSzPts val="1700"/>
              <a:buChar char="○"/>
            </a:pPr>
            <a:r>
              <a:rPr lang="en" sz="1700"/>
              <a:t>Who is here? Share your school system, role, and email address</a:t>
            </a:r>
            <a:endParaRPr sz="1700"/>
          </a:p>
          <a:p>
            <a:pPr indent="-336550" lvl="1" marL="914400" rtl="0" algn="l">
              <a:lnSpc>
                <a:spcPct val="90000"/>
              </a:lnSpc>
              <a:spcBef>
                <a:spcPts val="0"/>
              </a:spcBef>
              <a:spcAft>
                <a:spcPts val="0"/>
              </a:spcAft>
              <a:buSzPts val="1700"/>
              <a:buChar char="○"/>
            </a:pPr>
            <a:r>
              <a:rPr lang="en" sz="1700"/>
              <a:t>What topics would you like to see in future calls? </a:t>
            </a:r>
            <a:endParaRPr sz="1700"/>
          </a:p>
          <a:p>
            <a:pPr indent="0" lvl="0" marL="0" rtl="0" algn="l">
              <a:lnSpc>
                <a:spcPct val="90000"/>
              </a:lnSpc>
              <a:spcBef>
                <a:spcPts val="0"/>
              </a:spcBef>
              <a:spcAft>
                <a:spcPts val="0"/>
              </a:spcAft>
              <a:buNone/>
            </a:pPr>
            <a:r>
              <a:t/>
            </a:r>
            <a:endParaRPr b="1" sz="1700"/>
          </a:p>
          <a:p>
            <a:pPr indent="0" lvl="0" marL="0" rtl="0" algn="l">
              <a:lnSpc>
                <a:spcPct val="90000"/>
              </a:lnSpc>
              <a:spcBef>
                <a:spcPts val="0"/>
              </a:spcBef>
              <a:spcAft>
                <a:spcPts val="0"/>
              </a:spcAft>
              <a:buNone/>
            </a:pPr>
            <a:r>
              <a:rPr b="1" lang="en" sz="1700"/>
              <a:t>Also, rate yourself from 1 - 5:</a:t>
            </a:r>
            <a:endParaRPr b="1" sz="1700"/>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55" name="Google Shape;255;p3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56" name="Google Shape;256;p38"/>
          <p:cNvGrpSpPr/>
          <p:nvPr/>
        </p:nvGrpSpPr>
        <p:grpSpPr>
          <a:xfrm>
            <a:off x="5552237" y="2140675"/>
            <a:ext cx="1537203" cy="1897975"/>
            <a:chOff x="5527887" y="1960450"/>
            <a:chExt cx="1537203" cy="1897975"/>
          </a:xfrm>
        </p:grpSpPr>
        <p:sp>
          <p:nvSpPr>
            <p:cNvPr id="257" name="Google Shape;257;p38"/>
            <p:cNvSpPr/>
            <p:nvPr/>
          </p:nvSpPr>
          <p:spPr>
            <a:xfrm>
              <a:off x="5999340"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txBox="1"/>
            <p:nvPr/>
          </p:nvSpPr>
          <p:spPr>
            <a:xfrm>
              <a:off x="5527887"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59" name="Google Shape;259;p38"/>
            <p:cNvSpPr txBox="1"/>
            <p:nvPr/>
          </p:nvSpPr>
          <p:spPr>
            <a:xfrm>
              <a:off x="5527890"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60" name="Google Shape;260;p38"/>
            <p:cNvSpPr txBox="1"/>
            <p:nvPr/>
          </p:nvSpPr>
          <p:spPr>
            <a:xfrm>
              <a:off x="6078090"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4</a:t>
              </a:r>
              <a:endParaRPr b="1" sz="800">
                <a:solidFill>
                  <a:srgbClr val="858585"/>
                </a:solidFill>
                <a:latin typeface="Roboto"/>
                <a:ea typeface="Roboto"/>
                <a:cs typeface="Roboto"/>
                <a:sym typeface="Roboto"/>
              </a:endParaRPr>
            </a:p>
          </p:txBody>
        </p:sp>
      </p:grpSp>
      <p:grpSp>
        <p:nvGrpSpPr>
          <p:cNvPr id="261" name="Google Shape;261;p38"/>
          <p:cNvGrpSpPr/>
          <p:nvPr/>
        </p:nvGrpSpPr>
        <p:grpSpPr>
          <a:xfrm>
            <a:off x="7261468" y="2140675"/>
            <a:ext cx="1537207" cy="1561900"/>
            <a:chOff x="7237118" y="1960450"/>
            <a:chExt cx="1537207" cy="1561900"/>
          </a:xfrm>
        </p:grpSpPr>
        <p:sp>
          <p:nvSpPr>
            <p:cNvPr id="262" name="Google Shape;262;p38"/>
            <p:cNvSpPr/>
            <p:nvPr/>
          </p:nvSpPr>
          <p:spPr>
            <a:xfrm>
              <a:off x="7708593"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txBox="1"/>
            <p:nvPr/>
          </p:nvSpPr>
          <p:spPr>
            <a:xfrm>
              <a:off x="7237125" y="2664225"/>
              <a:ext cx="1537200" cy="2223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64" name="Google Shape;264;p38"/>
            <p:cNvSpPr txBox="1"/>
            <p:nvPr/>
          </p:nvSpPr>
          <p:spPr>
            <a:xfrm>
              <a:off x="7237118" y="2784950"/>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have been doing this work for several years. We are experienced with this work and want to help others.</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265" name="Google Shape;265;p38"/>
            <p:cNvSpPr txBox="1"/>
            <p:nvPr/>
          </p:nvSpPr>
          <p:spPr>
            <a:xfrm>
              <a:off x="7787343"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5</a:t>
              </a:r>
              <a:endParaRPr b="1" sz="800">
                <a:solidFill>
                  <a:srgbClr val="858585"/>
                </a:solidFill>
                <a:latin typeface="Roboto"/>
                <a:ea typeface="Roboto"/>
                <a:cs typeface="Roboto"/>
                <a:sym typeface="Roboto"/>
              </a:endParaRPr>
            </a:p>
          </p:txBody>
        </p:sp>
      </p:grpSp>
      <p:sp>
        <p:nvSpPr>
          <p:cNvPr id="266" name="Google Shape;266;p38"/>
          <p:cNvSpPr/>
          <p:nvPr/>
        </p:nvSpPr>
        <p:spPr>
          <a:xfrm>
            <a:off x="34137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8"/>
          <p:cNvSpPr/>
          <p:nvPr/>
        </p:nvSpPr>
        <p:spPr>
          <a:xfrm>
            <a:off x="51986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38"/>
          <p:cNvGrpSpPr/>
          <p:nvPr/>
        </p:nvGrpSpPr>
        <p:grpSpPr>
          <a:xfrm>
            <a:off x="3843000" y="2140675"/>
            <a:ext cx="1537202" cy="1897973"/>
            <a:chOff x="3818650" y="1960450"/>
            <a:chExt cx="1537202" cy="1897973"/>
          </a:xfrm>
        </p:grpSpPr>
        <p:sp>
          <p:nvSpPr>
            <p:cNvPr id="269" name="Google Shape;269;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71" name="Google Shape;271;p38"/>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72" name="Google Shape;272;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3</a:t>
              </a:r>
              <a:endParaRPr b="1" sz="800">
                <a:solidFill>
                  <a:srgbClr val="858585"/>
                </a:solidFill>
                <a:latin typeface="Roboto"/>
                <a:ea typeface="Roboto"/>
                <a:cs typeface="Roboto"/>
                <a:sym typeface="Roboto"/>
              </a:endParaRPr>
            </a:p>
          </p:txBody>
        </p:sp>
      </p:grpSp>
      <p:sp>
        <p:nvSpPr>
          <p:cNvPr id="273" name="Google Shape;273;p38"/>
          <p:cNvSpPr/>
          <p:nvPr/>
        </p:nvSpPr>
        <p:spPr>
          <a:xfrm>
            <a:off x="6912413"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38"/>
          <p:cNvGrpSpPr/>
          <p:nvPr/>
        </p:nvGrpSpPr>
        <p:grpSpPr>
          <a:xfrm>
            <a:off x="1793825" y="2140675"/>
            <a:ext cx="1537202" cy="1897973"/>
            <a:chOff x="3818650" y="1960450"/>
            <a:chExt cx="1537202" cy="1897973"/>
          </a:xfrm>
        </p:grpSpPr>
        <p:sp>
          <p:nvSpPr>
            <p:cNvPr id="275" name="Google Shape;275;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77" name="Google Shape;277;p38"/>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78" name="Google Shape;278;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a:t>
              </a:r>
              <a:endParaRPr b="1" sz="800">
                <a:solidFill>
                  <a:srgbClr val="858585"/>
                </a:solidFill>
                <a:latin typeface="Roboto"/>
                <a:ea typeface="Roboto"/>
                <a:cs typeface="Roboto"/>
                <a:sym typeface="Roboto"/>
              </a:endParaRPr>
            </a:p>
          </p:txBody>
        </p:sp>
      </p:grpSp>
      <p:grpSp>
        <p:nvGrpSpPr>
          <p:cNvPr id="279" name="Google Shape;279;p38"/>
          <p:cNvGrpSpPr/>
          <p:nvPr/>
        </p:nvGrpSpPr>
        <p:grpSpPr>
          <a:xfrm>
            <a:off x="235175" y="2140675"/>
            <a:ext cx="1537202" cy="1483973"/>
            <a:chOff x="3818650" y="1960450"/>
            <a:chExt cx="1537202" cy="1483973"/>
          </a:xfrm>
        </p:grpSpPr>
        <p:sp>
          <p:nvSpPr>
            <p:cNvPr id="280" name="Google Shape;280;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82" name="Google Shape;282;p38"/>
            <p:cNvSpPr txBox="1"/>
            <p:nvPr/>
          </p:nvSpPr>
          <p:spPr>
            <a:xfrm>
              <a:off x="3818652" y="2707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are doing our research during Fall 2024 with hopes to kick-off in the Spring 2025 or Fall 2025.</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283" name="Google Shape;283;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1</a:t>
              </a:r>
              <a:endParaRPr b="1" sz="800">
                <a:solidFill>
                  <a:srgbClr val="858585"/>
                </a:solidFill>
                <a:latin typeface="Roboto"/>
                <a:ea typeface="Roboto"/>
                <a:cs typeface="Roboto"/>
                <a:sym typeface="Roboto"/>
              </a:endParaRPr>
            </a:p>
          </p:txBody>
        </p:sp>
      </p:grpSp>
      <p:sp>
        <p:nvSpPr>
          <p:cNvPr id="284" name="Google Shape;284;p38"/>
          <p:cNvSpPr/>
          <p:nvPr/>
        </p:nvSpPr>
        <p:spPr>
          <a:xfrm>
            <a:off x="1481513" y="24281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6"/>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420" name="Google Shape;420;p5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6"/>
          <p:cNvSpPr txBox="1"/>
          <p:nvPr>
            <p:ph idx="1" type="subTitle"/>
          </p:nvPr>
        </p:nvSpPr>
        <p:spPr>
          <a:xfrm>
            <a:off x="493775" y="16856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believeandprepare@la.gov</a:t>
            </a:r>
            <a:r>
              <a:rPr lang="en"/>
              <a:t> </a:t>
            </a:r>
            <a:endParaRPr/>
          </a:p>
          <a:p>
            <a:pPr indent="0" lvl="0" marL="0" rtl="0" algn="l">
              <a:spcBef>
                <a:spcPts val="0"/>
              </a:spcBef>
              <a:spcAft>
                <a:spcPts val="0"/>
              </a:spcAft>
              <a:buNone/>
            </a:pPr>
            <a:r>
              <a:rPr lang="en" u="sng">
                <a:solidFill>
                  <a:schemeClr val="hlink"/>
                </a:solidFill>
                <a:hlinkClick r:id="rId4"/>
              </a:rPr>
              <a:t>brandy.morin@la.gov</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idx="4294967295" type="title"/>
          </p:nvPr>
        </p:nvSpPr>
        <p:spPr>
          <a:xfrm>
            <a:off x="342400" y="294650"/>
            <a:ext cx="8283900" cy="910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lang="en" sz="2780"/>
              <a:t>System Lead Professional Learning Community</a:t>
            </a:r>
            <a:endParaRPr sz="3950"/>
          </a:p>
        </p:txBody>
      </p:sp>
      <p:sp>
        <p:nvSpPr>
          <p:cNvPr id="291" name="Google Shape;291;p39"/>
          <p:cNvSpPr txBox="1"/>
          <p:nvPr>
            <p:ph idx="1" type="body"/>
          </p:nvPr>
        </p:nvSpPr>
        <p:spPr>
          <a:xfrm>
            <a:off x="311700" y="984275"/>
            <a:ext cx="8520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Offered quarterly, the Pre-Educator Pathway System Lead Professional Learning Community are virtual opportunities for Pre-Educator Pathway/Grow Your Own System Leads to share best practices related to developing and expanding access to the Pre-Educator Pathway. All school systems are encouraged to attend regardless of current pathway status. </a:t>
            </a:r>
            <a:endParaRPr/>
          </a:p>
          <a:p>
            <a:pPr indent="0" lvl="0" marL="0" rtl="0" algn="l">
              <a:lnSpc>
                <a:spcPct val="100000"/>
              </a:lnSpc>
              <a:spcBef>
                <a:spcPts val="0"/>
              </a:spcBef>
              <a:spcAft>
                <a:spcPts val="0"/>
              </a:spcAft>
              <a:buNone/>
            </a:pPr>
            <a:r>
              <a:rPr lang="en"/>
              <a:t> </a:t>
            </a:r>
            <a:endParaRPr strike="sngStrike"/>
          </a:p>
          <a:p>
            <a:pPr indent="-342900" lvl="0" marL="457200" rtl="0" algn="l">
              <a:lnSpc>
                <a:spcPct val="100000"/>
              </a:lnSpc>
              <a:spcBef>
                <a:spcPts val="0"/>
              </a:spcBef>
              <a:spcAft>
                <a:spcPts val="0"/>
              </a:spcAft>
              <a:buClr>
                <a:schemeClr val="dk2"/>
              </a:buClr>
              <a:buSzPts val="1800"/>
              <a:buChar char="●"/>
            </a:pPr>
            <a:r>
              <a:rPr lang="en" strike="sngStrike"/>
              <a:t>Quarter 1: October 3, 2024 10:00 a.m. - 11:00 a.m.</a:t>
            </a:r>
            <a:endParaRPr strike="sngStrike"/>
          </a:p>
          <a:p>
            <a:pPr indent="-342900" lvl="0" marL="457200" rtl="0" algn="l">
              <a:lnSpc>
                <a:spcPct val="100000"/>
              </a:lnSpc>
              <a:spcBef>
                <a:spcPts val="0"/>
              </a:spcBef>
              <a:spcAft>
                <a:spcPts val="0"/>
              </a:spcAft>
              <a:buClr>
                <a:schemeClr val="dk2"/>
              </a:buClr>
              <a:buSzPts val="1800"/>
              <a:buChar char="●"/>
            </a:pPr>
            <a:r>
              <a:rPr lang="en"/>
              <a:t>Quarter 2: November 14, 2024 10:00 a.m. - 11:00 a.m.</a:t>
            </a:r>
            <a:endParaRPr/>
          </a:p>
          <a:p>
            <a:pPr indent="-342900" lvl="0" marL="457200" rtl="0" algn="l">
              <a:lnSpc>
                <a:spcPct val="100000"/>
              </a:lnSpc>
              <a:spcBef>
                <a:spcPts val="0"/>
              </a:spcBef>
              <a:spcAft>
                <a:spcPts val="0"/>
              </a:spcAft>
              <a:buClr>
                <a:schemeClr val="dk2"/>
              </a:buClr>
              <a:buSzPts val="1800"/>
              <a:buChar char="●"/>
            </a:pPr>
            <a:r>
              <a:rPr lang="en"/>
              <a:t>Quarter 3: March 21 Breakout Session Ed Rising State Conference at ULL</a:t>
            </a:r>
            <a:endParaRPr/>
          </a:p>
          <a:p>
            <a:pPr indent="-342900" lvl="0" marL="457200" rtl="0" algn="l">
              <a:lnSpc>
                <a:spcPct val="100000"/>
              </a:lnSpc>
              <a:spcBef>
                <a:spcPts val="0"/>
              </a:spcBef>
              <a:spcAft>
                <a:spcPts val="0"/>
              </a:spcAft>
              <a:buClr>
                <a:schemeClr val="dk2"/>
              </a:buClr>
              <a:buSzPts val="1800"/>
              <a:buChar char="●"/>
            </a:pPr>
            <a:r>
              <a:rPr lang="en"/>
              <a:t>Quarter 4: April 10, 2025 10:00 a.m. - 11:00 a.m. </a:t>
            </a:r>
            <a:endParaRPr/>
          </a:p>
          <a:p>
            <a:pPr indent="0" lvl="0" marL="457200" rtl="0" algn="l">
              <a:lnSpc>
                <a:spcPct val="90000"/>
              </a:lnSpc>
              <a:spcBef>
                <a:spcPts val="0"/>
              </a:spcBef>
              <a:spcAft>
                <a:spcPts val="0"/>
              </a:spcAft>
              <a:buNone/>
            </a:pPr>
            <a:r>
              <a:t/>
            </a:r>
            <a:endParaRPr/>
          </a:p>
          <a:p>
            <a:pPr indent="0" lvl="0" marL="0" rtl="0" algn="l">
              <a:lnSpc>
                <a:spcPct val="100000"/>
              </a:lnSpc>
              <a:spcBef>
                <a:spcPts val="0"/>
              </a:spcBef>
              <a:spcAft>
                <a:spcPts val="0"/>
              </a:spcAft>
              <a:buNone/>
            </a:pPr>
            <a:r>
              <a:t/>
            </a:r>
            <a:endParaRPr sz="1700"/>
          </a:p>
        </p:txBody>
      </p:sp>
      <p:sp>
        <p:nvSpPr>
          <p:cNvPr id="292" name="Google Shape;292;p3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99" name="Google Shape;299;p40"/>
          <p:cNvSpPr txBox="1"/>
          <p:nvPr>
            <p:ph type="title"/>
          </p:nvPr>
        </p:nvSpPr>
        <p:spPr>
          <a:xfrm>
            <a:off x="239950" y="92390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Agenda</a:t>
            </a:r>
            <a:endParaRPr>
              <a:solidFill>
                <a:schemeClr val="dk1"/>
              </a:solidFill>
            </a:endParaRPr>
          </a:p>
        </p:txBody>
      </p:sp>
      <p:sp>
        <p:nvSpPr>
          <p:cNvPr id="300" name="Google Shape;300;p40"/>
          <p:cNvSpPr txBox="1"/>
          <p:nvPr>
            <p:ph idx="1" type="body"/>
          </p:nvPr>
        </p:nvSpPr>
        <p:spPr>
          <a:xfrm>
            <a:off x="239950" y="1546775"/>
            <a:ext cx="4120500" cy="34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0"/>
              </a:spcBef>
              <a:spcAft>
                <a:spcPts val="0"/>
              </a:spcAft>
              <a:buClr>
                <a:schemeClr val="dk2"/>
              </a:buClr>
              <a:buSzPts val="1700"/>
              <a:buChar char="●"/>
            </a:pPr>
            <a:r>
              <a:rPr lang="en"/>
              <a:t>Focus Topic - Field Experiences/ Guest Speakers Lori Benoit and Chaz Campbell from </a:t>
            </a:r>
            <a:r>
              <a:rPr lang="en"/>
              <a:t>McNeese State</a:t>
            </a:r>
            <a:r>
              <a:rPr lang="en"/>
              <a:t> University  </a:t>
            </a:r>
            <a:endParaRPr/>
          </a:p>
          <a:p>
            <a:pPr indent="-336550" lvl="0" marL="457200" rtl="0" algn="l">
              <a:spcBef>
                <a:spcPts val="0"/>
              </a:spcBef>
              <a:spcAft>
                <a:spcPts val="0"/>
              </a:spcAft>
              <a:buClr>
                <a:schemeClr val="dk2"/>
              </a:buClr>
              <a:buSzPts val="1700"/>
              <a:buChar char="●"/>
            </a:pPr>
            <a:r>
              <a:rPr lang="en"/>
              <a:t>Updates</a:t>
            </a:r>
            <a:endParaRPr/>
          </a:p>
          <a:p>
            <a:pPr indent="-336550" lvl="0" marL="457200" rtl="0" algn="l">
              <a:spcBef>
                <a:spcPts val="0"/>
              </a:spcBef>
              <a:spcAft>
                <a:spcPts val="0"/>
              </a:spcAft>
              <a:buClr>
                <a:schemeClr val="dk2"/>
              </a:buClr>
              <a:buSzPts val="1700"/>
              <a:buChar char="●"/>
            </a:pPr>
            <a:r>
              <a:rPr lang="en"/>
              <a:t>Closing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Guest Speakers: Lori Benoit &amp; Chaz Campbell from McNeese State University  </a:t>
            </a:r>
            <a:endParaRPr>
              <a:solidFill>
                <a:schemeClr val="dk1"/>
              </a:solidFill>
            </a:endParaRPr>
          </a:p>
        </p:txBody>
      </p:sp>
      <p:sp>
        <p:nvSpPr>
          <p:cNvPr id="306" name="Google Shape;306;p4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Conferences = Field Experience</a:t>
            </a:r>
            <a:endParaRPr/>
          </a:p>
        </p:txBody>
      </p:sp>
      <p:sp>
        <p:nvSpPr>
          <p:cNvPr id="312" name="Google Shape;312;p42"/>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Char char="●"/>
            </a:pPr>
            <a:r>
              <a:rPr lang="en"/>
              <a:t>Regional, state, and national conferences provide unique and valuable field experience opportunities.</a:t>
            </a:r>
            <a:endParaRPr/>
          </a:p>
          <a:p>
            <a:pPr indent="-342900" lvl="0" marL="457200" rtl="0" algn="l">
              <a:lnSpc>
                <a:spcPct val="150000"/>
              </a:lnSpc>
              <a:spcBef>
                <a:spcPts val="0"/>
              </a:spcBef>
              <a:spcAft>
                <a:spcPts val="0"/>
              </a:spcAft>
              <a:buClr>
                <a:schemeClr val="dk2"/>
              </a:buClr>
              <a:buSzPts val="1800"/>
              <a:buChar char="●"/>
            </a:pPr>
            <a:r>
              <a:rPr lang="en"/>
              <a:t>Attendees learn from a wide range of like-minded students and educators.</a:t>
            </a:r>
            <a:endParaRPr/>
          </a:p>
          <a:p>
            <a:pPr indent="-342900" lvl="0" marL="457200" rtl="0" algn="l">
              <a:lnSpc>
                <a:spcPct val="150000"/>
              </a:lnSpc>
              <a:spcBef>
                <a:spcPts val="0"/>
              </a:spcBef>
              <a:spcAft>
                <a:spcPts val="0"/>
              </a:spcAft>
              <a:buClr>
                <a:schemeClr val="dk2"/>
              </a:buClr>
              <a:buSzPts val="1800"/>
              <a:buChar char="●"/>
            </a:pPr>
            <a:r>
              <a:rPr lang="en"/>
              <a:t>Students can compete and present.</a:t>
            </a:r>
            <a:endParaRPr/>
          </a:p>
          <a:p>
            <a:pPr indent="-342900" lvl="0" marL="457200" rtl="0" algn="l">
              <a:lnSpc>
                <a:spcPct val="150000"/>
              </a:lnSpc>
              <a:spcBef>
                <a:spcPts val="0"/>
              </a:spcBef>
              <a:spcAft>
                <a:spcPts val="0"/>
              </a:spcAft>
              <a:buClr>
                <a:schemeClr val="dk2"/>
              </a:buClr>
              <a:buSzPts val="1800"/>
              <a:buChar char="●"/>
            </a:pPr>
            <a:r>
              <a:rPr lang="en"/>
              <a:t>Conferences are modeled after professional education conferences which allows students to visualize their future professional lives. </a:t>
            </a:r>
            <a:endParaRPr/>
          </a:p>
          <a:p>
            <a:pPr indent="0" lvl="0" marL="0" rtl="0" algn="l">
              <a:spcBef>
                <a:spcPts val="0"/>
              </a:spcBef>
              <a:spcAft>
                <a:spcPts val="0"/>
              </a:spcAft>
              <a:buNone/>
            </a:pPr>
            <a:r>
              <a:t/>
            </a:r>
            <a:endParaRPr/>
          </a:p>
        </p:txBody>
      </p:sp>
      <p:sp>
        <p:nvSpPr>
          <p:cNvPr id="313" name="Google Shape;313;p4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94075" y="152225"/>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Unlock Education Regional Conference</a:t>
            </a:r>
            <a:endParaRPr/>
          </a:p>
        </p:txBody>
      </p:sp>
      <p:sp>
        <p:nvSpPr>
          <p:cNvPr id="319" name="Google Shape;319;p4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43"/>
          <p:cNvSpPr txBox="1"/>
          <p:nvPr>
            <p:ph idx="1" type="body"/>
          </p:nvPr>
        </p:nvSpPr>
        <p:spPr>
          <a:xfrm>
            <a:off x="198025" y="1081300"/>
            <a:ext cx="4209900" cy="3730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Char char="●"/>
            </a:pPr>
            <a:r>
              <a:rPr lang="en"/>
              <a:t>McNeese State University in Lake Charles is hosting Unlock Education Regional Conference.</a:t>
            </a:r>
            <a:endParaRPr/>
          </a:p>
          <a:p>
            <a:pPr indent="-336550" lvl="0" marL="457200" rtl="0" algn="l">
              <a:spcBef>
                <a:spcPts val="0"/>
              </a:spcBef>
              <a:spcAft>
                <a:spcPts val="0"/>
              </a:spcAft>
              <a:buClr>
                <a:schemeClr val="dk2"/>
              </a:buClr>
              <a:buSzPts val="1700"/>
              <a:buChar char="●"/>
            </a:pPr>
            <a:r>
              <a:rPr lang="en"/>
              <a:t>Currently seeking participants, competitors, and session proposals.</a:t>
            </a:r>
            <a:endParaRPr/>
          </a:p>
          <a:p>
            <a:pPr indent="-336550" lvl="0" marL="457200" rtl="0" algn="l">
              <a:spcBef>
                <a:spcPts val="0"/>
              </a:spcBef>
              <a:spcAft>
                <a:spcPts val="0"/>
              </a:spcAft>
              <a:buClr>
                <a:schemeClr val="dk2"/>
              </a:buClr>
              <a:buSzPts val="1700"/>
              <a:buChar char="●"/>
            </a:pPr>
            <a:r>
              <a:rPr lang="en"/>
              <a:t>Deadline for all three is December 17. </a:t>
            </a:r>
            <a:endParaRPr/>
          </a:p>
          <a:p>
            <a:pPr indent="-336550" lvl="0" marL="457200" rtl="0" algn="l">
              <a:spcBef>
                <a:spcPts val="0"/>
              </a:spcBef>
              <a:spcAft>
                <a:spcPts val="0"/>
              </a:spcAft>
              <a:buClr>
                <a:schemeClr val="dk2"/>
              </a:buClr>
              <a:buSzPts val="1700"/>
              <a:buChar char="●"/>
            </a:pPr>
            <a:r>
              <a:rPr lang="en"/>
              <a:t>Flyer is at right and in chat.</a:t>
            </a:r>
            <a:endParaRPr/>
          </a:p>
          <a:p>
            <a:pPr indent="-336550" lvl="0" marL="457200" rtl="0" algn="l">
              <a:spcBef>
                <a:spcPts val="0"/>
              </a:spcBef>
              <a:spcAft>
                <a:spcPts val="0"/>
              </a:spcAft>
              <a:buClr>
                <a:schemeClr val="dk2"/>
              </a:buClr>
              <a:buSzPts val="1700"/>
              <a:buChar char="●"/>
            </a:pPr>
            <a:r>
              <a:rPr lang="en"/>
              <a:t>Contacts:</a:t>
            </a:r>
            <a:endParaRPr/>
          </a:p>
          <a:p>
            <a:pPr indent="-336550" lvl="1" marL="914400" rtl="0" algn="l">
              <a:spcBef>
                <a:spcPts val="0"/>
              </a:spcBef>
              <a:spcAft>
                <a:spcPts val="0"/>
              </a:spcAft>
              <a:buSzPts val="1700"/>
              <a:buChar char="○"/>
            </a:pPr>
            <a:r>
              <a:rPr lang="en"/>
              <a:t>Chaz Campbell </a:t>
            </a:r>
            <a:r>
              <a:rPr lang="en" u="sng">
                <a:solidFill>
                  <a:schemeClr val="hlink"/>
                </a:solidFill>
                <a:hlinkClick r:id="rId3"/>
              </a:rPr>
              <a:t>c</a:t>
            </a:r>
            <a:r>
              <a:rPr lang="en" u="sng">
                <a:solidFill>
                  <a:schemeClr val="hlink"/>
                </a:solidFill>
                <a:hlinkClick r:id="rId4"/>
              </a:rPr>
              <a:t>campbell11@mcneese.edu</a:t>
            </a:r>
            <a:endParaRPr/>
          </a:p>
          <a:p>
            <a:pPr indent="-336550" lvl="1" marL="914400" rtl="0" algn="l">
              <a:spcBef>
                <a:spcPts val="0"/>
              </a:spcBef>
              <a:spcAft>
                <a:spcPts val="0"/>
              </a:spcAft>
              <a:buSzPts val="1700"/>
              <a:buChar char="○"/>
            </a:pPr>
            <a:r>
              <a:rPr lang="en"/>
              <a:t>Lori Benoit </a:t>
            </a:r>
            <a:r>
              <a:rPr lang="en" u="sng">
                <a:solidFill>
                  <a:schemeClr val="hlink"/>
                </a:solidFill>
                <a:hlinkClick r:id="rId5"/>
              </a:rPr>
              <a:t>lbenoit11@mcneese.edu</a:t>
            </a:r>
            <a:r>
              <a:rPr lang="en"/>
              <a:t> </a:t>
            </a:r>
            <a:endParaRPr/>
          </a:p>
          <a:p>
            <a:pPr indent="0" lvl="0" marL="0" rtl="0" algn="l">
              <a:spcBef>
                <a:spcPts val="0"/>
              </a:spcBef>
              <a:spcAft>
                <a:spcPts val="0"/>
              </a:spcAft>
              <a:buNone/>
            </a:pPr>
            <a:r>
              <a:t/>
            </a:r>
            <a:endParaRPr/>
          </a:p>
        </p:txBody>
      </p:sp>
      <p:pic>
        <p:nvPicPr>
          <p:cNvPr id="321" name="Google Shape;321;p43"/>
          <p:cNvPicPr preferRelativeResize="0"/>
          <p:nvPr/>
        </p:nvPicPr>
        <p:blipFill>
          <a:blip r:embed="rId6">
            <a:alphaModFix/>
          </a:blip>
          <a:stretch>
            <a:fillRect/>
          </a:stretch>
        </p:blipFill>
        <p:spPr>
          <a:xfrm>
            <a:off x="5018000" y="57663"/>
            <a:ext cx="4020251" cy="5028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4"/>
          <p:cNvSpPr txBox="1"/>
          <p:nvPr>
            <p:ph type="title"/>
          </p:nvPr>
        </p:nvSpPr>
        <p:spPr>
          <a:xfrm>
            <a:off x="173725" y="32270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Competitions</a:t>
            </a:r>
            <a:endParaRPr/>
          </a:p>
        </p:txBody>
      </p:sp>
      <p:sp>
        <p:nvSpPr>
          <p:cNvPr id="327" name="Google Shape;327;p4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44"/>
          <p:cNvSpPr txBox="1"/>
          <p:nvPr>
            <p:ph idx="1" type="body"/>
          </p:nvPr>
        </p:nvSpPr>
        <p:spPr>
          <a:xfrm>
            <a:off x="198025" y="944925"/>
            <a:ext cx="4209900" cy="386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Char char="●"/>
            </a:pPr>
            <a:r>
              <a:rPr lang="en"/>
              <a:t>Aligned to state conference offerings and guidelines.</a:t>
            </a:r>
            <a:endParaRPr/>
          </a:p>
          <a:p>
            <a:pPr indent="-336550" lvl="0" marL="457200" rtl="0" algn="l">
              <a:spcBef>
                <a:spcPts val="0"/>
              </a:spcBef>
              <a:spcAft>
                <a:spcPts val="0"/>
              </a:spcAft>
              <a:buClr>
                <a:schemeClr val="dk2"/>
              </a:buClr>
              <a:buSzPts val="1700"/>
              <a:buChar char="●"/>
            </a:pPr>
            <a:r>
              <a:rPr lang="en"/>
              <a:t>Embed practice in your courses and club meetings.</a:t>
            </a:r>
            <a:endParaRPr/>
          </a:p>
          <a:p>
            <a:pPr indent="-336550" lvl="0" marL="457200" rtl="0" algn="l">
              <a:spcBef>
                <a:spcPts val="0"/>
              </a:spcBef>
              <a:spcAft>
                <a:spcPts val="0"/>
              </a:spcAft>
              <a:buClr>
                <a:schemeClr val="dk2"/>
              </a:buClr>
              <a:buSzPts val="1700"/>
              <a:buChar char="●"/>
            </a:pPr>
            <a:r>
              <a:rPr lang="en"/>
              <a:t>Regional competitions are excellent venues to receive feedback for state.</a:t>
            </a:r>
            <a:endParaRPr/>
          </a:p>
          <a:p>
            <a:pPr indent="-336550" lvl="0" marL="457200" rtl="0" algn="l">
              <a:spcBef>
                <a:spcPts val="0"/>
              </a:spcBef>
              <a:spcAft>
                <a:spcPts val="0"/>
              </a:spcAft>
              <a:buClr>
                <a:schemeClr val="dk2"/>
              </a:buClr>
              <a:buSzPts val="1700"/>
              <a:buChar char="●"/>
            </a:pPr>
            <a:r>
              <a:rPr lang="en"/>
              <a:t>Valuable field experience opportunities for students to plan, execute, and refine a product or presentation for an authentic audience.</a:t>
            </a:r>
            <a:endParaRPr/>
          </a:p>
          <a:p>
            <a:pPr indent="0" lvl="0" marL="0" rtl="0" algn="l">
              <a:spcBef>
                <a:spcPts val="0"/>
              </a:spcBef>
              <a:spcAft>
                <a:spcPts val="0"/>
              </a:spcAft>
              <a:buNone/>
            </a:pPr>
            <a:r>
              <a:t/>
            </a:r>
            <a:endParaRPr/>
          </a:p>
        </p:txBody>
      </p:sp>
      <p:pic>
        <p:nvPicPr>
          <p:cNvPr id="329" name="Google Shape;329;p44"/>
          <p:cNvPicPr preferRelativeResize="0"/>
          <p:nvPr/>
        </p:nvPicPr>
        <p:blipFill>
          <a:blip r:embed="rId3">
            <a:alphaModFix/>
          </a:blip>
          <a:stretch>
            <a:fillRect/>
          </a:stretch>
        </p:blipFill>
        <p:spPr>
          <a:xfrm>
            <a:off x="4938925" y="77925"/>
            <a:ext cx="4158426" cy="501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5"/>
          <p:cNvSpPr txBox="1"/>
          <p:nvPr>
            <p:ph type="title"/>
          </p:nvPr>
        </p:nvSpPr>
        <p:spPr>
          <a:xfrm>
            <a:off x="173725" y="32270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Sessions</a:t>
            </a:r>
            <a:endParaRPr/>
          </a:p>
        </p:txBody>
      </p:sp>
      <p:sp>
        <p:nvSpPr>
          <p:cNvPr id="335" name="Google Shape;335;p4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45"/>
          <p:cNvSpPr txBox="1"/>
          <p:nvPr>
            <p:ph idx="1" type="body"/>
          </p:nvPr>
        </p:nvSpPr>
        <p:spPr>
          <a:xfrm>
            <a:off x="198025" y="944925"/>
            <a:ext cx="4209900" cy="386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Char char="●"/>
            </a:pPr>
            <a:r>
              <a:rPr lang="en"/>
              <a:t>At right is an excerpt of last year’s sessions. </a:t>
            </a:r>
            <a:endParaRPr/>
          </a:p>
          <a:p>
            <a:pPr indent="-336550" lvl="0" marL="457200" rtl="0" algn="l">
              <a:spcBef>
                <a:spcPts val="0"/>
              </a:spcBef>
              <a:spcAft>
                <a:spcPts val="0"/>
              </a:spcAft>
              <a:buClr>
                <a:schemeClr val="dk2"/>
              </a:buClr>
              <a:buSzPts val="1700"/>
              <a:buChar char="●"/>
            </a:pPr>
            <a:r>
              <a:rPr lang="en"/>
              <a:t>Topics included student well being, asset based teaching, technology, gamification, and more. </a:t>
            </a:r>
            <a:endParaRPr/>
          </a:p>
          <a:p>
            <a:pPr indent="-336550" lvl="0" marL="457200" rtl="0" algn="l">
              <a:spcBef>
                <a:spcPts val="0"/>
              </a:spcBef>
              <a:spcAft>
                <a:spcPts val="0"/>
              </a:spcAft>
              <a:buClr>
                <a:schemeClr val="dk2"/>
              </a:buClr>
              <a:buSzPts val="1700"/>
              <a:buChar char="●"/>
            </a:pPr>
            <a:r>
              <a:rPr lang="en"/>
              <a:t>All sessions are hands-on and are provided by a wide range of EdRising students, professors, teacher residents, local and state educators, and more. </a:t>
            </a:r>
            <a:endParaRPr/>
          </a:p>
          <a:p>
            <a:pPr indent="-336550" lvl="0" marL="457200" rtl="0" algn="l">
              <a:spcBef>
                <a:spcPts val="0"/>
              </a:spcBef>
              <a:spcAft>
                <a:spcPts val="0"/>
              </a:spcAft>
              <a:buClr>
                <a:schemeClr val="dk2"/>
              </a:buClr>
              <a:buSzPts val="1700"/>
              <a:buChar char="●"/>
            </a:pPr>
            <a:r>
              <a:rPr lang="en"/>
              <a:t>Valuable field experience opportunity which can be leveraged to provide inspiration to students.</a:t>
            </a:r>
            <a:endParaRPr/>
          </a:p>
          <a:p>
            <a:pPr indent="0" lvl="0" marL="0" rtl="0" algn="l">
              <a:spcBef>
                <a:spcPts val="0"/>
              </a:spcBef>
              <a:spcAft>
                <a:spcPts val="0"/>
              </a:spcAft>
              <a:buNone/>
            </a:pPr>
            <a:r>
              <a:t/>
            </a:r>
            <a:endParaRPr/>
          </a:p>
        </p:txBody>
      </p:sp>
      <p:pic>
        <p:nvPicPr>
          <p:cNvPr id="337" name="Google Shape;337;p45"/>
          <p:cNvPicPr preferRelativeResize="0"/>
          <p:nvPr/>
        </p:nvPicPr>
        <p:blipFill>
          <a:blip r:embed="rId3">
            <a:alphaModFix/>
          </a:blip>
          <a:stretch>
            <a:fillRect/>
          </a:stretch>
        </p:blipFill>
        <p:spPr>
          <a:xfrm>
            <a:off x="4947250" y="82800"/>
            <a:ext cx="4150101" cy="501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