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Lst>
  <p:notesMasterIdLst>
    <p:notesMasterId r:id="rId50"/>
  </p:notesMasterIdLst>
  <p:handoutMasterIdLst>
    <p:handoutMasterId r:id="rId51"/>
  </p:handoutMasterIdLst>
  <p:sldIdLst>
    <p:sldId id="256" r:id="rId6"/>
    <p:sldId id="317" r:id="rId7"/>
    <p:sldId id="318" r:id="rId8"/>
    <p:sldId id="371" r:id="rId9"/>
    <p:sldId id="262" r:id="rId10"/>
    <p:sldId id="319" r:id="rId11"/>
    <p:sldId id="320" r:id="rId12"/>
    <p:sldId id="387" r:id="rId13"/>
    <p:sldId id="423" r:id="rId14"/>
    <p:sldId id="321" r:id="rId15"/>
    <p:sldId id="322" r:id="rId16"/>
    <p:sldId id="263" r:id="rId17"/>
    <p:sldId id="280" r:id="rId18"/>
    <p:sldId id="324" r:id="rId19"/>
    <p:sldId id="325" r:id="rId20"/>
    <p:sldId id="327" r:id="rId21"/>
    <p:sldId id="284" r:id="rId22"/>
    <p:sldId id="264" r:id="rId23"/>
    <p:sldId id="415" r:id="rId24"/>
    <p:sldId id="416" r:id="rId25"/>
    <p:sldId id="417" r:id="rId26"/>
    <p:sldId id="418" r:id="rId27"/>
    <p:sldId id="419" r:id="rId28"/>
    <p:sldId id="420" r:id="rId29"/>
    <p:sldId id="421" r:id="rId30"/>
    <p:sldId id="422" r:id="rId31"/>
    <p:sldId id="265" r:id="rId32"/>
    <p:sldId id="271" r:id="rId33"/>
    <p:sldId id="306" r:id="rId34"/>
    <p:sldId id="310" r:id="rId35"/>
    <p:sldId id="353" r:id="rId36"/>
    <p:sldId id="424" r:id="rId37"/>
    <p:sldId id="425" r:id="rId38"/>
    <p:sldId id="386" r:id="rId39"/>
    <p:sldId id="266" r:id="rId40"/>
    <p:sldId id="358" r:id="rId41"/>
    <p:sldId id="301" r:id="rId42"/>
    <p:sldId id="359" r:id="rId43"/>
    <p:sldId id="396" r:id="rId44"/>
    <p:sldId id="360" r:id="rId45"/>
    <p:sldId id="361" r:id="rId46"/>
    <p:sldId id="378" r:id="rId47"/>
    <p:sldId id="380" r:id="rId48"/>
    <p:sldId id="382"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0: Introduction to Module (5 min)" id="{F4DAA645-6131-D346-A860-89FC2AD2E3A1}">
          <p14:sldIdLst>
            <p14:sldId id="256"/>
            <p14:sldId id="317"/>
            <p14:sldId id="318"/>
            <p14:sldId id="371"/>
          </p14:sldIdLst>
        </p14:section>
        <p14:section name="Session 1: Key Shifts in Action (60 min)" id="{E01BCACB-214C-474C-9C12-ECADEAA11FBE}">
          <p14:sldIdLst>
            <p14:sldId id="262"/>
            <p14:sldId id="319"/>
            <p14:sldId id="320"/>
            <p14:sldId id="387"/>
            <p14:sldId id="423"/>
            <p14:sldId id="321"/>
            <p14:sldId id="322"/>
          </p14:sldIdLst>
        </p14:section>
        <p14:section name="Session 2: Exploring Coherence (60 min)" id="{349DA8A3-8658-C342-B543-8EA69922FFA7}">
          <p14:sldIdLst>
            <p14:sldId id="263"/>
            <p14:sldId id="280"/>
            <p14:sldId id="324"/>
            <p14:sldId id="325"/>
            <p14:sldId id="327"/>
            <p14:sldId id="284"/>
          </p14:sldIdLst>
        </p14:section>
        <p14:section name="Session 3: Deepening Mathematical Content Knowledge (90 min)" id="{5C442719-9C16-AC42-8BA5-025C81359330}">
          <p14:sldIdLst>
            <p14:sldId id="264"/>
            <p14:sldId id="415"/>
            <p14:sldId id="416"/>
            <p14:sldId id="417"/>
            <p14:sldId id="418"/>
            <p14:sldId id="419"/>
            <p14:sldId id="420"/>
            <p14:sldId id="421"/>
            <p14:sldId id="422"/>
          </p14:sldIdLst>
        </p14:section>
        <p14:section name="Session 4: Instructional Strategies (60 min)" id="{404705F9-221D-B941-B2A2-54F7D6D53EED}">
          <p14:sldIdLst>
            <p14:sldId id="265"/>
            <p14:sldId id="271"/>
            <p14:sldId id="306"/>
            <p14:sldId id="310"/>
            <p14:sldId id="353"/>
            <p14:sldId id="424"/>
            <p14:sldId id="425"/>
            <p14:sldId id="386"/>
          </p14:sldIdLst>
        </p14:section>
        <p14:section name="Session 5: The Standards--Instruction Connection (90 min)" id="{CF248AAB-F45E-6C4B-BC4C-66A2A24F9EE6}">
          <p14:sldIdLst>
            <p14:sldId id="266"/>
            <p14:sldId id="358"/>
            <p14:sldId id="301"/>
            <p14:sldId id="359"/>
            <p14:sldId id="396"/>
            <p14:sldId id="360"/>
            <p14:sldId id="361"/>
          </p14:sldIdLst>
        </p14:section>
        <p14:section name="Module 5: Closing Slides" id="{58E5AD3D-DCA2-9E41-B8C8-A4642E60DA3C}">
          <p14:sldIdLst>
            <p14:sldId id="378"/>
            <p14:sldId id="380"/>
            <p14:sldId id="38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browse/>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797879"/>
    <a:srgbClr val="48B5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448"/>
    <p:restoredTop sz="93949" autoAdjust="0"/>
  </p:normalViewPr>
  <p:slideViewPr>
    <p:cSldViewPr snapToGrid="0" snapToObjects="1">
      <p:cViewPr varScale="1">
        <p:scale>
          <a:sx n="97" d="100"/>
          <a:sy n="97" d="100"/>
        </p:scale>
        <p:origin x="696" y="19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2" d="100"/>
          <a:sy n="82" d="100"/>
        </p:scale>
        <p:origin x="3248"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FC4122-7FEB-A64C-A429-2C6288CFF5D5}"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54CCB817-7D04-2E40-B8C4-7568CD268F35}">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solidFill>
                <a:srgbClr val="1D1D1F"/>
              </a:solidFill>
              <a:latin typeface="Calibri"/>
              <a:cs typeface="Calibri"/>
            </a:rPr>
            <a:t>Participants will</a:t>
          </a:r>
          <a:endParaRPr lang="en-US" dirty="0">
            <a:solidFill>
              <a:srgbClr val="1D1D1F"/>
            </a:solidFill>
          </a:endParaRPr>
        </a:p>
      </dgm:t>
    </dgm:pt>
    <dgm:pt modelId="{34915530-0787-1349-BCB8-923C8DDA33B9}" type="parTrans" cxnId="{E4B66513-211F-F94E-9290-77363B09ED88}">
      <dgm:prSet/>
      <dgm:spPr/>
      <dgm:t>
        <a:bodyPr/>
        <a:lstStyle/>
        <a:p>
          <a:endParaRPr lang="en-US"/>
        </a:p>
      </dgm:t>
    </dgm:pt>
    <dgm:pt modelId="{CAC28D5A-5760-734E-9472-A115094AF810}" type="sibTrans" cxnId="{E4B66513-211F-F94E-9290-77363B09ED88}">
      <dgm:prSet/>
      <dgm:spPr/>
      <dgm:t>
        <a:bodyPr/>
        <a:lstStyle/>
        <a:p>
          <a:endParaRPr lang="en-US"/>
        </a:p>
      </dgm:t>
    </dgm:pt>
    <dgm:pt modelId="{4C340546-F556-4A46-B7E4-C71D92967AE7}">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Engage in a study of standards across grades K–5 related to building conceptual understanding of fractions to see how this idea develops across the grades. </a:t>
          </a:r>
        </a:p>
      </dgm:t>
    </dgm:pt>
    <dgm:pt modelId="{C915D7C5-0E28-AB42-BC9B-7E2B196C6C69}" type="parTrans" cxnId="{9E7C4914-EAEA-3D4D-A759-911EC9A8B7A8}">
      <dgm:prSet/>
      <dgm:spPr/>
      <dgm:t>
        <a:bodyPr/>
        <a:lstStyle/>
        <a:p>
          <a:endParaRPr lang="en-US"/>
        </a:p>
      </dgm:t>
    </dgm:pt>
    <dgm:pt modelId="{1359EB1E-055B-6F4F-BBF1-238BE6E52B79}" type="sibTrans" cxnId="{9E7C4914-EAEA-3D4D-A759-911EC9A8B7A8}">
      <dgm:prSet/>
      <dgm:spPr/>
      <dgm:t>
        <a:bodyPr/>
        <a:lstStyle/>
        <a:p>
          <a:endParaRPr lang="en-US"/>
        </a:p>
      </dgm:t>
    </dgm:pt>
    <dgm:pt modelId="{E7BBF119-EAB4-204B-91F6-304C3A162A5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a:cs typeface="Calibri"/>
            </a:rPr>
            <a:t>Identify evidence of the key shifts in the standards and how these key shifts guide decisions about teaching and learning in conjunction with the EngageNY resources.</a:t>
          </a:r>
        </a:p>
      </dgm:t>
    </dgm:pt>
    <dgm:pt modelId="{833C6E51-7761-A544-9FBA-6452B1D73482}" type="parTrans" cxnId="{BE43CF95-6E8A-CD48-BD2C-FD313510DE06}">
      <dgm:prSet/>
      <dgm:spPr/>
      <dgm:t>
        <a:bodyPr/>
        <a:lstStyle/>
        <a:p>
          <a:endParaRPr lang="en-US"/>
        </a:p>
      </dgm:t>
    </dgm:pt>
    <dgm:pt modelId="{58230A00-7655-8D41-8F1E-80DC56C9CE50}" type="sibTrans" cxnId="{BE43CF95-6E8A-CD48-BD2C-FD313510DE06}">
      <dgm:prSet/>
      <dgm:spPr/>
      <dgm:t>
        <a:bodyPr/>
        <a:lstStyle/>
        <a:p>
          <a:endParaRPr lang="en-US"/>
        </a:p>
      </dgm:t>
    </dgm:pt>
    <dgm:pt modelId="{F2D382E4-2D13-0A45-84E2-494D0BA5A0BE}">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Investigate the impact of selecting student responses that highlight specific strategies or misconceptions and making connections between </a:t>
          </a:r>
          <a:r>
            <a:rPr lang="en-US" sz="2000" dirty="0">
              <a:solidFill>
                <a:srgbClr val="000000"/>
              </a:solidFill>
              <a:latin typeface="Calibri" charset="0"/>
              <a:ea typeface="Calibri" charset="0"/>
              <a:cs typeface="Calibri" charset="0"/>
            </a:rPr>
            <a:t>these responses </a:t>
          </a:r>
          <a:r>
            <a:rPr lang="en-US" sz="2000" dirty="0">
              <a:solidFill>
                <a:srgbClr val="1D1D1F"/>
              </a:solidFill>
              <a:latin typeface="Calibri" charset="0"/>
              <a:ea typeface="Calibri" charset="0"/>
              <a:cs typeface="Calibri" charset="0"/>
            </a:rPr>
            <a:t> and the intended learning to deepen students’ mathematical understanding.</a:t>
          </a:r>
        </a:p>
      </dgm:t>
    </dgm:pt>
    <dgm:pt modelId="{A198183F-1522-3B4F-A5C4-A6B8450D28C9}" type="parTrans" cxnId="{88127381-CAC5-B242-8A7F-CE6E40CF9580}">
      <dgm:prSet/>
      <dgm:spPr/>
      <dgm:t>
        <a:bodyPr/>
        <a:lstStyle/>
        <a:p>
          <a:endParaRPr lang="en-US"/>
        </a:p>
      </dgm:t>
    </dgm:pt>
    <dgm:pt modelId="{EB0F8E66-838B-D547-A8B2-54264AA06245}" type="sibTrans" cxnId="{88127381-CAC5-B242-8A7F-CE6E40CF9580}">
      <dgm:prSet/>
      <dgm:spPr/>
      <dgm:t>
        <a:bodyPr/>
        <a:lstStyle/>
        <a:p>
          <a:endParaRPr lang="en-US"/>
        </a:p>
      </dgm:t>
    </dgm:pt>
    <dgm:pt modelId="{8ABD55AB-637C-4348-8C90-FA4F544CCA4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Use unit fractions as benchmarks to make sense of magnitude and location of whole numbers and fractions on a number line, and extend reasoning about fractions.</a:t>
          </a:r>
        </a:p>
      </dgm:t>
    </dgm:pt>
    <dgm:pt modelId="{8E2A9C6E-89EB-B042-8670-FB137ECB0A54}" type="sibTrans" cxnId="{B7F0738C-3080-7744-B9EB-0F712CC54EED}">
      <dgm:prSet/>
      <dgm:spPr/>
      <dgm:t>
        <a:bodyPr/>
        <a:lstStyle/>
        <a:p>
          <a:endParaRPr lang="en-US"/>
        </a:p>
      </dgm:t>
    </dgm:pt>
    <dgm:pt modelId="{4F429820-93E9-8549-B47D-2BF8593698DD}" type="parTrans" cxnId="{B7F0738C-3080-7744-B9EB-0F712CC54EED}">
      <dgm:prSet/>
      <dgm:spPr/>
      <dgm:t>
        <a:bodyPr/>
        <a:lstStyle/>
        <a:p>
          <a:endParaRPr lang="en-US"/>
        </a:p>
      </dgm:t>
    </dgm:pt>
    <dgm:pt modelId="{39F602D9-9DB4-7C49-8C62-54AE0939D70B}" type="pres">
      <dgm:prSet presAssocID="{9DFC4122-7FEB-A64C-A429-2C6288CFF5D5}" presName="list" presStyleCnt="0">
        <dgm:presLayoutVars>
          <dgm:dir/>
          <dgm:animLvl val="lvl"/>
        </dgm:presLayoutVars>
      </dgm:prSet>
      <dgm:spPr/>
    </dgm:pt>
    <dgm:pt modelId="{A2CDFD0A-4CCC-3849-9329-24A9FCB049BE}" type="pres">
      <dgm:prSet presAssocID="{54CCB817-7D04-2E40-B8C4-7568CD268F35}" presName="posSpace" presStyleCnt="0"/>
      <dgm:spPr/>
    </dgm:pt>
    <dgm:pt modelId="{5845FD9A-B54C-8940-8B12-EA4A1B9AA013}" type="pres">
      <dgm:prSet presAssocID="{54CCB817-7D04-2E40-B8C4-7568CD268F35}" presName="vertFlow" presStyleCnt="0"/>
      <dgm:spPr/>
    </dgm:pt>
    <dgm:pt modelId="{3BA7BA36-7646-464E-AF92-81CD4AA0393A}" type="pres">
      <dgm:prSet presAssocID="{54CCB817-7D04-2E40-B8C4-7568CD268F35}" presName="topSpace" presStyleCnt="0"/>
      <dgm:spPr/>
    </dgm:pt>
    <dgm:pt modelId="{07EE2B42-B189-1D4A-80CF-2FC617454044}" type="pres">
      <dgm:prSet presAssocID="{54CCB817-7D04-2E40-B8C4-7568CD268F35}" presName="firstComp" presStyleCnt="0"/>
      <dgm:spPr/>
    </dgm:pt>
    <dgm:pt modelId="{245B4DDB-787B-6E49-A98B-788F23AD7991}" type="pres">
      <dgm:prSet presAssocID="{54CCB817-7D04-2E40-B8C4-7568CD268F35}" presName="firstChild" presStyleLbl="bgAccFollowNode1" presStyleIdx="0" presStyleCnt="4" custScaleX="235358"/>
      <dgm:spPr/>
    </dgm:pt>
    <dgm:pt modelId="{B7C65817-7877-D644-A30D-064194BC2167}" type="pres">
      <dgm:prSet presAssocID="{54CCB817-7D04-2E40-B8C4-7568CD268F35}" presName="firstChildTx" presStyleLbl="bgAccFollowNode1" presStyleIdx="0" presStyleCnt="4">
        <dgm:presLayoutVars>
          <dgm:bulletEnabled val="1"/>
        </dgm:presLayoutVars>
      </dgm:prSet>
      <dgm:spPr/>
    </dgm:pt>
    <dgm:pt modelId="{B342CA59-18AE-D147-9319-2945FB03FA2D}" type="pres">
      <dgm:prSet presAssocID="{E7BBF119-EAB4-204B-91F6-304C3A162A54}" presName="comp" presStyleCnt="0"/>
      <dgm:spPr/>
    </dgm:pt>
    <dgm:pt modelId="{93ABAE8A-CD67-4B4B-8187-49E2F898DBBB}" type="pres">
      <dgm:prSet presAssocID="{E7BBF119-EAB4-204B-91F6-304C3A162A54}" presName="child" presStyleLbl="bgAccFollowNode1" presStyleIdx="1" presStyleCnt="4" custScaleX="235358"/>
      <dgm:spPr/>
    </dgm:pt>
    <dgm:pt modelId="{D608AE48-1318-A143-BFE2-B849B58339D8}" type="pres">
      <dgm:prSet presAssocID="{E7BBF119-EAB4-204B-91F6-304C3A162A54}" presName="childTx" presStyleLbl="bgAccFollowNode1" presStyleIdx="1" presStyleCnt="4">
        <dgm:presLayoutVars>
          <dgm:bulletEnabled val="1"/>
        </dgm:presLayoutVars>
      </dgm:prSet>
      <dgm:spPr/>
    </dgm:pt>
    <dgm:pt modelId="{EF184EC1-773C-384F-909B-4FE63AAB4BC7}" type="pres">
      <dgm:prSet presAssocID="{8ABD55AB-637C-4348-8C90-FA4F544CCA44}" presName="comp" presStyleCnt="0"/>
      <dgm:spPr/>
    </dgm:pt>
    <dgm:pt modelId="{460BCA5D-A984-5840-9F0E-8B43AB8B7872}" type="pres">
      <dgm:prSet presAssocID="{8ABD55AB-637C-4348-8C90-FA4F544CCA44}" presName="child" presStyleLbl="bgAccFollowNode1" presStyleIdx="2" presStyleCnt="4" custScaleX="235358" custLinFactNeighborX="-8" custLinFactNeighborY="823"/>
      <dgm:spPr/>
    </dgm:pt>
    <dgm:pt modelId="{AAD1FCD9-510C-094B-885C-05C24CC52C13}" type="pres">
      <dgm:prSet presAssocID="{8ABD55AB-637C-4348-8C90-FA4F544CCA44}" presName="childTx" presStyleLbl="bgAccFollowNode1" presStyleIdx="2" presStyleCnt="4">
        <dgm:presLayoutVars>
          <dgm:bulletEnabled val="1"/>
        </dgm:presLayoutVars>
      </dgm:prSet>
      <dgm:spPr/>
    </dgm:pt>
    <dgm:pt modelId="{D6B43884-7BA4-244B-B3F2-E35120B7DDE1}" type="pres">
      <dgm:prSet presAssocID="{F2D382E4-2D13-0A45-84E2-494D0BA5A0BE}" presName="comp" presStyleCnt="0"/>
      <dgm:spPr/>
    </dgm:pt>
    <dgm:pt modelId="{46AD9155-76F5-F74E-A08E-F0F1125289A2}" type="pres">
      <dgm:prSet presAssocID="{F2D382E4-2D13-0A45-84E2-494D0BA5A0BE}" presName="child" presStyleLbl="bgAccFollowNode1" presStyleIdx="3" presStyleCnt="4" custScaleX="235358"/>
      <dgm:spPr/>
    </dgm:pt>
    <dgm:pt modelId="{39094C63-6E9F-D045-A781-BB39DA5786A1}" type="pres">
      <dgm:prSet presAssocID="{F2D382E4-2D13-0A45-84E2-494D0BA5A0BE}" presName="childTx" presStyleLbl="bgAccFollowNode1" presStyleIdx="3" presStyleCnt="4">
        <dgm:presLayoutVars>
          <dgm:bulletEnabled val="1"/>
        </dgm:presLayoutVars>
      </dgm:prSet>
      <dgm:spPr/>
    </dgm:pt>
    <dgm:pt modelId="{86E6C330-16FE-854F-AA72-4224AFDAA4DE}" type="pres">
      <dgm:prSet presAssocID="{54CCB817-7D04-2E40-B8C4-7568CD268F35}" presName="negSpace" presStyleCnt="0"/>
      <dgm:spPr/>
    </dgm:pt>
    <dgm:pt modelId="{58DB294A-9C78-DE42-AC44-3EFBA640C55F}" type="pres">
      <dgm:prSet presAssocID="{54CCB817-7D04-2E40-B8C4-7568CD268F35}" presName="circle" presStyleLbl="node1" presStyleIdx="0" presStyleCnt="1" custScaleX="182609" custScaleY="161562" custLinFactX="-200000" custLinFactNeighborX="-214956" custLinFactNeighborY="9917"/>
      <dgm:spPr/>
    </dgm:pt>
  </dgm:ptLst>
  <dgm:cxnLst>
    <dgm:cxn modelId="{B7CC880C-2634-EB47-95E0-05090BFD5246}" type="presOf" srcId="{4C340546-F556-4A46-B7E4-C71D92967AE7}" destId="{B7C65817-7877-D644-A30D-064194BC2167}" srcOrd="1" destOrd="0" presId="urn:microsoft.com/office/officeart/2005/8/layout/hList9"/>
    <dgm:cxn modelId="{4E766C10-C8DB-1A47-BD4B-DF4F7687B55C}" type="presOf" srcId="{8ABD55AB-637C-4348-8C90-FA4F544CCA44}" destId="{460BCA5D-A984-5840-9F0E-8B43AB8B7872}" srcOrd="0" destOrd="0" presId="urn:microsoft.com/office/officeart/2005/8/layout/hList9"/>
    <dgm:cxn modelId="{E4B66513-211F-F94E-9290-77363B09ED88}" srcId="{9DFC4122-7FEB-A64C-A429-2C6288CFF5D5}" destId="{54CCB817-7D04-2E40-B8C4-7568CD268F35}" srcOrd="0" destOrd="0" parTransId="{34915530-0787-1349-BCB8-923C8DDA33B9}" sibTransId="{CAC28D5A-5760-734E-9472-A115094AF810}"/>
    <dgm:cxn modelId="{9E7C4914-EAEA-3D4D-A759-911EC9A8B7A8}" srcId="{54CCB817-7D04-2E40-B8C4-7568CD268F35}" destId="{4C340546-F556-4A46-B7E4-C71D92967AE7}" srcOrd="0" destOrd="0" parTransId="{C915D7C5-0E28-AB42-BC9B-7E2B196C6C69}" sibTransId="{1359EB1E-055B-6F4F-BBF1-238BE6E52B79}"/>
    <dgm:cxn modelId="{FF07CD1A-077F-AA4B-809A-30A805EE23DD}" type="presOf" srcId="{F2D382E4-2D13-0A45-84E2-494D0BA5A0BE}" destId="{46AD9155-76F5-F74E-A08E-F0F1125289A2}" srcOrd="0" destOrd="0" presId="urn:microsoft.com/office/officeart/2005/8/layout/hList9"/>
    <dgm:cxn modelId="{88127381-CAC5-B242-8A7F-CE6E40CF9580}" srcId="{54CCB817-7D04-2E40-B8C4-7568CD268F35}" destId="{F2D382E4-2D13-0A45-84E2-494D0BA5A0BE}" srcOrd="3" destOrd="0" parTransId="{A198183F-1522-3B4F-A5C4-A6B8450D28C9}" sibTransId="{EB0F8E66-838B-D547-A8B2-54264AA06245}"/>
    <dgm:cxn modelId="{B7F0738C-3080-7744-B9EB-0F712CC54EED}" srcId="{54CCB817-7D04-2E40-B8C4-7568CD268F35}" destId="{8ABD55AB-637C-4348-8C90-FA4F544CCA44}" srcOrd="2" destOrd="0" parTransId="{4F429820-93E9-8549-B47D-2BF8593698DD}" sibTransId="{8E2A9C6E-89EB-B042-8670-FB137ECB0A54}"/>
    <dgm:cxn modelId="{BE43CF95-6E8A-CD48-BD2C-FD313510DE06}" srcId="{54CCB817-7D04-2E40-B8C4-7568CD268F35}" destId="{E7BBF119-EAB4-204B-91F6-304C3A162A54}" srcOrd="1" destOrd="0" parTransId="{833C6E51-7761-A544-9FBA-6452B1D73482}" sibTransId="{58230A00-7655-8D41-8F1E-80DC56C9CE50}"/>
    <dgm:cxn modelId="{6F97C5A6-BF0C-5A4A-9DC7-604BC48D83B5}" type="presOf" srcId="{54CCB817-7D04-2E40-B8C4-7568CD268F35}" destId="{58DB294A-9C78-DE42-AC44-3EFBA640C55F}" srcOrd="0" destOrd="0" presId="urn:microsoft.com/office/officeart/2005/8/layout/hList9"/>
    <dgm:cxn modelId="{81B609C5-1119-ED47-818C-2938A1CDFDA5}" type="presOf" srcId="{8ABD55AB-637C-4348-8C90-FA4F544CCA44}" destId="{AAD1FCD9-510C-094B-885C-05C24CC52C13}" srcOrd="1" destOrd="0" presId="urn:microsoft.com/office/officeart/2005/8/layout/hList9"/>
    <dgm:cxn modelId="{361AD9C6-A2F9-6542-B0C9-142566632CE7}" type="presOf" srcId="{4C340546-F556-4A46-B7E4-C71D92967AE7}" destId="{245B4DDB-787B-6E49-A98B-788F23AD7991}" srcOrd="0" destOrd="0" presId="urn:microsoft.com/office/officeart/2005/8/layout/hList9"/>
    <dgm:cxn modelId="{EF0EC8CD-191A-0F40-B51A-CF039E58C06C}" type="presOf" srcId="{E7BBF119-EAB4-204B-91F6-304C3A162A54}" destId="{D608AE48-1318-A143-BFE2-B849B58339D8}" srcOrd="1" destOrd="0" presId="urn:microsoft.com/office/officeart/2005/8/layout/hList9"/>
    <dgm:cxn modelId="{FACE01CE-35C7-2545-B1F9-ABF3EF57ED94}" type="presOf" srcId="{F2D382E4-2D13-0A45-84E2-494D0BA5A0BE}" destId="{39094C63-6E9F-D045-A781-BB39DA5786A1}" srcOrd="1" destOrd="0" presId="urn:microsoft.com/office/officeart/2005/8/layout/hList9"/>
    <dgm:cxn modelId="{B6CB21EC-71E4-DB44-BA1B-5A5F9F623E5F}" type="presOf" srcId="{9DFC4122-7FEB-A64C-A429-2C6288CFF5D5}" destId="{39F602D9-9DB4-7C49-8C62-54AE0939D70B}" srcOrd="0" destOrd="0" presId="urn:microsoft.com/office/officeart/2005/8/layout/hList9"/>
    <dgm:cxn modelId="{98B99CFB-5A1D-8F43-9B11-D1004220F84E}" type="presOf" srcId="{E7BBF119-EAB4-204B-91F6-304C3A162A54}" destId="{93ABAE8A-CD67-4B4B-8187-49E2F898DBBB}" srcOrd="0" destOrd="0" presId="urn:microsoft.com/office/officeart/2005/8/layout/hList9"/>
    <dgm:cxn modelId="{20A27FE1-D1B5-794E-9745-4A45B4A7014B}" type="presParOf" srcId="{39F602D9-9DB4-7C49-8C62-54AE0939D70B}" destId="{A2CDFD0A-4CCC-3849-9329-24A9FCB049BE}" srcOrd="0" destOrd="0" presId="urn:microsoft.com/office/officeart/2005/8/layout/hList9"/>
    <dgm:cxn modelId="{B57F70C8-DEC6-D742-92A3-CECA44417629}" type="presParOf" srcId="{39F602D9-9DB4-7C49-8C62-54AE0939D70B}" destId="{5845FD9A-B54C-8940-8B12-EA4A1B9AA013}" srcOrd="1" destOrd="0" presId="urn:microsoft.com/office/officeart/2005/8/layout/hList9"/>
    <dgm:cxn modelId="{25294BFF-ED2C-2E47-98DA-1CAA0827DF48}" type="presParOf" srcId="{5845FD9A-B54C-8940-8B12-EA4A1B9AA013}" destId="{3BA7BA36-7646-464E-AF92-81CD4AA0393A}" srcOrd="0" destOrd="0" presId="urn:microsoft.com/office/officeart/2005/8/layout/hList9"/>
    <dgm:cxn modelId="{5107826A-61BA-D846-B9ED-3E939E722433}" type="presParOf" srcId="{5845FD9A-B54C-8940-8B12-EA4A1B9AA013}" destId="{07EE2B42-B189-1D4A-80CF-2FC617454044}" srcOrd="1" destOrd="0" presId="urn:microsoft.com/office/officeart/2005/8/layout/hList9"/>
    <dgm:cxn modelId="{E34165C8-A004-5E47-881D-505B35E38C7E}" type="presParOf" srcId="{07EE2B42-B189-1D4A-80CF-2FC617454044}" destId="{245B4DDB-787B-6E49-A98B-788F23AD7991}" srcOrd="0" destOrd="0" presId="urn:microsoft.com/office/officeart/2005/8/layout/hList9"/>
    <dgm:cxn modelId="{F70606EB-CA02-AE43-B1B9-8976F2F6823A}" type="presParOf" srcId="{07EE2B42-B189-1D4A-80CF-2FC617454044}" destId="{B7C65817-7877-D644-A30D-064194BC2167}" srcOrd="1" destOrd="0" presId="urn:microsoft.com/office/officeart/2005/8/layout/hList9"/>
    <dgm:cxn modelId="{E376609C-A6A4-7D46-93C8-22E3779BDB30}" type="presParOf" srcId="{5845FD9A-B54C-8940-8B12-EA4A1B9AA013}" destId="{B342CA59-18AE-D147-9319-2945FB03FA2D}" srcOrd="2" destOrd="0" presId="urn:microsoft.com/office/officeart/2005/8/layout/hList9"/>
    <dgm:cxn modelId="{2333C986-64EA-214C-805D-CF6783192E13}" type="presParOf" srcId="{B342CA59-18AE-D147-9319-2945FB03FA2D}" destId="{93ABAE8A-CD67-4B4B-8187-49E2F898DBBB}" srcOrd="0" destOrd="0" presId="urn:microsoft.com/office/officeart/2005/8/layout/hList9"/>
    <dgm:cxn modelId="{3832240A-01CD-E04F-93CF-B2502FE2AD21}" type="presParOf" srcId="{B342CA59-18AE-D147-9319-2945FB03FA2D}" destId="{D608AE48-1318-A143-BFE2-B849B58339D8}" srcOrd="1" destOrd="0" presId="urn:microsoft.com/office/officeart/2005/8/layout/hList9"/>
    <dgm:cxn modelId="{EA4E480D-5D08-D846-9D76-8BC871328E0E}" type="presParOf" srcId="{5845FD9A-B54C-8940-8B12-EA4A1B9AA013}" destId="{EF184EC1-773C-384F-909B-4FE63AAB4BC7}" srcOrd="3" destOrd="0" presId="urn:microsoft.com/office/officeart/2005/8/layout/hList9"/>
    <dgm:cxn modelId="{5F16D8B1-F577-4447-A631-79198155CF2F}" type="presParOf" srcId="{EF184EC1-773C-384F-909B-4FE63AAB4BC7}" destId="{460BCA5D-A984-5840-9F0E-8B43AB8B7872}" srcOrd="0" destOrd="0" presId="urn:microsoft.com/office/officeart/2005/8/layout/hList9"/>
    <dgm:cxn modelId="{1B8D4E2B-0FB4-2F4E-B227-7CCDBE4391A6}" type="presParOf" srcId="{EF184EC1-773C-384F-909B-4FE63AAB4BC7}" destId="{AAD1FCD9-510C-094B-885C-05C24CC52C13}" srcOrd="1" destOrd="0" presId="urn:microsoft.com/office/officeart/2005/8/layout/hList9"/>
    <dgm:cxn modelId="{544AB301-8EC4-C84A-9C67-7056EA5207BD}" type="presParOf" srcId="{5845FD9A-B54C-8940-8B12-EA4A1B9AA013}" destId="{D6B43884-7BA4-244B-B3F2-E35120B7DDE1}" srcOrd="4" destOrd="0" presId="urn:microsoft.com/office/officeart/2005/8/layout/hList9"/>
    <dgm:cxn modelId="{E3C4250D-419D-FE4E-82C1-DDABACACD2C2}" type="presParOf" srcId="{D6B43884-7BA4-244B-B3F2-E35120B7DDE1}" destId="{46AD9155-76F5-F74E-A08E-F0F1125289A2}" srcOrd="0" destOrd="0" presId="urn:microsoft.com/office/officeart/2005/8/layout/hList9"/>
    <dgm:cxn modelId="{59232DB5-633B-F146-8AF6-AE1D54AAFB59}" type="presParOf" srcId="{D6B43884-7BA4-244B-B3F2-E35120B7DDE1}" destId="{39094C63-6E9F-D045-A781-BB39DA5786A1}" srcOrd="1" destOrd="0" presId="urn:microsoft.com/office/officeart/2005/8/layout/hList9"/>
    <dgm:cxn modelId="{0475FC47-55C5-3D45-B114-1EFBFED365FC}" type="presParOf" srcId="{39F602D9-9DB4-7C49-8C62-54AE0939D70B}" destId="{86E6C330-16FE-854F-AA72-4224AFDAA4DE}" srcOrd="2" destOrd="0" presId="urn:microsoft.com/office/officeart/2005/8/layout/hList9"/>
    <dgm:cxn modelId="{CD9C9871-4C79-7342-8256-E952A1361C50}" type="presParOf" srcId="{39F602D9-9DB4-7C49-8C62-54AE0939D70B}" destId="{58DB294A-9C78-DE42-AC44-3EFBA640C55F}"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pPr>
        <a:solidFill>
          <a:schemeClr val="lt1">
            <a:hueOff val="0"/>
            <a:satOff val="0"/>
            <a:lumOff val="0"/>
          </a:schemeClr>
        </a:solidFill>
        <a:ln>
          <a:solidFill>
            <a:srgbClr val="38A884"/>
          </a:solidFill>
        </a:ln>
      </dgm:spPr>
      <dgm:t>
        <a:bodyPr/>
        <a:lstStyle/>
        <a:p>
          <a:pPr algn="ctr"/>
          <a:r>
            <a:rPr lang="en-US" sz="2400" dirty="0">
              <a:solidFill>
                <a:srgbClr val="000000"/>
              </a:solidFill>
              <a:latin typeface="Calibri" charset="0"/>
              <a:ea typeface="Calibri" charset="0"/>
              <a:cs typeface="Calibri" charset="0"/>
            </a:rPr>
            <a:t>Focus</a:t>
          </a:r>
        </a:p>
        <a:p>
          <a:pPr algn="l"/>
          <a:r>
            <a:rPr lang="en-US" sz="1600" dirty="0">
              <a:solidFill>
                <a:srgbClr val="000000"/>
              </a:solidFill>
              <a:latin typeface="Calibri" charset="0"/>
              <a:ea typeface="Calibri" charset="0"/>
              <a:cs typeface="Calibri" charset="0"/>
            </a:rPr>
            <a:t>Narrowing in on fewer topics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pPr>
        <a:solidFill>
          <a:schemeClr val="lt1">
            <a:hueOff val="0"/>
            <a:satOff val="0"/>
            <a:lumOff val="0"/>
          </a:schemeClr>
        </a:solidFill>
        <a:ln>
          <a:solidFill>
            <a:srgbClr val="38A884"/>
          </a:solidFill>
        </a:ln>
      </dgm:spPr>
      <dgm:t>
        <a:bodyPr/>
        <a:lstStyle/>
        <a:p>
          <a:pPr algn="ctr"/>
          <a:r>
            <a:rPr lang="en-US" sz="2400" dirty="0">
              <a:solidFill>
                <a:srgbClr val="000000"/>
              </a:solidFill>
              <a:latin typeface="Calibri" charset="0"/>
              <a:ea typeface="Calibri" charset="0"/>
              <a:cs typeface="Calibri" charset="0"/>
            </a:rPr>
            <a:t>Coherence</a:t>
          </a:r>
        </a:p>
        <a:p>
          <a:pPr algn="l"/>
          <a:r>
            <a:rPr lang="en-US" sz="1600" dirty="0">
              <a:solidFill>
                <a:srgbClr val="000000"/>
              </a:solidFill>
              <a:latin typeface="Calibri" charset="0"/>
              <a:ea typeface="Calibri" charset="0"/>
              <a:cs typeface="Calibri" charset="0"/>
            </a:rPr>
            <a:t>Linking topics and thinking across grades and domains</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pPr>
        <a:solidFill>
          <a:schemeClr val="lt1">
            <a:hueOff val="0"/>
            <a:satOff val="0"/>
            <a:lumOff val="0"/>
          </a:schemeClr>
        </a:solidFill>
        <a:ln>
          <a:solidFill>
            <a:srgbClr val="38A884"/>
          </a:solidFill>
        </a:ln>
      </dgm:spPr>
      <dgm:t>
        <a:bodyPr/>
        <a:lstStyle/>
        <a:p>
          <a:pPr algn="ctr"/>
          <a:r>
            <a:rPr lang="en-US" sz="2400" dirty="0">
              <a:solidFill>
                <a:srgbClr val="000000"/>
              </a:solidFill>
              <a:latin typeface="Calibri" charset="0"/>
              <a:ea typeface="Calibri" charset="0"/>
              <a:cs typeface="Calibri" charset="0"/>
            </a:rPr>
            <a:t>Rigor</a:t>
          </a:r>
        </a:p>
        <a:p>
          <a:pPr algn="l"/>
          <a:r>
            <a:rPr lang="en-US" sz="1600" dirty="0">
              <a:solidFill>
                <a:srgbClr val="000000"/>
              </a:solidFill>
              <a:latin typeface="Calibri" charset="0"/>
              <a:ea typeface="Calibri" charset="0"/>
              <a:cs typeface="Calibri" charset="0"/>
            </a:rPr>
            <a:t>Pursuing with equal intensity conceptual understanding, procedural skills and fluency, and application</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X="104569" custScaleY="141576" custLinFactNeighborX="-1972" custLinFactNeighborY="-12332">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custScaleX="112424" custScaleY="195624">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16722" custScaleY="240912">
        <dgm:presLayoutVars>
          <dgm:bulletEnabled val="1"/>
        </dgm:presLayoutVars>
      </dgm:prSet>
      <dgm:spPr/>
    </dgm:pt>
    <dgm:pt modelId="{6B7A9A0F-3E9C-0841-B008-E5E757DBFF45}" type="pres">
      <dgm:prSet presAssocID="{1DD70182-A77E-4641-AE5C-A4778BC3BA83}"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FDA15437-1668-1449-8E1C-3805A41C10B9}" srcId="{DB13A7C5-638F-FB44-AAE8-33AE716FA1BB}" destId="{B76BB5E9-5B8D-0540-86EA-BD579C9A69AA}" srcOrd="1" destOrd="0" parTransId="{1EE343DD-2321-B747-8BFD-38A671E3D6C2}" sibTransId="{606AE561-A72D-5D47-8B2F-E7FEFA9CEA8F}"/>
    <dgm:cxn modelId="{2EA9DA69-22CD-0F42-ADBF-67D4436BCC57}" type="presOf" srcId="{1DD70182-A77E-4641-AE5C-A4778BC3BA83}" destId="{26BDFF10-9696-1648-8466-20E8DFB9A5D6}" srcOrd="0" destOrd="0" presId="urn:microsoft.com/office/officeart/2005/8/layout/pyramid2"/>
    <dgm:cxn modelId="{E88A246E-DE8A-2146-8701-A6F5354DA164}" type="presOf" srcId="{B76BB5E9-5B8D-0540-86EA-BD579C9A69AA}" destId="{AD6A71CF-50D3-CD40-8BC1-FB8A78C70A60}" srcOrd="0" destOrd="0" presId="urn:microsoft.com/office/officeart/2005/8/layout/pyramid2"/>
    <dgm:cxn modelId="{2ADB4089-417D-A549-A2A1-2C7665B681CB}" srcId="{DB13A7C5-638F-FB44-AAE8-33AE716FA1BB}" destId="{1DD70182-A77E-4641-AE5C-A4778BC3BA83}" srcOrd="2" destOrd="0" parTransId="{61157D97-3C0B-EF4E-A2C3-085120304B6F}" sibTransId="{05EB887D-41B3-844D-8A64-DBCD51EDFA2F}"/>
    <dgm:cxn modelId="{D659BEA0-91B7-0940-9869-42531C4376F3}" type="presOf" srcId="{C94B9D16-6872-0646-8D28-C3C671DB56EB}" destId="{E91E3062-20AD-4C43-837E-1AADD30FB3FE}" srcOrd="0" destOrd="0" presId="urn:microsoft.com/office/officeart/2005/8/layout/pyramid2"/>
    <dgm:cxn modelId="{D8717DF4-DA4E-4241-A248-4D79D4B0CD9E}" type="presOf" srcId="{DB13A7C5-638F-FB44-AAE8-33AE716FA1BB}" destId="{7D42966F-F7F5-E243-9B01-FFDB80E5B8F2}" srcOrd="0" destOrd="0" presId="urn:microsoft.com/office/officeart/2005/8/layout/pyramid2"/>
    <dgm:cxn modelId="{A87E422C-07F1-D542-B90D-BE9F3E15AE6E}" type="presParOf" srcId="{7D42966F-F7F5-E243-9B01-FFDB80E5B8F2}" destId="{CF2C7704-B592-E04C-828F-1611817850EC}" srcOrd="0" destOrd="0" presId="urn:microsoft.com/office/officeart/2005/8/layout/pyramid2"/>
    <dgm:cxn modelId="{42AB4238-6A59-B64D-8C4B-10F99A3F0EC9}" type="presParOf" srcId="{7D42966F-F7F5-E243-9B01-FFDB80E5B8F2}" destId="{8F9251F2-3CF0-DC49-B6F8-8ED9A4F01EE6}" srcOrd="1" destOrd="0" presId="urn:microsoft.com/office/officeart/2005/8/layout/pyramid2"/>
    <dgm:cxn modelId="{F36BD6C4-098D-3B4B-BEE8-AE2CB74D5B5C}" type="presParOf" srcId="{8F9251F2-3CF0-DC49-B6F8-8ED9A4F01EE6}" destId="{E91E3062-20AD-4C43-837E-1AADD30FB3FE}" srcOrd="0" destOrd="0" presId="urn:microsoft.com/office/officeart/2005/8/layout/pyramid2"/>
    <dgm:cxn modelId="{CFA5DE67-ECA5-5D45-8DE6-287DB6733495}" type="presParOf" srcId="{8F9251F2-3CF0-DC49-B6F8-8ED9A4F01EE6}" destId="{78CF11E6-AA4B-6E4A-9C0D-A20457D92498}" srcOrd="1" destOrd="0" presId="urn:microsoft.com/office/officeart/2005/8/layout/pyramid2"/>
    <dgm:cxn modelId="{026D676A-2792-754D-B615-FA8A55C93A2D}" type="presParOf" srcId="{8F9251F2-3CF0-DC49-B6F8-8ED9A4F01EE6}" destId="{AD6A71CF-50D3-CD40-8BC1-FB8A78C70A60}" srcOrd="2" destOrd="0" presId="urn:microsoft.com/office/officeart/2005/8/layout/pyramid2"/>
    <dgm:cxn modelId="{76FC4A61-9D14-EC40-AD0D-FE0EEF99BCA2}" type="presParOf" srcId="{8F9251F2-3CF0-DC49-B6F8-8ED9A4F01EE6}" destId="{E618432E-86D9-7943-AA58-D8E73BD5683D}" srcOrd="3" destOrd="0" presId="urn:microsoft.com/office/officeart/2005/8/layout/pyramid2"/>
    <dgm:cxn modelId="{9EC6C87A-6C64-AC47-923B-FD99E1C75159}" type="presParOf" srcId="{8F9251F2-3CF0-DC49-B6F8-8ED9A4F01EE6}" destId="{26BDFF10-9696-1648-8466-20E8DFB9A5D6}" srcOrd="4" destOrd="0" presId="urn:microsoft.com/office/officeart/2005/8/layout/pyramid2"/>
    <dgm:cxn modelId="{A9FF7DB3-A323-F745-9B80-3155CD843847}"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828CD0-0971-B64E-A103-23AF9905BF75}"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9229333D-7F5D-D048-BACA-BAE4C5E7ADB8}">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dgm:spPr>
      <dgm:t>
        <a:bodyPr/>
        <a:lstStyle/>
        <a:p>
          <a:r>
            <a:rPr lang="en-US" sz="3600" dirty="0">
              <a:latin typeface="Calibri" charset="0"/>
              <a:ea typeface="Calibri" charset="0"/>
              <a:cs typeface="Calibri" charset="0"/>
            </a:rPr>
            <a:t>Points to ponder</a:t>
          </a:r>
        </a:p>
      </dgm:t>
    </dgm:pt>
    <dgm:pt modelId="{98CA103C-81AF-A140-9AE9-A0A3FFDCE5C4}" type="parTrans" cxnId="{57130192-2BBE-F946-A764-6A4755D7CA0B}">
      <dgm:prSet/>
      <dgm:spPr/>
      <dgm:t>
        <a:bodyPr/>
        <a:lstStyle/>
        <a:p>
          <a:endParaRPr lang="en-US"/>
        </a:p>
      </dgm:t>
    </dgm:pt>
    <dgm:pt modelId="{C02BF150-0F13-EC43-82FB-3DB32FF189FB}" type="sibTrans" cxnId="{57130192-2BBE-F946-A764-6A4755D7CA0B}">
      <dgm:prSet/>
      <dgm:spPr/>
      <dgm:t>
        <a:bodyPr/>
        <a:lstStyle/>
        <a:p>
          <a:endParaRPr lang="en-US"/>
        </a:p>
      </dgm:t>
    </dgm:pt>
    <dgm:pt modelId="{21209FEE-C4E1-024A-999B-4FA1C0847277}">
      <dgm:prSet phldrT="[Text]" custT="1"/>
      <dgm:spPr>
        <a:ln>
          <a:solidFill>
            <a:srgbClr val="38A884"/>
          </a:solidFill>
        </a:ln>
      </dgm:spPr>
      <dgm:t>
        <a:bodyPr/>
        <a:lstStyle/>
        <a:p>
          <a:r>
            <a:rPr lang="en-US" sz="3200" dirty="0">
              <a:solidFill>
                <a:srgbClr val="1D1D1F"/>
              </a:solidFill>
              <a:latin typeface="Calibri" charset="0"/>
              <a:ea typeface="Calibri" charset="0"/>
              <a:cs typeface="Calibri" charset="0"/>
            </a:rPr>
            <a:t>How does the relationship between the various models help develop conceptual understanding of fractions?</a:t>
          </a:r>
        </a:p>
      </dgm:t>
    </dgm:pt>
    <dgm:pt modelId="{4296B8A6-1CB2-4647-B85D-7A97EBCAD0C5}" type="parTrans" cxnId="{ECC3F728-D484-0848-BC9C-A7142191B7DC}">
      <dgm:prSet/>
      <dgm:spPr/>
      <dgm:t>
        <a:bodyPr/>
        <a:lstStyle/>
        <a:p>
          <a:endParaRPr lang="en-US"/>
        </a:p>
      </dgm:t>
    </dgm:pt>
    <dgm:pt modelId="{ACDB9F6C-FEE9-3748-971D-AAD0EFE9BD54}" type="sibTrans" cxnId="{ECC3F728-D484-0848-BC9C-A7142191B7DC}">
      <dgm:prSet/>
      <dgm:spPr/>
      <dgm:t>
        <a:bodyPr/>
        <a:lstStyle/>
        <a:p>
          <a:endParaRPr lang="en-US"/>
        </a:p>
      </dgm:t>
    </dgm:pt>
    <dgm:pt modelId="{C6E5DC8B-3D50-D940-8A66-C394091C6E40}">
      <dgm:prSet phldrT="[Text]" custT="1"/>
      <dgm:spPr>
        <a:ln>
          <a:solidFill>
            <a:srgbClr val="38A884"/>
          </a:solidFill>
        </a:ln>
      </dgm:spPr>
      <dgm:t>
        <a:bodyPr/>
        <a:lstStyle/>
        <a:p>
          <a:r>
            <a:rPr lang="en-US" sz="3200" dirty="0">
              <a:solidFill>
                <a:srgbClr val="1D1D1F"/>
              </a:solidFill>
              <a:latin typeface="Calibri" charset="0"/>
              <a:ea typeface="Calibri" charset="0"/>
              <a:cs typeface="Calibri" charset="0"/>
            </a:rPr>
            <a:t>How did your understanding of unit fractions help you place the fractions on the number line?</a:t>
          </a:r>
        </a:p>
      </dgm:t>
    </dgm:pt>
    <dgm:pt modelId="{79076524-A089-494D-A7C7-392FD6FEFFB9}" type="parTrans" cxnId="{AB8B7E5F-2D6B-514E-974C-F9ACB91163F7}">
      <dgm:prSet/>
      <dgm:spPr/>
      <dgm:t>
        <a:bodyPr/>
        <a:lstStyle/>
        <a:p>
          <a:endParaRPr lang="en-US"/>
        </a:p>
      </dgm:t>
    </dgm:pt>
    <dgm:pt modelId="{BFBBB927-93C4-7645-A96A-4746FF3380C2}" type="sibTrans" cxnId="{AB8B7E5F-2D6B-514E-974C-F9ACB91163F7}">
      <dgm:prSet/>
      <dgm:spPr/>
      <dgm:t>
        <a:bodyPr/>
        <a:lstStyle/>
        <a:p>
          <a:endParaRPr lang="en-US"/>
        </a:p>
      </dgm:t>
    </dgm:pt>
    <dgm:pt modelId="{2D4741DF-AF98-7444-BA41-5D1053FC08B4}">
      <dgm:prSet phldrT="[Text]" custT="1"/>
      <dgm:spPr>
        <a:ln>
          <a:solidFill>
            <a:srgbClr val="38A884"/>
          </a:solidFill>
        </a:ln>
      </dgm:spPr>
      <dgm:t>
        <a:bodyPr/>
        <a:lstStyle/>
        <a:p>
          <a:endParaRPr lang="en-US" sz="3200" dirty="0">
            <a:solidFill>
              <a:srgbClr val="1D1D1F"/>
            </a:solidFill>
            <a:latin typeface="Calibri" charset="0"/>
            <a:ea typeface="Calibri" charset="0"/>
            <a:cs typeface="Calibri" charset="0"/>
          </a:endParaRPr>
        </a:p>
      </dgm:t>
    </dgm:pt>
    <dgm:pt modelId="{BE212CE4-15C9-EA44-9A71-53598621A960}" type="parTrans" cxnId="{2F5AB7DE-8D23-2440-A082-18FB80BCDE5E}">
      <dgm:prSet/>
      <dgm:spPr/>
      <dgm:t>
        <a:bodyPr/>
        <a:lstStyle/>
        <a:p>
          <a:endParaRPr lang="en-US"/>
        </a:p>
      </dgm:t>
    </dgm:pt>
    <dgm:pt modelId="{184194B0-741B-014C-B5F1-864A583BE2AF}" type="sibTrans" cxnId="{2F5AB7DE-8D23-2440-A082-18FB80BCDE5E}">
      <dgm:prSet/>
      <dgm:spPr/>
      <dgm:t>
        <a:bodyPr/>
        <a:lstStyle/>
        <a:p>
          <a:endParaRPr lang="en-US"/>
        </a:p>
      </dgm:t>
    </dgm:pt>
    <dgm:pt modelId="{9011251D-713A-4943-9D97-B7A5AE5CA84E}">
      <dgm:prSet phldrT="[Text]" custT="1"/>
      <dgm:spPr>
        <a:ln>
          <a:solidFill>
            <a:srgbClr val="38A884"/>
          </a:solidFill>
        </a:ln>
      </dgm:spPr>
      <dgm:t>
        <a:bodyPr/>
        <a:lstStyle/>
        <a:p>
          <a:r>
            <a:rPr lang="en-US" sz="3200" dirty="0">
              <a:solidFill>
                <a:srgbClr val="1D1D1F"/>
              </a:solidFill>
              <a:latin typeface="Calibri" charset="0"/>
              <a:ea typeface="Calibri" charset="0"/>
              <a:cs typeface="Calibri" charset="0"/>
            </a:rPr>
            <a:t>What numerical reasoning did you use to help you determine equivalent fractions?</a:t>
          </a:r>
        </a:p>
      </dgm:t>
    </dgm:pt>
    <dgm:pt modelId="{A23C1E31-F233-A24B-8F95-C73F340CBD26}" type="parTrans" cxnId="{C1893D2D-B079-9E4A-B5D8-18A4A3589144}">
      <dgm:prSet/>
      <dgm:spPr/>
      <dgm:t>
        <a:bodyPr/>
        <a:lstStyle/>
        <a:p>
          <a:endParaRPr lang="en-US"/>
        </a:p>
      </dgm:t>
    </dgm:pt>
    <dgm:pt modelId="{3925CE78-E547-A644-BB20-025862F8A349}" type="sibTrans" cxnId="{C1893D2D-B079-9E4A-B5D8-18A4A3589144}">
      <dgm:prSet/>
      <dgm:spPr/>
      <dgm:t>
        <a:bodyPr/>
        <a:lstStyle/>
        <a:p>
          <a:endParaRPr lang="en-US"/>
        </a:p>
      </dgm:t>
    </dgm:pt>
    <dgm:pt modelId="{9127E634-E318-8748-8524-8CA6647BE21C}">
      <dgm:prSet phldrT="[Text]" custT="1"/>
      <dgm:spPr>
        <a:ln>
          <a:solidFill>
            <a:srgbClr val="38A884"/>
          </a:solidFill>
        </a:ln>
      </dgm:spPr>
      <dgm:t>
        <a:bodyPr/>
        <a:lstStyle/>
        <a:p>
          <a:endParaRPr lang="en-US" sz="3200" dirty="0">
            <a:solidFill>
              <a:srgbClr val="1D1D1F"/>
            </a:solidFill>
            <a:latin typeface="Calibri" charset="0"/>
            <a:ea typeface="Calibri" charset="0"/>
            <a:cs typeface="Calibri" charset="0"/>
          </a:endParaRPr>
        </a:p>
      </dgm:t>
    </dgm:pt>
    <dgm:pt modelId="{32589D58-F687-2440-A72C-9AA177DB38E0}" type="parTrans" cxnId="{B8ADE73B-92BB-E04A-8C1F-EA9B0F6E697F}">
      <dgm:prSet/>
      <dgm:spPr/>
      <dgm:t>
        <a:bodyPr/>
        <a:lstStyle/>
        <a:p>
          <a:endParaRPr lang="en-US"/>
        </a:p>
      </dgm:t>
    </dgm:pt>
    <dgm:pt modelId="{FAB4530C-ABCC-F849-8380-0EC2F1B70220}" type="sibTrans" cxnId="{B8ADE73B-92BB-E04A-8C1F-EA9B0F6E697F}">
      <dgm:prSet/>
      <dgm:spPr/>
      <dgm:t>
        <a:bodyPr/>
        <a:lstStyle/>
        <a:p>
          <a:endParaRPr lang="en-US"/>
        </a:p>
      </dgm:t>
    </dgm:pt>
    <dgm:pt modelId="{6410F61B-40D6-5F42-B5A7-66CD80FFA713}" type="pres">
      <dgm:prSet presAssocID="{18828CD0-0971-B64E-A103-23AF9905BF75}" presName="linear" presStyleCnt="0">
        <dgm:presLayoutVars>
          <dgm:dir/>
          <dgm:animLvl val="lvl"/>
          <dgm:resizeHandles val="exact"/>
        </dgm:presLayoutVars>
      </dgm:prSet>
      <dgm:spPr/>
    </dgm:pt>
    <dgm:pt modelId="{7DEE1A3E-393C-E540-BCC0-664860081A24}" type="pres">
      <dgm:prSet presAssocID="{9229333D-7F5D-D048-BACA-BAE4C5E7ADB8}" presName="parentLin" presStyleCnt="0"/>
      <dgm:spPr/>
    </dgm:pt>
    <dgm:pt modelId="{153E84DC-A776-924E-AD24-8C6389C8145F}" type="pres">
      <dgm:prSet presAssocID="{9229333D-7F5D-D048-BACA-BAE4C5E7ADB8}" presName="parentLeftMargin" presStyleLbl="node1" presStyleIdx="0" presStyleCnt="1"/>
      <dgm:spPr/>
    </dgm:pt>
    <dgm:pt modelId="{0BD16CB0-5CDB-9D43-8B13-C61D141E1BEA}" type="pres">
      <dgm:prSet presAssocID="{9229333D-7F5D-D048-BACA-BAE4C5E7ADB8}" presName="parentText" presStyleLbl="node1" presStyleIdx="0" presStyleCnt="1" custScaleX="69664" custScaleY="63759" custLinFactNeighborX="10424" custLinFactNeighborY="-17423">
        <dgm:presLayoutVars>
          <dgm:chMax val="0"/>
          <dgm:bulletEnabled val="1"/>
        </dgm:presLayoutVars>
      </dgm:prSet>
      <dgm:spPr/>
    </dgm:pt>
    <dgm:pt modelId="{F2BCE5DE-3EAA-184B-9656-50141A7A97DB}" type="pres">
      <dgm:prSet presAssocID="{9229333D-7F5D-D048-BACA-BAE4C5E7ADB8}" presName="negativeSpace" presStyleCnt="0"/>
      <dgm:spPr/>
    </dgm:pt>
    <dgm:pt modelId="{1491E79D-384A-8142-A055-FF4C16B6F9CA}" type="pres">
      <dgm:prSet presAssocID="{9229333D-7F5D-D048-BACA-BAE4C5E7ADB8}" presName="childText" presStyleLbl="conFgAcc1" presStyleIdx="0" presStyleCnt="1" custLinFactNeighborY="17689">
        <dgm:presLayoutVars>
          <dgm:bulletEnabled val="1"/>
        </dgm:presLayoutVars>
      </dgm:prSet>
      <dgm:spPr/>
    </dgm:pt>
  </dgm:ptLst>
  <dgm:cxnLst>
    <dgm:cxn modelId="{042DD419-C70F-0647-A2EA-1DEAFFC32AF7}" type="presOf" srcId="{9229333D-7F5D-D048-BACA-BAE4C5E7ADB8}" destId="{0BD16CB0-5CDB-9D43-8B13-C61D141E1BEA}" srcOrd="1" destOrd="0" presId="urn:microsoft.com/office/officeart/2005/8/layout/list1"/>
    <dgm:cxn modelId="{51356027-1B34-004E-AC31-48D9F613FF1A}" type="presOf" srcId="{C6E5DC8B-3D50-D940-8A66-C394091C6E40}" destId="{1491E79D-384A-8142-A055-FF4C16B6F9CA}" srcOrd="0" destOrd="2" presId="urn:microsoft.com/office/officeart/2005/8/layout/list1"/>
    <dgm:cxn modelId="{ECC3F728-D484-0848-BC9C-A7142191B7DC}" srcId="{9229333D-7F5D-D048-BACA-BAE4C5E7ADB8}" destId="{21209FEE-C4E1-024A-999B-4FA1C0847277}" srcOrd="0" destOrd="0" parTransId="{4296B8A6-1CB2-4647-B85D-7A97EBCAD0C5}" sibTransId="{ACDB9F6C-FEE9-3748-971D-AAD0EFE9BD54}"/>
    <dgm:cxn modelId="{C1893D2D-B079-9E4A-B5D8-18A4A3589144}" srcId="{9229333D-7F5D-D048-BACA-BAE4C5E7ADB8}" destId="{9011251D-713A-4943-9D97-B7A5AE5CA84E}" srcOrd="4" destOrd="0" parTransId="{A23C1E31-F233-A24B-8F95-C73F340CBD26}" sibTransId="{3925CE78-E547-A644-BB20-025862F8A349}"/>
    <dgm:cxn modelId="{048CDE32-CAD8-8149-93CC-901230BACA3B}" type="presOf" srcId="{21209FEE-C4E1-024A-999B-4FA1C0847277}" destId="{1491E79D-384A-8142-A055-FF4C16B6F9CA}" srcOrd="0" destOrd="0" presId="urn:microsoft.com/office/officeart/2005/8/layout/list1"/>
    <dgm:cxn modelId="{B8ADE73B-92BB-E04A-8C1F-EA9B0F6E697F}" srcId="{9229333D-7F5D-D048-BACA-BAE4C5E7ADB8}" destId="{9127E634-E318-8748-8524-8CA6647BE21C}" srcOrd="3" destOrd="0" parTransId="{32589D58-F687-2440-A72C-9AA177DB38E0}" sibTransId="{FAB4530C-ABCC-F849-8380-0EC2F1B70220}"/>
    <dgm:cxn modelId="{A2DAA450-1B9D-CA4E-99FF-967A5CDFF2BF}" type="presOf" srcId="{9127E634-E318-8748-8524-8CA6647BE21C}" destId="{1491E79D-384A-8142-A055-FF4C16B6F9CA}" srcOrd="0" destOrd="3" presId="urn:microsoft.com/office/officeart/2005/8/layout/list1"/>
    <dgm:cxn modelId="{AB8B7E5F-2D6B-514E-974C-F9ACB91163F7}" srcId="{9229333D-7F5D-D048-BACA-BAE4C5E7ADB8}" destId="{C6E5DC8B-3D50-D940-8A66-C394091C6E40}" srcOrd="2" destOrd="0" parTransId="{79076524-A089-494D-A7C7-392FD6FEFFB9}" sibTransId="{BFBBB927-93C4-7645-A96A-4746FF3380C2}"/>
    <dgm:cxn modelId="{B1BB2D71-F08D-EA49-96F7-1BC664F20E77}" type="presOf" srcId="{9229333D-7F5D-D048-BACA-BAE4C5E7ADB8}" destId="{153E84DC-A776-924E-AD24-8C6389C8145F}" srcOrd="0" destOrd="0" presId="urn:microsoft.com/office/officeart/2005/8/layout/list1"/>
    <dgm:cxn modelId="{57130192-2BBE-F946-A764-6A4755D7CA0B}" srcId="{18828CD0-0971-B64E-A103-23AF9905BF75}" destId="{9229333D-7F5D-D048-BACA-BAE4C5E7ADB8}" srcOrd="0" destOrd="0" parTransId="{98CA103C-81AF-A140-9AE9-A0A3FFDCE5C4}" sibTransId="{C02BF150-0F13-EC43-82FB-3DB32FF189FB}"/>
    <dgm:cxn modelId="{2E6B42A0-45C7-5742-A82E-C96A359CC6FB}" type="presOf" srcId="{18828CD0-0971-B64E-A103-23AF9905BF75}" destId="{6410F61B-40D6-5F42-B5A7-66CD80FFA713}" srcOrd="0" destOrd="0" presId="urn:microsoft.com/office/officeart/2005/8/layout/list1"/>
    <dgm:cxn modelId="{5E8288B2-692C-6345-8DE6-D0ED07C50B86}" type="presOf" srcId="{2D4741DF-AF98-7444-BA41-5D1053FC08B4}" destId="{1491E79D-384A-8142-A055-FF4C16B6F9CA}" srcOrd="0" destOrd="1" presId="urn:microsoft.com/office/officeart/2005/8/layout/list1"/>
    <dgm:cxn modelId="{F29BFEBF-D749-9D48-884B-55C3D5A58849}" type="presOf" srcId="{9011251D-713A-4943-9D97-B7A5AE5CA84E}" destId="{1491E79D-384A-8142-A055-FF4C16B6F9CA}" srcOrd="0" destOrd="4" presId="urn:microsoft.com/office/officeart/2005/8/layout/list1"/>
    <dgm:cxn modelId="{2F5AB7DE-8D23-2440-A082-18FB80BCDE5E}" srcId="{9229333D-7F5D-D048-BACA-BAE4C5E7ADB8}" destId="{2D4741DF-AF98-7444-BA41-5D1053FC08B4}" srcOrd="1" destOrd="0" parTransId="{BE212CE4-15C9-EA44-9A71-53598621A960}" sibTransId="{184194B0-741B-014C-B5F1-864A583BE2AF}"/>
    <dgm:cxn modelId="{69F5DBD8-5112-6941-BDF3-0F469605FA63}" type="presParOf" srcId="{6410F61B-40D6-5F42-B5A7-66CD80FFA713}" destId="{7DEE1A3E-393C-E540-BCC0-664860081A24}" srcOrd="0" destOrd="0" presId="urn:microsoft.com/office/officeart/2005/8/layout/list1"/>
    <dgm:cxn modelId="{A66887FE-A7C7-CC4D-AEB0-861248ACE894}" type="presParOf" srcId="{7DEE1A3E-393C-E540-BCC0-664860081A24}" destId="{153E84DC-A776-924E-AD24-8C6389C8145F}" srcOrd="0" destOrd="0" presId="urn:microsoft.com/office/officeart/2005/8/layout/list1"/>
    <dgm:cxn modelId="{32E0196B-346E-354D-8F08-56D37DDEE610}" type="presParOf" srcId="{7DEE1A3E-393C-E540-BCC0-664860081A24}" destId="{0BD16CB0-5CDB-9D43-8B13-C61D141E1BEA}" srcOrd="1" destOrd="0" presId="urn:microsoft.com/office/officeart/2005/8/layout/list1"/>
    <dgm:cxn modelId="{8C9BFB8C-E6B1-D849-A13F-EFD8D1357B98}" type="presParOf" srcId="{6410F61B-40D6-5F42-B5A7-66CD80FFA713}" destId="{F2BCE5DE-3EAA-184B-9656-50141A7A97DB}" srcOrd="1" destOrd="0" presId="urn:microsoft.com/office/officeart/2005/8/layout/list1"/>
    <dgm:cxn modelId="{5977C6C6-4975-D84C-B636-2DFE9B5B0999}" type="presParOf" srcId="{6410F61B-40D6-5F42-B5A7-66CD80FFA713}" destId="{1491E79D-384A-8142-A055-FF4C16B6F9C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7B15AE-8261-7B4D-BEE3-A2E768A78C75}"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AE1CFBD5-E4D9-F74B-A970-CE52A2BB5D45}">
      <dgm:prSet phldrT="[Text]" custT="1"/>
      <dgm:spPr/>
      <dgm:t>
        <a:bodyPr/>
        <a:lstStyle/>
        <a:p>
          <a:pPr rtl="0"/>
          <a:r>
            <a:rPr lang="en-US" sz="3200" dirty="0">
              <a:latin typeface="Calibri" charset="0"/>
              <a:ea typeface="Calibri" charset="0"/>
              <a:cs typeface="Calibri" charset="0"/>
            </a:rPr>
            <a:t>What content changes occur from grade to grade?</a:t>
          </a:r>
        </a:p>
      </dgm:t>
    </dgm:pt>
    <dgm:pt modelId="{E832B1BA-2523-F543-8506-B7C70CF3B507}" type="parTrans" cxnId="{2375E63F-A598-DD43-A8B4-9142C85AE9F2}">
      <dgm:prSet/>
      <dgm:spPr/>
      <dgm:t>
        <a:bodyPr/>
        <a:lstStyle/>
        <a:p>
          <a:endParaRPr lang="en-US"/>
        </a:p>
      </dgm:t>
    </dgm:pt>
    <dgm:pt modelId="{FEB8911F-C8CF-E241-9EB6-434209BECCAC}" type="sibTrans" cxnId="{2375E63F-A598-DD43-A8B4-9142C85AE9F2}">
      <dgm:prSet/>
      <dgm:spPr/>
      <dgm:t>
        <a:bodyPr/>
        <a:lstStyle/>
        <a:p>
          <a:endParaRPr lang="en-US"/>
        </a:p>
      </dgm:t>
    </dgm:pt>
    <dgm:pt modelId="{A70D2538-3913-EF4A-B7ED-EA003FCAF2A0}">
      <dgm:prSet custT="1"/>
      <dgm:spPr/>
      <dgm:t>
        <a:bodyPr/>
        <a:lstStyle/>
        <a:p>
          <a:pPr rtl="0"/>
          <a:r>
            <a:rPr lang="en-US" sz="2800" dirty="0">
              <a:latin typeface="Calibri" charset="0"/>
              <a:ea typeface="Calibri" charset="0"/>
              <a:cs typeface="Calibri" charset="0"/>
            </a:rPr>
            <a:t>Where are concepts introduced, developed, and finalized?</a:t>
          </a:r>
        </a:p>
      </dgm:t>
    </dgm:pt>
    <dgm:pt modelId="{672B3738-CB70-D64F-ABA2-EE9EB77FCB21}" type="parTrans" cxnId="{D18A0ECA-FC98-EE47-A5E3-348D24F1B838}">
      <dgm:prSet/>
      <dgm:spPr/>
      <dgm:t>
        <a:bodyPr/>
        <a:lstStyle/>
        <a:p>
          <a:endParaRPr lang="en-US"/>
        </a:p>
      </dgm:t>
    </dgm:pt>
    <dgm:pt modelId="{76C099FF-64C2-F648-A32D-E62BB428A086}" type="sibTrans" cxnId="{D18A0ECA-FC98-EE47-A5E3-348D24F1B838}">
      <dgm:prSet/>
      <dgm:spPr/>
      <dgm:t>
        <a:bodyPr/>
        <a:lstStyle/>
        <a:p>
          <a:endParaRPr lang="en-US"/>
        </a:p>
      </dgm:t>
    </dgm:pt>
    <dgm:pt modelId="{99AC2CA2-0B44-F94F-9824-FEECA35518AF}">
      <dgm:prSet custT="1"/>
      <dgm:spPr/>
      <dgm:t>
        <a:bodyPr/>
        <a:lstStyle/>
        <a:p>
          <a:pPr rtl="0"/>
          <a:r>
            <a:rPr lang="en-US" sz="2800" dirty="0">
              <a:latin typeface="Calibri" charset="0"/>
              <a:ea typeface="Calibri" charset="0"/>
              <a:cs typeface="Calibri" charset="0"/>
            </a:rPr>
            <a:t>Does an idea or skill get more complex, and if so, how?</a:t>
          </a:r>
        </a:p>
      </dgm:t>
    </dgm:pt>
    <dgm:pt modelId="{559D635A-11EF-B04D-93DE-159ACB083ED6}" type="parTrans" cxnId="{573AEFB8-307A-F945-990B-C19D4FD1D489}">
      <dgm:prSet/>
      <dgm:spPr/>
      <dgm:t>
        <a:bodyPr/>
        <a:lstStyle/>
        <a:p>
          <a:endParaRPr lang="en-US"/>
        </a:p>
      </dgm:t>
    </dgm:pt>
    <dgm:pt modelId="{27210768-1C84-9944-80D9-D078DA9A2C8C}" type="sibTrans" cxnId="{573AEFB8-307A-F945-990B-C19D4FD1D489}">
      <dgm:prSet/>
      <dgm:spPr/>
      <dgm:t>
        <a:bodyPr/>
        <a:lstStyle/>
        <a:p>
          <a:endParaRPr lang="en-US"/>
        </a:p>
      </dgm:t>
    </dgm:pt>
    <dgm:pt modelId="{2E39FAEE-4F39-6246-B25A-11FEE30260BC}">
      <dgm:prSet custT="1"/>
      <dgm:spPr/>
      <dgm:t>
        <a:bodyPr/>
        <a:lstStyle/>
        <a:p>
          <a:pPr rtl="0"/>
          <a:r>
            <a:rPr lang="en-US" sz="2200" dirty="0">
              <a:latin typeface="Calibri" charset="0"/>
              <a:ea typeface="Calibri" charset="0"/>
              <a:cs typeface="Calibri" charset="0"/>
            </a:rPr>
            <a:t>How are the components of </a:t>
          </a:r>
          <a:r>
            <a:rPr lang="en-US" sz="2200" i="1" dirty="0">
              <a:latin typeface="Calibri" charset="0"/>
              <a:ea typeface="Calibri" charset="0"/>
              <a:cs typeface="Calibri" charset="0"/>
            </a:rPr>
            <a:t>rigor</a:t>
          </a:r>
          <a:r>
            <a:rPr lang="en-US" sz="2200" dirty="0">
              <a:latin typeface="Calibri" charset="0"/>
              <a:ea typeface="Calibri" charset="0"/>
              <a:cs typeface="Calibri" charset="0"/>
            </a:rPr>
            <a:t> (conceptual understanding, procedural skills and fluency, and application) evident in the standards?</a:t>
          </a:r>
        </a:p>
      </dgm:t>
    </dgm:pt>
    <dgm:pt modelId="{35A57DA8-2DC5-AC42-9A15-D18DFF84CE6C}" type="parTrans" cxnId="{2D9A302C-9579-8C40-8F12-4595915544B2}">
      <dgm:prSet/>
      <dgm:spPr/>
      <dgm:t>
        <a:bodyPr/>
        <a:lstStyle/>
        <a:p>
          <a:endParaRPr lang="en-US"/>
        </a:p>
      </dgm:t>
    </dgm:pt>
    <dgm:pt modelId="{4CD1E069-EB8C-A84F-B03D-C7E311A4847D}" type="sibTrans" cxnId="{2D9A302C-9579-8C40-8F12-4595915544B2}">
      <dgm:prSet/>
      <dgm:spPr/>
      <dgm:t>
        <a:bodyPr/>
        <a:lstStyle/>
        <a:p>
          <a:endParaRPr lang="en-US"/>
        </a:p>
      </dgm:t>
    </dgm:pt>
    <dgm:pt modelId="{DEC8F9DF-EA16-0049-83A8-A9BCE8799C28}">
      <dgm:prSet custT="1"/>
      <dgm:spPr/>
      <dgm:t>
        <a:bodyPr/>
        <a:lstStyle/>
        <a:p>
          <a:pPr rtl="0"/>
          <a:r>
            <a:rPr lang="en-US" sz="2800" dirty="0">
              <a:latin typeface="Calibri" charset="0"/>
              <a:ea typeface="Calibri" charset="0"/>
              <a:cs typeface="Calibri" charset="0"/>
            </a:rPr>
            <a:t>How do the components of rigor change as the big idea is developed across the grades? </a:t>
          </a:r>
        </a:p>
      </dgm:t>
    </dgm:pt>
    <dgm:pt modelId="{81E0DE12-7BC4-8445-A0C9-64BB9063C8E1}" type="parTrans" cxnId="{5A9AE41A-4CC0-2948-88C7-16802C90086C}">
      <dgm:prSet/>
      <dgm:spPr/>
      <dgm:t>
        <a:bodyPr/>
        <a:lstStyle/>
        <a:p>
          <a:endParaRPr lang="en-US"/>
        </a:p>
      </dgm:t>
    </dgm:pt>
    <dgm:pt modelId="{2A9DE7A4-28EE-7C4B-B6C8-3DA640C3B378}" type="sibTrans" cxnId="{5A9AE41A-4CC0-2948-88C7-16802C90086C}">
      <dgm:prSet/>
      <dgm:spPr/>
      <dgm:t>
        <a:bodyPr/>
        <a:lstStyle/>
        <a:p>
          <a:endParaRPr lang="en-US"/>
        </a:p>
      </dgm:t>
    </dgm:pt>
    <dgm:pt modelId="{15D514AD-8595-0B44-9E7A-8EEE2A5F6703}" type="pres">
      <dgm:prSet presAssocID="{197B15AE-8261-7B4D-BEE3-A2E768A78C75}" presName="Name0" presStyleCnt="0">
        <dgm:presLayoutVars>
          <dgm:chMax val="7"/>
          <dgm:chPref val="7"/>
          <dgm:dir/>
        </dgm:presLayoutVars>
      </dgm:prSet>
      <dgm:spPr/>
    </dgm:pt>
    <dgm:pt modelId="{859C4A20-BA0E-0044-9536-E6B7CB053F99}" type="pres">
      <dgm:prSet presAssocID="{197B15AE-8261-7B4D-BEE3-A2E768A78C75}" presName="Name1" presStyleCnt="0"/>
      <dgm:spPr/>
    </dgm:pt>
    <dgm:pt modelId="{23DA327C-C0F0-B94B-A116-A82EFAAB337B}" type="pres">
      <dgm:prSet presAssocID="{197B15AE-8261-7B4D-BEE3-A2E768A78C75}" presName="cycle" presStyleCnt="0"/>
      <dgm:spPr/>
    </dgm:pt>
    <dgm:pt modelId="{41562691-7B17-114D-8602-7F79ADC75996}" type="pres">
      <dgm:prSet presAssocID="{197B15AE-8261-7B4D-BEE3-A2E768A78C75}" presName="srcNode" presStyleLbl="node1" presStyleIdx="0" presStyleCnt="5"/>
      <dgm:spPr/>
    </dgm:pt>
    <dgm:pt modelId="{B2360BEF-80B7-2C4D-B109-222AC25E4499}" type="pres">
      <dgm:prSet presAssocID="{197B15AE-8261-7B4D-BEE3-A2E768A78C75}" presName="conn" presStyleLbl="parChTrans1D2" presStyleIdx="0" presStyleCnt="1"/>
      <dgm:spPr/>
    </dgm:pt>
    <dgm:pt modelId="{71FC7261-8D33-774A-862E-529EF14032D7}" type="pres">
      <dgm:prSet presAssocID="{197B15AE-8261-7B4D-BEE3-A2E768A78C75}" presName="extraNode" presStyleLbl="node1" presStyleIdx="0" presStyleCnt="5"/>
      <dgm:spPr/>
    </dgm:pt>
    <dgm:pt modelId="{1B807CD6-2F1E-0A47-9AAB-7FBBAA42DFC0}" type="pres">
      <dgm:prSet presAssocID="{197B15AE-8261-7B4D-BEE3-A2E768A78C75}" presName="dstNode" presStyleLbl="node1" presStyleIdx="0" presStyleCnt="5"/>
      <dgm:spPr/>
    </dgm:pt>
    <dgm:pt modelId="{E768F497-FE9A-E54E-9809-5144CEBEAF6C}" type="pres">
      <dgm:prSet presAssocID="{AE1CFBD5-E4D9-F74B-A970-CE52A2BB5D45}" presName="text_1" presStyleLbl="node1" presStyleIdx="0" presStyleCnt="5">
        <dgm:presLayoutVars>
          <dgm:bulletEnabled val="1"/>
        </dgm:presLayoutVars>
      </dgm:prSet>
      <dgm:spPr/>
    </dgm:pt>
    <dgm:pt modelId="{1467435F-C798-374D-8F18-31450B6D6E5D}" type="pres">
      <dgm:prSet presAssocID="{AE1CFBD5-E4D9-F74B-A970-CE52A2BB5D45}" presName="accent_1" presStyleCnt="0"/>
      <dgm:spPr/>
    </dgm:pt>
    <dgm:pt modelId="{EAD3E928-A2A9-2D4E-AE37-A5F0B1946D93}" type="pres">
      <dgm:prSet presAssocID="{AE1CFBD5-E4D9-F74B-A970-CE52A2BB5D45}" presName="accentRepeatNode" presStyleLbl="solidFgAcc1" presStyleIdx="0" presStyleCnt="5"/>
      <dgm:spPr/>
    </dgm:pt>
    <dgm:pt modelId="{CDAF5CB9-7665-6548-A558-B3A691A5CE2D}" type="pres">
      <dgm:prSet presAssocID="{A70D2538-3913-EF4A-B7ED-EA003FCAF2A0}" presName="text_2" presStyleLbl="node1" presStyleIdx="1" presStyleCnt="5">
        <dgm:presLayoutVars>
          <dgm:bulletEnabled val="1"/>
        </dgm:presLayoutVars>
      </dgm:prSet>
      <dgm:spPr/>
    </dgm:pt>
    <dgm:pt modelId="{FB4542FE-6746-E048-B3C1-5B0321E5D737}" type="pres">
      <dgm:prSet presAssocID="{A70D2538-3913-EF4A-B7ED-EA003FCAF2A0}" presName="accent_2" presStyleCnt="0"/>
      <dgm:spPr/>
    </dgm:pt>
    <dgm:pt modelId="{D333ED3A-EF2E-9C40-B0DA-CBBA26765BBE}" type="pres">
      <dgm:prSet presAssocID="{A70D2538-3913-EF4A-B7ED-EA003FCAF2A0}" presName="accentRepeatNode" presStyleLbl="solidFgAcc1" presStyleIdx="1" presStyleCnt="5"/>
      <dgm:spPr/>
    </dgm:pt>
    <dgm:pt modelId="{8F1AF19F-3735-A144-8B9B-97B2E3A16BEF}" type="pres">
      <dgm:prSet presAssocID="{99AC2CA2-0B44-F94F-9824-FEECA35518AF}" presName="text_3" presStyleLbl="node1" presStyleIdx="2" presStyleCnt="5">
        <dgm:presLayoutVars>
          <dgm:bulletEnabled val="1"/>
        </dgm:presLayoutVars>
      </dgm:prSet>
      <dgm:spPr/>
    </dgm:pt>
    <dgm:pt modelId="{67D40F32-0290-6F47-A76E-123C5365A898}" type="pres">
      <dgm:prSet presAssocID="{99AC2CA2-0B44-F94F-9824-FEECA35518AF}" presName="accent_3" presStyleCnt="0"/>
      <dgm:spPr/>
    </dgm:pt>
    <dgm:pt modelId="{28ACC420-94B3-2B4B-AA1B-9688D64941B0}" type="pres">
      <dgm:prSet presAssocID="{99AC2CA2-0B44-F94F-9824-FEECA35518AF}" presName="accentRepeatNode" presStyleLbl="solidFgAcc1" presStyleIdx="2" presStyleCnt="5"/>
      <dgm:spPr/>
    </dgm:pt>
    <dgm:pt modelId="{62158B10-F071-3C4B-BFFC-2CD48B04FA47}" type="pres">
      <dgm:prSet presAssocID="{2E39FAEE-4F39-6246-B25A-11FEE30260BC}" presName="text_4" presStyleLbl="node1" presStyleIdx="3" presStyleCnt="5">
        <dgm:presLayoutVars>
          <dgm:bulletEnabled val="1"/>
        </dgm:presLayoutVars>
      </dgm:prSet>
      <dgm:spPr/>
    </dgm:pt>
    <dgm:pt modelId="{00D2BD94-73E8-E544-8BA2-659458062272}" type="pres">
      <dgm:prSet presAssocID="{2E39FAEE-4F39-6246-B25A-11FEE30260BC}" presName="accent_4" presStyleCnt="0"/>
      <dgm:spPr/>
    </dgm:pt>
    <dgm:pt modelId="{26F5D2AF-02B4-1548-B60C-5AE818EAD656}" type="pres">
      <dgm:prSet presAssocID="{2E39FAEE-4F39-6246-B25A-11FEE30260BC}" presName="accentRepeatNode" presStyleLbl="solidFgAcc1" presStyleIdx="3" presStyleCnt="5"/>
      <dgm:spPr/>
    </dgm:pt>
    <dgm:pt modelId="{D8B70A98-4FC3-A943-8D5B-A7077D4869DC}" type="pres">
      <dgm:prSet presAssocID="{DEC8F9DF-EA16-0049-83A8-A9BCE8799C28}" presName="text_5" presStyleLbl="node1" presStyleIdx="4" presStyleCnt="5">
        <dgm:presLayoutVars>
          <dgm:bulletEnabled val="1"/>
        </dgm:presLayoutVars>
      </dgm:prSet>
      <dgm:spPr/>
    </dgm:pt>
    <dgm:pt modelId="{ABB1F906-75F8-3348-9117-A0F00751CF55}" type="pres">
      <dgm:prSet presAssocID="{DEC8F9DF-EA16-0049-83A8-A9BCE8799C28}" presName="accent_5" presStyleCnt="0"/>
      <dgm:spPr/>
    </dgm:pt>
    <dgm:pt modelId="{468DD1BD-8C5A-3646-BF63-EB7874D87055}" type="pres">
      <dgm:prSet presAssocID="{DEC8F9DF-EA16-0049-83A8-A9BCE8799C28}" presName="accentRepeatNode" presStyleLbl="solidFgAcc1" presStyleIdx="4" presStyleCnt="5"/>
      <dgm:spPr/>
    </dgm:pt>
  </dgm:ptLst>
  <dgm:cxnLst>
    <dgm:cxn modelId="{57AD0205-115E-F04A-9BF1-52E170283118}" type="presOf" srcId="{FEB8911F-C8CF-E241-9EB6-434209BECCAC}" destId="{B2360BEF-80B7-2C4D-B109-222AC25E4499}" srcOrd="0" destOrd="0" presId="urn:microsoft.com/office/officeart/2008/layout/VerticalCurvedList"/>
    <dgm:cxn modelId="{5A9AE41A-4CC0-2948-88C7-16802C90086C}" srcId="{197B15AE-8261-7B4D-BEE3-A2E768A78C75}" destId="{DEC8F9DF-EA16-0049-83A8-A9BCE8799C28}" srcOrd="4" destOrd="0" parTransId="{81E0DE12-7BC4-8445-A0C9-64BB9063C8E1}" sibTransId="{2A9DE7A4-28EE-7C4B-B6C8-3DA640C3B378}"/>
    <dgm:cxn modelId="{2D9A302C-9579-8C40-8F12-4595915544B2}" srcId="{197B15AE-8261-7B4D-BEE3-A2E768A78C75}" destId="{2E39FAEE-4F39-6246-B25A-11FEE30260BC}" srcOrd="3" destOrd="0" parTransId="{35A57DA8-2DC5-AC42-9A15-D18DFF84CE6C}" sibTransId="{4CD1E069-EB8C-A84F-B03D-C7E311A4847D}"/>
    <dgm:cxn modelId="{CEC1483E-9B3E-1E49-86D5-00089D5C41A3}" type="presOf" srcId="{DEC8F9DF-EA16-0049-83A8-A9BCE8799C28}" destId="{D8B70A98-4FC3-A943-8D5B-A7077D4869DC}" srcOrd="0" destOrd="0" presId="urn:microsoft.com/office/officeart/2008/layout/VerticalCurvedList"/>
    <dgm:cxn modelId="{2375E63F-A598-DD43-A8B4-9142C85AE9F2}" srcId="{197B15AE-8261-7B4D-BEE3-A2E768A78C75}" destId="{AE1CFBD5-E4D9-F74B-A970-CE52A2BB5D45}" srcOrd="0" destOrd="0" parTransId="{E832B1BA-2523-F543-8506-B7C70CF3B507}" sibTransId="{FEB8911F-C8CF-E241-9EB6-434209BECCAC}"/>
    <dgm:cxn modelId="{1D89CB4C-C033-1341-BC53-3CD905622A0C}" type="presOf" srcId="{99AC2CA2-0B44-F94F-9824-FEECA35518AF}" destId="{8F1AF19F-3735-A144-8B9B-97B2E3A16BEF}" srcOrd="0" destOrd="0" presId="urn:microsoft.com/office/officeart/2008/layout/VerticalCurvedList"/>
    <dgm:cxn modelId="{2AF3875C-7535-DC4C-8FDC-38F38C52576E}" type="presOf" srcId="{A70D2538-3913-EF4A-B7ED-EA003FCAF2A0}" destId="{CDAF5CB9-7665-6548-A558-B3A691A5CE2D}" srcOrd="0" destOrd="0" presId="urn:microsoft.com/office/officeart/2008/layout/VerticalCurvedList"/>
    <dgm:cxn modelId="{12CA0460-F627-8748-AE4B-6175ED2117B6}" type="presOf" srcId="{AE1CFBD5-E4D9-F74B-A970-CE52A2BB5D45}" destId="{E768F497-FE9A-E54E-9809-5144CEBEAF6C}" srcOrd="0" destOrd="0" presId="urn:microsoft.com/office/officeart/2008/layout/VerticalCurvedList"/>
    <dgm:cxn modelId="{F4BCC38D-AC78-B444-85D6-805C89921477}" type="presOf" srcId="{197B15AE-8261-7B4D-BEE3-A2E768A78C75}" destId="{15D514AD-8595-0B44-9E7A-8EEE2A5F6703}" srcOrd="0" destOrd="0" presId="urn:microsoft.com/office/officeart/2008/layout/VerticalCurvedList"/>
    <dgm:cxn modelId="{573AEFB8-307A-F945-990B-C19D4FD1D489}" srcId="{197B15AE-8261-7B4D-BEE3-A2E768A78C75}" destId="{99AC2CA2-0B44-F94F-9824-FEECA35518AF}" srcOrd="2" destOrd="0" parTransId="{559D635A-11EF-B04D-93DE-159ACB083ED6}" sibTransId="{27210768-1C84-9944-80D9-D078DA9A2C8C}"/>
    <dgm:cxn modelId="{D18A0ECA-FC98-EE47-A5E3-348D24F1B838}" srcId="{197B15AE-8261-7B4D-BEE3-A2E768A78C75}" destId="{A70D2538-3913-EF4A-B7ED-EA003FCAF2A0}" srcOrd="1" destOrd="0" parTransId="{672B3738-CB70-D64F-ABA2-EE9EB77FCB21}" sibTransId="{76C099FF-64C2-F648-A32D-E62BB428A086}"/>
    <dgm:cxn modelId="{C04474EF-AA8C-7448-9251-02E6CDF1FDF9}" type="presOf" srcId="{2E39FAEE-4F39-6246-B25A-11FEE30260BC}" destId="{62158B10-F071-3C4B-BFFC-2CD48B04FA47}" srcOrd="0" destOrd="0" presId="urn:microsoft.com/office/officeart/2008/layout/VerticalCurvedList"/>
    <dgm:cxn modelId="{355C6AAF-1B3D-8E45-8799-BD29F811E93A}" type="presParOf" srcId="{15D514AD-8595-0B44-9E7A-8EEE2A5F6703}" destId="{859C4A20-BA0E-0044-9536-E6B7CB053F99}" srcOrd="0" destOrd="0" presId="urn:microsoft.com/office/officeart/2008/layout/VerticalCurvedList"/>
    <dgm:cxn modelId="{187E6377-8DB0-7B43-8CC9-A9744E11D54F}" type="presParOf" srcId="{859C4A20-BA0E-0044-9536-E6B7CB053F99}" destId="{23DA327C-C0F0-B94B-A116-A82EFAAB337B}" srcOrd="0" destOrd="0" presId="urn:microsoft.com/office/officeart/2008/layout/VerticalCurvedList"/>
    <dgm:cxn modelId="{6DD8D522-5FE2-554B-AE83-AED2D5A02A71}" type="presParOf" srcId="{23DA327C-C0F0-B94B-A116-A82EFAAB337B}" destId="{41562691-7B17-114D-8602-7F79ADC75996}" srcOrd="0" destOrd="0" presId="urn:microsoft.com/office/officeart/2008/layout/VerticalCurvedList"/>
    <dgm:cxn modelId="{6F99FD96-A2BE-274A-91B7-C7C92031289C}" type="presParOf" srcId="{23DA327C-C0F0-B94B-A116-A82EFAAB337B}" destId="{B2360BEF-80B7-2C4D-B109-222AC25E4499}" srcOrd="1" destOrd="0" presId="urn:microsoft.com/office/officeart/2008/layout/VerticalCurvedList"/>
    <dgm:cxn modelId="{EB60FF5B-B987-6F45-8974-1948EC517320}" type="presParOf" srcId="{23DA327C-C0F0-B94B-A116-A82EFAAB337B}" destId="{71FC7261-8D33-774A-862E-529EF14032D7}" srcOrd="2" destOrd="0" presId="urn:microsoft.com/office/officeart/2008/layout/VerticalCurvedList"/>
    <dgm:cxn modelId="{E78ECC5E-15B2-454E-99D3-BC98073FE70D}" type="presParOf" srcId="{23DA327C-C0F0-B94B-A116-A82EFAAB337B}" destId="{1B807CD6-2F1E-0A47-9AAB-7FBBAA42DFC0}" srcOrd="3" destOrd="0" presId="urn:microsoft.com/office/officeart/2008/layout/VerticalCurvedList"/>
    <dgm:cxn modelId="{8119EDEA-3CDF-D14D-B13C-5B7836C94A75}" type="presParOf" srcId="{859C4A20-BA0E-0044-9536-E6B7CB053F99}" destId="{E768F497-FE9A-E54E-9809-5144CEBEAF6C}" srcOrd="1" destOrd="0" presId="urn:microsoft.com/office/officeart/2008/layout/VerticalCurvedList"/>
    <dgm:cxn modelId="{DB263FCB-C9FE-C44C-AC39-6C1355239A3A}" type="presParOf" srcId="{859C4A20-BA0E-0044-9536-E6B7CB053F99}" destId="{1467435F-C798-374D-8F18-31450B6D6E5D}" srcOrd="2" destOrd="0" presId="urn:microsoft.com/office/officeart/2008/layout/VerticalCurvedList"/>
    <dgm:cxn modelId="{4FCDE2F1-FD8C-E843-9AB6-A0CD1F72361D}" type="presParOf" srcId="{1467435F-C798-374D-8F18-31450B6D6E5D}" destId="{EAD3E928-A2A9-2D4E-AE37-A5F0B1946D93}" srcOrd="0" destOrd="0" presId="urn:microsoft.com/office/officeart/2008/layout/VerticalCurvedList"/>
    <dgm:cxn modelId="{D77411C2-9F3C-E943-9BDD-1BB833C6F8E5}" type="presParOf" srcId="{859C4A20-BA0E-0044-9536-E6B7CB053F99}" destId="{CDAF5CB9-7665-6548-A558-B3A691A5CE2D}" srcOrd="3" destOrd="0" presId="urn:microsoft.com/office/officeart/2008/layout/VerticalCurvedList"/>
    <dgm:cxn modelId="{1745D6FE-48CF-1241-96F0-38FE5AF5665C}" type="presParOf" srcId="{859C4A20-BA0E-0044-9536-E6B7CB053F99}" destId="{FB4542FE-6746-E048-B3C1-5B0321E5D737}" srcOrd="4" destOrd="0" presId="urn:microsoft.com/office/officeart/2008/layout/VerticalCurvedList"/>
    <dgm:cxn modelId="{F07125FF-DC3B-3B4E-AC55-10B78994825F}" type="presParOf" srcId="{FB4542FE-6746-E048-B3C1-5B0321E5D737}" destId="{D333ED3A-EF2E-9C40-B0DA-CBBA26765BBE}" srcOrd="0" destOrd="0" presId="urn:microsoft.com/office/officeart/2008/layout/VerticalCurvedList"/>
    <dgm:cxn modelId="{5B5D789F-687B-C343-9DF3-04B950433DED}" type="presParOf" srcId="{859C4A20-BA0E-0044-9536-E6B7CB053F99}" destId="{8F1AF19F-3735-A144-8B9B-97B2E3A16BEF}" srcOrd="5" destOrd="0" presId="urn:microsoft.com/office/officeart/2008/layout/VerticalCurvedList"/>
    <dgm:cxn modelId="{CC1E2B5A-067C-B240-A526-6E3A4EB702C7}" type="presParOf" srcId="{859C4A20-BA0E-0044-9536-E6B7CB053F99}" destId="{67D40F32-0290-6F47-A76E-123C5365A898}" srcOrd="6" destOrd="0" presId="urn:microsoft.com/office/officeart/2008/layout/VerticalCurvedList"/>
    <dgm:cxn modelId="{046B0411-4586-5641-84C6-58DA25955752}" type="presParOf" srcId="{67D40F32-0290-6F47-A76E-123C5365A898}" destId="{28ACC420-94B3-2B4B-AA1B-9688D64941B0}" srcOrd="0" destOrd="0" presId="urn:microsoft.com/office/officeart/2008/layout/VerticalCurvedList"/>
    <dgm:cxn modelId="{11E0D904-E1D0-424C-85A5-27EC6BAE2B8A}" type="presParOf" srcId="{859C4A20-BA0E-0044-9536-E6B7CB053F99}" destId="{62158B10-F071-3C4B-BFFC-2CD48B04FA47}" srcOrd="7" destOrd="0" presId="urn:microsoft.com/office/officeart/2008/layout/VerticalCurvedList"/>
    <dgm:cxn modelId="{BD4436C8-0731-DF41-BC98-F54769243F6C}" type="presParOf" srcId="{859C4A20-BA0E-0044-9536-E6B7CB053F99}" destId="{00D2BD94-73E8-E544-8BA2-659458062272}" srcOrd="8" destOrd="0" presId="urn:microsoft.com/office/officeart/2008/layout/VerticalCurvedList"/>
    <dgm:cxn modelId="{AAA9B15C-2A83-2B46-BD3F-36122E9D65F4}" type="presParOf" srcId="{00D2BD94-73E8-E544-8BA2-659458062272}" destId="{26F5D2AF-02B4-1548-B60C-5AE818EAD656}" srcOrd="0" destOrd="0" presId="urn:microsoft.com/office/officeart/2008/layout/VerticalCurvedList"/>
    <dgm:cxn modelId="{F34835A2-4EE3-AD4F-98B5-36A8489EA3D9}" type="presParOf" srcId="{859C4A20-BA0E-0044-9536-E6B7CB053F99}" destId="{D8B70A98-4FC3-A943-8D5B-A7077D4869DC}" srcOrd="9" destOrd="0" presId="urn:microsoft.com/office/officeart/2008/layout/VerticalCurvedList"/>
    <dgm:cxn modelId="{D56C4F32-3140-9B41-B2D5-650054110500}" type="presParOf" srcId="{859C4A20-BA0E-0044-9536-E6B7CB053F99}" destId="{ABB1F906-75F8-3348-9117-A0F00751CF55}" srcOrd="10" destOrd="0" presId="urn:microsoft.com/office/officeart/2008/layout/VerticalCurvedList"/>
    <dgm:cxn modelId="{88B74A48-1008-264C-BB5E-76610E72BC62}" type="presParOf" srcId="{ABB1F906-75F8-3348-9117-A0F00751CF55}" destId="{468DD1BD-8C5A-3646-BF63-EB7874D8705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5C3E587-8D54-744A-B215-0E46A90A78DA}" type="doc">
      <dgm:prSet loTypeId="urn:microsoft.com/office/officeart/2008/layout/VerticalCurvedList" loCatId="" qsTypeId="urn:microsoft.com/office/officeart/2005/8/quickstyle/simple4" qsCatId="simple" csTypeId="urn:microsoft.com/office/officeart/2005/8/colors/colorful5" csCatId="colorful" phldr="1"/>
      <dgm:spPr/>
      <dgm:t>
        <a:bodyPr/>
        <a:lstStyle/>
        <a:p>
          <a:endParaRPr lang="en-US"/>
        </a:p>
      </dgm:t>
    </dgm:pt>
    <dgm:pt modelId="{1980F699-0727-6948-AF8F-A7201745E4B8}">
      <dgm:prSet phldrT="[Text]" custT="1"/>
      <dgm:spPr/>
      <dgm:t>
        <a:bodyPr/>
        <a:lstStyle/>
        <a:p>
          <a:r>
            <a:rPr lang="en-US" sz="2400" i="1" dirty="0">
              <a:latin typeface="Calibri" charset="0"/>
              <a:ea typeface="Calibri" charset="0"/>
              <a:cs typeface="Calibri" charset="0"/>
            </a:rPr>
            <a:t>Anticipating</a:t>
          </a:r>
          <a:r>
            <a:rPr lang="en-US" sz="2400" dirty="0">
              <a:latin typeface="Calibri" charset="0"/>
              <a:ea typeface="Calibri" charset="0"/>
              <a:cs typeface="Calibri" charset="0"/>
            </a:rPr>
            <a:t> student responses prior to the lesson</a:t>
          </a:r>
        </a:p>
      </dgm:t>
    </dgm:pt>
    <dgm:pt modelId="{5CFC12DD-534B-F940-9A83-B1FBCC6E0AB1}" type="parTrans" cxnId="{0F60E7BA-8FC6-A845-8F00-695BD586B7DD}">
      <dgm:prSet/>
      <dgm:spPr/>
      <dgm:t>
        <a:bodyPr/>
        <a:lstStyle/>
        <a:p>
          <a:endParaRPr lang="en-US"/>
        </a:p>
      </dgm:t>
    </dgm:pt>
    <dgm:pt modelId="{31032274-613B-B74C-9FD3-38792CD45199}" type="sibTrans" cxnId="{0F60E7BA-8FC6-A845-8F00-695BD586B7DD}">
      <dgm:prSet/>
      <dgm:spPr/>
      <dgm:t>
        <a:bodyPr/>
        <a:lstStyle/>
        <a:p>
          <a:endParaRPr lang="en-US"/>
        </a:p>
      </dgm:t>
    </dgm:pt>
    <dgm:pt modelId="{6CB33C65-09D5-0F49-BDBE-6F0D5A14D100}">
      <dgm:prSet phldrT="[Text]" custT="1"/>
      <dgm:spPr/>
      <dgm:t>
        <a:bodyPr/>
        <a:lstStyle/>
        <a:p>
          <a:r>
            <a:rPr lang="en-US" sz="2400" i="1" dirty="0">
              <a:latin typeface="Calibri" charset="0"/>
              <a:ea typeface="Calibri" charset="0"/>
              <a:cs typeface="Calibri" charset="0"/>
            </a:rPr>
            <a:t>Sequencing</a:t>
          </a:r>
          <a:r>
            <a:rPr lang="en-US" sz="2400" dirty="0">
              <a:latin typeface="Calibri" charset="0"/>
              <a:ea typeface="Calibri" charset="0"/>
              <a:cs typeface="Calibri" charset="0"/>
            </a:rPr>
            <a:t> students' responses in a specific order for discourse</a:t>
          </a:r>
        </a:p>
      </dgm:t>
    </dgm:pt>
    <dgm:pt modelId="{59722796-7B92-004E-A9F9-FE0901FF7761}" type="parTrans" cxnId="{21A55191-92B8-6948-B74F-822BE16323C4}">
      <dgm:prSet/>
      <dgm:spPr/>
      <dgm:t>
        <a:bodyPr/>
        <a:lstStyle/>
        <a:p>
          <a:endParaRPr lang="en-US"/>
        </a:p>
      </dgm:t>
    </dgm:pt>
    <dgm:pt modelId="{2844B3E0-52DB-5C40-A7C6-614870D9C200}" type="sibTrans" cxnId="{21A55191-92B8-6948-B74F-822BE16323C4}">
      <dgm:prSet/>
      <dgm:spPr/>
      <dgm:t>
        <a:bodyPr/>
        <a:lstStyle/>
        <a:p>
          <a:endParaRPr lang="en-US"/>
        </a:p>
      </dgm:t>
    </dgm:pt>
    <dgm:pt modelId="{EA65B47A-18E3-6643-9D24-B3C8427D7601}">
      <dgm:prSet phldrT="[Text]" custT="1"/>
      <dgm:spPr/>
      <dgm:t>
        <a:bodyPr/>
        <a:lstStyle/>
        <a:p>
          <a:r>
            <a:rPr lang="en-US" sz="2400" i="1" dirty="0">
              <a:latin typeface="Calibri" charset="0"/>
              <a:ea typeface="Calibri" charset="0"/>
              <a:cs typeface="Calibri" charset="0"/>
            </a:rPr>
            <a:t>Connecting</a:t>
          </a:r>
          <a:r>
            <a:rPr lang="en-US" sz="2400" dirty="0">
              <a:latin typeface="Calibri" charset="0"/>
              <a:ea typeface="Calibri" charset="0"/>
              <a:cs typeface="Calibri" charset="0"/>
            </a:rPr>
            <a:t> different students' responses, and connecting the responses to key mathematical ideas</a:t>
          </a:r>
        </a:p>
      </dgm:t>
    </dgm:pt>
    <dgm:pt modelId="{17C5F156-0FE8-934F-B7F0-922440CE4E54}" type="parTrans" cxnId="{A4C2A9FF-00FF-9F41-AEC7-DD2CA5821CDB}">
      <dgm:prSet/>
      <dgm:spPr/>
      <dgm:t>
        <a:bodyPr/>
        <a:lstStyle/>
        <a:p>
          <a:endParaRPr lang="en-US"/>
        </a:p>
      </dgm:t>
    </dgm:pt>
    <dgm:pt modelId="{499D345A-CCF9-AA46-90C0-8CA9DA5103CD}" type="sibTrans" cxnId="{A4C2A9FF-00FF-9F41-AEC7-DD2CA5821CDB}">
      <dgm:prSet/>
      <dgm:spPr/>
      <dgm:t>
        <a:bodyPr/>
        <a:lstStyle/>
        <a:p>
          <a:endParaRPr lang="en-US"/>
        </a:p>
      </dgm:t>
    </dgm:pt>
    <dgm:pt modelId="{830055EF-6FFC-8B44-AA01-CB95274BF6DD}">
      <dgm:prSet phldrT="[Text]" custT="1"/>
      <dgm:spPr/>
      <dgm:t>
        <a:bodyPr/>
        <a:lstStyle/>
        <a:p>
          <a:r>
            <a:rPr lang="en-US" sz="2400" i="1" dirty="0">
              <a:latin typeface="Calibri" charset="0"/>
              <a:ea typeface="Calibri" charset="0"/>
              <a:cs typeface="Calibri" charset="0"/>
            </a:rPr>
            <a:t>Monitoring</a:t>
          </a:r>
          <a:r>
            <a:rPr lang="en-US" sz="2400" dirty="0">
              <a:latin typeface="Calibri" charset="0"/>
              <a:ea typeface="Calibri" charset="0"/>
              <a:cs typeface="Calibri" charset="0"/>
            </a:rPr>
            <a:t> students' work on, and engagement with, the tasks</a:t>
          </a:r>
        </a:p>
      </dgm:t>
    </dgm:pt>
    <dgm:pt modelId="{FC33862F-BD0B-F347-A17D-63E1AD69AAC6}" type="parTrans" cxnId="{8BC6DE43-AE42-AE45-BEAA-0CA4FF524A34}">
      <dgm:prSet/>
      <dgm:spPr/>
      <dgm:t>
        <a:bodyPr/>
        <a:lstStyle/>
        <a:p>
          <a:endParaRPr lang="en-US"/>
        </a:p>
      </dgm:t>
    </dgm:pt>
    <dgm:pt modelId="{043CEDB8-FBFF-8E43-91FB-A7FC2B5A7D2A}" type="sibTrans" cxnId="{8BC6DE43-AE42-AE45-BEAA-0CA4FF524A34}">
      <dgm:prSet/>
      <dgm:spPr/>
      <dgm:t>
        <a:bodyPr/>
        <a:lstStyle/>
        <a:p>
          <a:endParaRPr lang="en-US"/>
        </a:p>
      </dgm:t>
    </dgm:pt>
    <dgm:pt modelId="{AD8A13BC-32AC-9047-975D-B4468279F9F2}">
      <dgm:prSet phldrT="[Text]" custT="1"/>
      <dgm:spPr/>
      <dgm:t>
        <a:bodyPr/>
        <a:lstStyle/>
        <a:p>
          <a:r>
            <a:rPr lang="en-US" sz="2400" i="1" dirty="0">
              <a:latin typeface="Calibri" charset="0"/>
              <a:ea typeface="Calibri" charset="0"/>
              <a:cs typeface="Calibri" charset="0"/>
            </a:rPr>
            <a:t>Selecting</a:t>
          </a:r>
          <a:r>
            <a:rPr lang="en-US" sz="2400" dirty="0">
              <a:latin typeface="Calibri" charset="0"/>
              <a:ea typeface="Calibri" charset="0"/>
              <a:cs typeface="Calibri" charset="0"/>
            </a:rPr>
            <a:t> particular students to present their mathematical work</a:t>
          </a:r>
        </a:p>
      </dgm:t>
    </dgm:pt>
    <dgm:pt modelId="{C9576F75-2D22-2641-9216-9F0D5D820717}" type="parTrans" cxnId="{CDD75B88-1813-4C43-B7FA-CEB50311FFEE}">
      <dgm:prSet/>
      <dgm:spPr/>
      <dgm:t>
        <a:bodyPr/>
        <a:lstStyle/>
        <a:p>
          <a:endParaRPr lang="en-US"/>
        </a:p>
      </dgm:t>
    </dgm:pt>
    <dgm:pt modelId="{0F7DB531-6615-E549-8ECB-9B5AA370CF8D}" type="sibTrans" cxnId="{CDD75B88-1813-4C43-B7FA-CEB50311FFEE}">
      <dgm:prSet/>
      <dgm:spPr/>
      <dgm:t>
        <a:bodyPr/>
        <a:lstStyle/>
        <a:p>
          <a:endParaRPr lang="en-US"/>
        </a:p>
      </dgm:t>
    </dgm:pt>
    <dgm:pt modelId="{B560B91C-978D-5448-856D-4F4494B083E8}" type="pres">
      <dgm:prSet presAssocID="{E5C3E587-8D54-744A-B215-0E46A90A78DA}" presName="Name0" presStyleCnt="0">
        <dgm:presLayoutVars>
          <dgm:chMax val="7"/>
          <dgm:chPref val="7"/>
          <dgm:dir/>
        </dgm:presLayoutVars>
      </dgm:prSet>
      <dgm:spPr/>
    </dgm:pt>
    <dgm:pt modelId="{4BA2CB39-788A-0C46-BF4B-A4AE927780F3}" type="pres">
      <dgm:prSet presAssocID="{E5C3E587-8D54-744A-B215-0E46A90A78DA}" presName="Name1" presStyleCnt="0"/>
      <dgm:spPr/>
    </dgm:pt>
    <dgm:pt modelId="{36BAA0F3-23CE-EF4A-A2BC-E4C31E0211B3}" type="pres">
      <dgm:prSet presAssocID="{E5C3E587-8D54-744A-B215-0E46A90A78DA}" presName="cycle" presStyleCnt="0"/>
      <dgm:spPr/>
    </dgm:pt>
    <dgm:pt modelId="{6C162CB3-D2F4-074D-9ECF-38537F5612F2}" type="pres">
      <dgm:prSet presAssocID="{E5C3E587-8D54-744A-B215-0E46A90A78DA}" presName="srcNode" presStyleLbl="node1" presStyleIdx="0" presStyleCnt="5"/>
      <dgm:spPr/>
    </dgm:pt>
    <dgm:pt modelId="{1C9DA8E4-D455-F04C-9E08-5B33A84D53DE}" type="pres">
      <dgm:prSet presAssocID="{E5C3E587-8D54-744A-B215-0E46A90A78DA}" presName="conn" presStyleLbl="parChTrans1D2" presStyleIdx="0" presStyleCnt="1"/>
      <dgm:spPr/>
    </dgm:pt>
    <dgm:pt modelId="{4BD4A219-4E23-3D49-8CCD-AD557BD277AE}" type="pres">
      <dgm:prSet presAssocID="{E5C3E587-8D54-744A-B215-0E46A90A78DA}" presName="extraNode" presStyleLbl="node1" presStyleIdx="0" presStyleCnt="5"/>
      <dgm:spPr/>
    </dgm:pt>
    <dgm:pt modelId="{E14FB673-E9D1-0341-864A-8A90E434FA73}" type="pres">
      <dgm:prSet presAssocID="{E5C3E587-8D54-744A-B215-0E46A90A78DA}" presName="dstNode" presStyleLbl="node1" presStyleIdx="0" presStyleCnt="5"/>
      <dgm:spPr/>
    </dgm:pt>
    <dgm:pt modelId="{DE349375-560A-FA4A-9E96-BC0CEF432B59}" type="pres">
      <dgm:prSet presAssocID="{1980F699-0727-6948-AF8F-A7201745E4B8}" presName="text_1" presStyleLbl="node1" presStyleIdx="0" presStyleCnt="5">
        <dgm:presLayoutVars>
          <dgm:bulletEnabled val="1"/>
        </dgm:presLayoutVars>
      </dgm:prSet>
      <dgm:spPr/>
    </dgm:pt>
    <dgm:pt modelId="{AF871C1B-6422-4047-BDD4-AD666387092C}" type="pres">
      <dgm:prSet presAssocID="{1980F699-0727-6948-AF8F-A7201745E4B8}" presName="accent_1" presStyleCnt="0"/>
      <dgm:spPr/>
    </dgm:pt>
    <dgm:pt modelId="{B6EB9A7E-6BC0-4942-BD8E-633A68FE4E64}" type="pres">
      <dgm:prSet presAssocID="{1980F699-0727-6948-AF8F-A7201745E4B8}" presName="accentRepeatNode" presStyleLbl="solidFgAcc1" presStyleIdx="0" presStyleCnt="5"/>
      <dgm:spPr/>
    </dgm:pt>
    <dgm:pt modelId="{D637FEE4-0867-5147-B8E4-5631D0F3BA32}" type="pres">
      <dgm:prSet presAssocID="{830055EF-6FFC-8B44-AA01-CB95274BF6DD}" presName="text_2" presStyleLbl="node1" presStyleIdx="1" presStyleCnt="5">
        <dgm:presLayoutVars>
          <dgm:bulletEnabled val="1"/>
        </dgm:presLayoutVars>
      </dgm:prSet>
      <dgm:spPr/>
    </dgm:pt>
    <dgm:pt modelId="{460F5163-B453-DB47-8F2E-CE018F1A1683}" type="pres">
      <dgm:prSet presAssocID="{830055EF-6FFC-8B44-AA01-CB95274BF6DD}" presName="accent_2" presStyleCnt="0"/>
      <dgm:spPr/>
    </dgm:pt>
    <dgm:pt modelId="{3FAB60CF-2B53-924F-AC07-E12F30E76BB0}" type="pres">
      <dgm:prSet presAssocID="{830055EF-6FFC-8B44-AA01-CB95274BF6DD}" presName="accentRepeatNode" presStyleLbl="solidFgAcc1" presStyleIdx="1" presStyleCnt="5"/>
      <dgm:spPr/>
    </dgm:pt>
    <dgm:pt modelId="{2AA9373C-9D2A-3F4E-9F83-03FC2D3F8479}" type="pres">
      <dgm:prSet presAssocID="{AD8A13BC-32AC-9047-975D-B4468279F9F2}" presName="text_3" presStyleLbl="node1" presStyleIdx="2" presStyleCnt="5">
        <dgm:presLayoutVars>
          <dgm:bulletEnabled val="1"/>
        </dgm:presLayoutVars>
      </dgm:prSet>
      <dgm:spPr/>
    </dgm:pt>
    <dgm:pt modelId="{58710B52-CA26-2F4D-B397-630996506CE9}" type="pres">
      <dgm:prSet presAssocID="{AD8A13BC-32AC-9047-975D-B4468279F9F2}" presName="accent_3" presStyleCnt="0"/>
      <dgm:spPr/>
    </dgm:pt>
    <dgm:pt modelId="{9CF17EA7-7FE8-A645-A4AB-8AD55A87EB87}" type="pres">
      <dgm:prSet presAssocID="{AD8A13BC-32AC-9047-975D-B4468279F9F2}" presName="accentRepeatNode" presStyleLbl="solidFgAcc1" presStyleIdx="2" presStyleCnt="5"/>
      <dgm:spPr/>
    </dgm:pt>
    <dgm:pt modelId="{E6FF55BE-7EF7-EB48-9B33-2BC352C94623}" type="pres">
      <dgm:prSet presAssocID="{6CB33C65-09D5-0F49-BDBE-6F0D5A14D100}" presName="text_4" presStyleLbl="node1" presStyleIdx="3" presStyleCnt="5">
        <dgm:presLayoutVars>
          <dgm:bulletEnabled val="1"/>
        </dgm:presLayoutVars>
      </dgm:prSet>
      <dgm:spPr/>
    </dgm:pt>
    <dgm:pt modelId="{2C37B480-4617-3345-96F1-C48B4B5602E3}" type="pres">
      <dgm:prSet presAssocID="{6CB33C65-09D5-0F49-BDBE-6F0D5A14D100}" presName="accent_4" presStyleCnt="0"/>
      <dgm:spPr/>
    </dgm:pt>
    <dgm:pt modelId="{194ED4EF-44A1-D440-8EE7-4423D90D6026}" type="pres">
      <dgm:prSet presAssocID="{6CB33C65-09D5-0F49-BDBE-6F0D5A14D100}" presName="accentRepeatNode" presStyleLbl="solidFgAcc1" presStyleIdx="3" presStyleCnt="5"/>
      <dgm:spPr/>
    </dgm:pt>
    <dgm:pt modelId="{32AB71C4-512E-4D4E-A5D4-9502C956306C}" type="pres">
      <dgm:prSet presAssocID="{EA65B47A-18E3-6643-9D24-B3C8427D7601}" presName="text_5" presStyleLbl="node1" presStyleIdx="4" presStyleCnt="5">
        <dgm:presLayoutVars>
          <dgm:bulletEnabled val="1"/>
        </dgm:presLayoutVars>
      </dgm:prSet>
      <dgm:spPr/>
    </dgm:pt>
    <dgm:pt modelId="{6FCA2C0B-5BA4-0F45-A364-58E1888964BC}" type="pres">
      <dgm:prSet presAssocID="{EA65B47A-18E3-6643-9D24-B3C8427D7601}" presName="accent_5" presStyleCnt="0"/>
      <dgm:spPr/>
    </dgm:pt>
    <dgm:pt modelId="{709047C7-8BB2-4F48-991B-6F517B808780}" type="pres">
      <dgm:prSet presAssocID="{EA65B47A-18E3-6643-9D24-B3C8427D7601}" presName="accentRepeatNode" presStyleLbl="solidFgAcc1" presStyleIdx="4" presStyleCnt="5"/>
      <dgm:spPr/>
    </dgm:pt>
  </dgm:ptLst>
  <dgm:cxnLst>
    <dgm:cxn modelId="{7748020A-6E3C-D043-B870-A663A4ED2625}" type="presOf" srcId="{E5C3E587-8D54-744A-B215-0E46A90A78DA}" destId="{B560B91C-978D-5448-856D-4F4494B083E8}" srcOrd="0" destOrd="0" presId="urn:microsoft.com/office/officeart/2008/layout/VerticalCurvedList"/>
    <dgm:cxn modelId="{9B7F9E18-DC01-CA4D-A08C-A73C8E45854F}" type="presOf" srcId="{6CB33C65-09D5-0F49-BDBE-6F0D5A14D100}" destId="{E6FF55BE-7EF7-EB48-9B33-2BC352C94623}" srcOrd="0" destOrd="0" presId="urn:microsoft.com/office/officeart/2008/layout/VerticalCurvedList"/>
    <dgm:cxn modelId="{7E4A6839-9531-6645-8968-F1411EE00DCC}" type="presOf" srcId="{1980F699-0727-6948-AF8F-A7201745E4B8}" destId="{DE349375-560A-FA4A-9E96-BC0CEF432B59}" srcOrd="0" destOrd="0" presId="urn:microsoft.com/office/officeart/2008/layout/VerticalCurvedList"/>
    <dgm:cxn modelId="{8BC6DE43-AE42-AE45-BEAA-0CA4FF524A34}" srcId="{E5C3E587-8D54-744A-B215-0E46A90A78DA}" destId="{830055EF-6FFC-8B44-AA01-CB95274BF6DD}" srcOrd="1" destOrd="0" parTransId="{FC33862F-BD0B-F347-A17D-63E1AD69AAC6}" sibTransId="{043CEDB8-FBFF-8E43-91FB-A7FC2B5A7D2A}"/>
    <dgm:cxn modelId="{1F9EB672-AD54-0548-BFAC-F6266DC48947}" type="presOf" srcId="{EA65B47A-18E3-6643-9D24-B3C8427D7601}" destId="{32AB71C4-512E-4D4E-A5D4-9502C956306C}" srcOrd="0" destOrd="0" presId="urn:microsoft.com/office/officeart/2008/layout/VerticalCurvedList"/>
    <dgm:cxn modelId="{CDD75B88-1813-4C43-B7FA-CEB50311FFEE}" srcId="{E5C3E587-8D54-744A-B215-0E46A90A78DA}" destId="{AD8A13BC-32AC-9047-975D-B4468279F9F2}" srcOrd="2" destOrd="0" parTransId="{C9576F75-2D22-2641-9216-9F0D5D820717}" sibTransId="{0F7DB531-6615-E549-8ECB-9B5AA370CF8D}"/>
    <dgm:cxn modelId="{21A55191-92B8-6948-B74F-822BE16323C4}" srcId="{E5C3E587-8D54-744A-B215-0E46A90A78DA}" destId="{6CB33C65-09D5-0F49-BDBE-6F0D5A14D100}" srcOrd="3" destOrd="0" parTransId="{59722796-7B92-004E-A9F9-FE0901FF7761}" sibTransId="{2844B3E0-52DB-5C40-A7C6-614870D9C200}"/>
    <dgm:cxn modelId="{6D8C31A2-C7BF-3247-986C-D0D3EEA08F38}" type="presOf" srcId="{AD8A13BC-32AC-9047-975D-B4468279F9F2}" destId="{2AA9373C-9D2A-3F4E-9F83-03FC2D3F8479}" srcOrd="0" destOrd="0" presId="urn:microsoft.com/office/officeart/2008/layout/VerticalCurvedList"/>
    <dgm:cxn modelId="{014B56A7-4A30-4B42-BE4A-A11126327BA4}" type="presOf" srcId="{31032274-613B-B74C-9FD3-38792CD45199}" destId="{1C9DA8E4-D455-F04C-9E08-5B33A84D53DE}" srcOrd="0" destOrd="0" presId="urn:microsoft.com/office/officeart/2008/layout/VerticalCurvedList"/>
    <dgm:cxn modelId="{0F60E7BA-8FC6-A845-8F00-695BD586B7DD}" srcId="{E5C3E587-8D54-744A-B215-0E46A90A78DA}" destId="{1980F699-0727-6948-AF8F-A7201745E4B8}" srcOrd="0" destOrd="0" parTransId="{5CFC12DD-534B-F940-9A83-B1FBCC6E0AB1}" sibTransId="{31032274-613B-B74C-9FD3-38792CD45199}"/>
    <dgm:cxn modelId="{0484AFC7-F172-584C-97ED-39BD1ED7C0EA}" type="presOf" srcId="{830055EF-6FFC-8B44-AA01-CB95274BF6DD}" destId="{D637FEE4-0867-5147-B8E4-5631D0F3BA32}" srcOrd="0" destOrd="0" presId="urn:microsoft.com/office/officeart/2008/layout/VerticalCurvedList"/>
    <dgm:cxn modelId="{A4C2A9FF-00FF-9F41-AEC7-DD2CA5821CDB}" srcId="{E5C3E587-8D54-744A-B215-0E46A90A78DA}" destId="{EA65B47A-18E3-6643-9D24-B3C8427D7601}" srcOrd="4" destOrd="0" parTransId="{17C5F156-0FE8-934F-B7F0-922440CE4E54}" sibTransId="{499D345A-CCF9-AA46-90C0-8CA9DA5103CD}"/>
    <dgm:cxn modelId="{1289C2D3-45C1-BA42-ADA2-8B76E461D949}" type="presParOf" srcId="{B560B91C-978D-5448-856D-4F4494B083E8}" destId="{4BA2CB39-788A-0C46-BF4B-A4AE927780F3}" srcOrd="0" destOrd="0" presId="urn:microsoft.com/office/officeart/2008/layout/VerticalCurvedList"/>
    <dgm:cxn modelId="{BD4FFD7C-DE4A-2B4B-9EDF-2F878CC20145}" type="presParOf" srcId="{4BA2CB39-788A-0C46-BF4B-A4AE927780F3}" destId="{36BAA0F3-23CE-EF4A-A2BC-E4C31E0211B3}" srcOrd="0" destOrd="0" presId="urn:microsoft.com/office/officeart/2008/layout/VerticalCurvedList"/>
    <dgm:cxn modelId="{F93BCDA5-E6B6-C04A-87A0-C552ADE13C27}" type="presParOf" srcId="{36BAA0F3-23CE-EF4A-A2BC-E4C31E0211B3}" destId="{6C162CB3-D2F4-074D-9ECF-38537F5612F2}" srcOrd="0" destOrd="0" presId="urn:microsoft.com/office/officeart/2008/layout/VerticalCurvedList"/>
    <dgm:cxn modelId="{01A5E7C3-2D0D-DA4A-9297-3113F2514174}" type="presParOf" srcId="{36BAA0F3-23CE-EF4A-A2BC-E4C31E0211B3}" destId="{1C9DA8E4-D455-F04C-9E08-5B33A84D53DE}" srcOrd="1" destOrd="0" presId="urn:microsoft.com/office/officeart/2008/layout/VerticalCurvedList"/>
    <dgm:cxn modelId="{27694C41-998A-0B41-B6C5-24C17F47C195}" type="presParOf" srcId="{36BAA0F3-23CE-EF4A-A2BC-E4C31E0211B3}" destId="{4BD4A219-4E23-3D49-8CCD-AD557BD277AE}" srcOrd="2" destOrd="0" presId="urn:microsoft.com/office/officeart/2008/layout/VerticalCurvedList"/>
    <dgm:cxn modelId="{EB5A5557-BF00-9046-92B5-AB00ECABAD85}" type="presParOf" srcId="{36BAA0F3-23CE-EF4A-A2BC-E4C31E0211B3}" destId="{E14FB673-E9D1-0341-864A-8A90E434FA73}" srcOrd="3" destOrd="0" presId="urn:microsoft.com/office/officeart/2008/layout/VerticalCurvedList"/>
    <dgm:cxn modelId="{A0754132-881F-8A48-8991-7C91D2D4E4A0}" type="presParOf" srcId="{4BA2CB39-788A-0C46-BF4B-A4AE927780F3}" destId="{DE349375-560A-FA4A-9E96-BC0CEF432B59}" srcOrd="1" destOrd="0" presId="urn:microsoft.com/office/officeart/2008/layout/VerticalCurvedList"/>
    <dgm:cxn modelId="{6F4D93B8-7400-E147-84DB-6284D7D85E6B}" type="presParOf" srcId="{4BA2CB39-788A-0C46-BF4B-A4AE927780F3}" destId="{AF871C1B-6422-4047-BDD4-AD666387092C}" srcOrd="2" destOrd="0" presId="urn:microsoft.com/office/officeart/2008/layout/VerticalCurvedList"/>
    <dgm:cxn modelId="{6D96C801-D79A-744A-A749-5D128534DD7D}" type="presParOf" srcId="{AF871C1B-6422-4047-BDD4-AD666387092C}" destId="{B6EB9A7E-6BC0-4942-BD8E-633A68FE4E64}" srcOrd="0" destOrd="0" presId="urn:microsoft.com/office/officeart/2008/layout/VerticalCurvedList"/>
    <dgm:cxn modelId="{CD849C47-78F4-0247-A217-D1983081A908}" type="presParOf" srcId="{4BA2CB39-788A-0C46-BF4B-A4AE927780F3}" destId="{D637FEE4-0867-5147-B8E4-5631D0F3BA32}" srcOrd="3" destOrd="0" presId="urn:microsoft.com/office/officeart/2008/layout/VerticalCurvedList"/>
    <dgm:cxn modelId="{C0644A15-B3B1-8144-AEE1-695D75E0AA3B}" type="presParOf" srcId="{4BA2CB39-788A-0C46-BF4B-A4AE927780F3}" destId="{460F5163-B453-DB47-8F2E-CE018F1A1683}" srcOrd="4" destOrd="0" presId="urn:microsoft.com/office/officeart/2008/layout/VerticalCurvedList"/>
    <dgm:cxn modelId="{8A880FA6-0CC2-0647-9218-5C9E757403F5}" type="presParOf" srcId="{460F5163-B453-DB47-8F2E-CE018F1A1683}" destId="{3FAB60CF-2B53-924F-AC07-E12F30E76BB0}" srcOrd="0" destOrd="0" presId="urn:microsoft.com/office/officeart/2008/layout/VerticalCurvedList"/>
    <dgm:cxn modelId="{CFA341DA-61CA-1343-ACA9-6440543A2805}" type="presParOf" srcId="{4BA2CB39-788A-0C46-BF4B-A4AE927780F3}" destId="{2AA9373C-9D2A-3F4E-9F83-03FC2D3F8479}" srcOrd="5" destOrd="0" presId="urn:microsoft.com/office/officeart/2008/layout/VerticalCurvedList"/>
    <dgm:cxn modelId="{3A362BA3-A0F4-7C4D-AD34-F86A2A95A922}" type="presParOf" srcId="{4BA2CB39-788A-0C46-BF4B-A4AE927780F3}" destId="{58710B52-CA26-2F4D-B397-630996506CE9}" srcOrd="6" destOrd="0" presId="urn:microsoft.com/office/officeart/2008/layout/VerticalCurvedList"/>
    <dgm:cxn modelId="{6007CBBB-2ACD-8F4F-B610-C66B6F7C142C}" type="presParOf" srcId="{58710B52-CA26-2F4D-B397-630996506CE9}" destId="{9CF17EA7-7FE8-A645-A4AB-8AD55A87EB87}" srcOrd="0" destOrd="0" presId="urn:microsoft.com/office/officeart/2008/layout/VerticalCurvedList"/>
    <dgm:cxn modelId="{48549184-A161-364E-B05C-9B3B9EC45C41}" type="presParOf" srcId="{4BA2CB39-788A-0C46-BF4B-A4AE927780F3}" destId="{E6FF55BE-7EF7-EB48-9B33-2BC352C94623}" srcOrd="7" destOrd="0" presId="urn:microsoft.com/office/officeart/2008/layout/VerticalCurvedList"/>
    <dgm:cxn modelId="{704E825B-C76F-844F-ABE0-E9B288E83454}" type="presParOf" srcId="{4BA2CB39-788A-0C46-BF4B-A4AE927780F3}" destId="{2C37B480-4617-3345-96F1-C48B4B5602E3}" srcOrd="8" destOrd="0" presId="urn:microsoft.com/office/officeart/2008/layout/VerticalCurvedList"/>
    <dgm:cxn modelId="{F1CDE5C4-262C-8748-8CF1-2CA5CEC58999}" type="presParOf" srcId="{2C37B480-4617-3345-96F1-C48B4B5602E3}" destId="{194ED4EF-44A1-D440-8EE7-4423D90D6026}" srcOrd="0" destOrd="0" presId="urn:microsoft.com/office/officeart/2008/layout/VerticalCurvedList"/>
    <dgm:cxn modelId="{4CA1FDA9-89A9-3945-BB38-B45FF9C18868}" type="presParOf" srcId="{4BA2CB39-788A-0C46-BF4B-A4AE927780F3}" destId="{32AB71C4-512E-4D4E-A5D4-9502C956306C}" srcOrd="9" destOrd="0" presId="urn:microsoft.com/office/officeart/2008/layout/VerticalCurvedList"/>
    <dgm:cxn modelId="{57C1003E-9F27-834D-865B-F12C2FEDFEA9}" type="presParOf" srcId="{4BA2CB39-788A-0C46-BF4B-A4AE927780F3}" destId="{6FCA2C0B-5BA4-0F45-A364-58E1888964BC}" srcOrd="10" destOrd="0" presId="urn:microsoft.com/office/officeart/2008/layout/VerticalCurvedList"/>
    <dgm:cxn modelId="{CC5D55D8-9744-8648-9C59-13BC1F04FD5B}" type="presParOf" srcId="{6FCA2C0B-5BA4-0F45-A364-58E1888964BC}" destId="{709047C7-8BB2-4F48-991B-6F517B808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5D9DA30-479E-6B45-90EE-1213A042A097}" type="doc">
      <dgm:prSet loTypeId="urn:microsoft.com/office/officeart/2005/8/layout/matrix1" loCatId="" qsTypeId="urn:microsoft.com/office/officeart/2005/8/quickstyle/simple1" qsCatId="simple" csTypeId="urn:microsoft.com/office/officeart/2005/8/colors/accent0_3" csCatId="mainScheme" phldr="1"/>
      <dgm:spPr/>
      <dgm:t>
        <a:bodyPr/>
        <a:lstStyle/>
        <a:p>
          <a:endParaRPr lang="en-US"/>
        </a:p>
      </dgm:t>
    </dgm:pt>
    <dgm:pt modelId="{1BE44685-0131-5A43-A1EC-574C73ED3C53}">
      <dgm:prSet phldrT="[Text]" custT="1"/>
      <dgm:spPr/>
      <dgm:t>
        <a:bodyPr/>
        <a:lstStyle/>
        <a:p>
          <a:r>
            <a:rPr lang="en-US" sz="2800" b="1" dirty="0">
              <a:solidFill>
                <a:schemeClr val="accent6"/>
              </a:solidFill>
              <a:latin typeface="Arial" panose="020B0604020202020204" pitchFamily="34" charset="0"/>
              <a:ea typeface="Calibri" charset="0"/>
              <a:cs typeface="Arial" panose="020B0604020202020204" pitchFamily="34" charset="0"/>
            </a:rPr>
            <a:t>Points to Ponder</a:t>
          </a:r>
        </a:p>
      </dgm:t>
    </dgm:pt>
    <dgm:pt modelId="{6BA64A59-80FA-B542-B8C7-644617CB412F}" type="parTrans" cxnId="{8430A5F7-8218-8B45-83F0-1C75D6364A02}">
      <dgm:prSet/>
      <dgm:spPr/>
      <dgm:t>
        <a:bodyPr/>
        <a:lstStyle/>
        <a:p>
          <a:endParaRPr lang="en-US"/>
        </a:p>
      </dgm:t>
    </dgm:pt>
    <dgm:pt modelId="{099A58F8-4A00-E74A-A0EB-7F84BF1906FF}" type="sibTrans" cxnId="{8430A5F7-8218-8B45-83F0-1C75D6364A02}">
      <dgm:prSet/>
      <dgm:spPr/>
      <dgm:t>
        <a:bodyPr/>
        <a:lstStyle/>
        <a:p>
          <a:endParaRPr lang="en-US"/>
        </a:p>
      </dgm:t>
    </dgm:pt>
    <dgm:pt modelId="{92F4A957-141A-B743-A806-2FC3A6498840}">
      <dgm:prSet phldrT="[Text]" custT="1"/>
      <dgm:spPr/>
      <dgm:t>
        <a:bodyPr/>
        <a:lstStyle/>
        <a:p>
          <a:pPr algn="l"/>
          <a:r>
            <a:rPr lang="en-US" sz="3300" dirty="0">
              <a:latin typeface="Calibri" charset="0"/>
              <a:ea typeface="Calibri" charset="0"/>
              <a:cs typeface="Calibri" charset="0"/>
            </a:rPr>
            <a:t>How does purposeful planning help you attend to the components of </a:t>
          </a:r>
          <a:r>
            <a:rPr lang="en-US" sz="3300" i="1" dirty="0">
              <a:latin typeface="Calibri" charset="0"/>
              <a:ea typeface="Calibri" charset="0"/>
              <a:cs typeface="Calibri" charset="0"/>
            </a:rPr>
            <a:t>rigor</a:t>
          </a:r>
          <a:r>
            <a:rPr lang="en-US" sz="3300" dirty="0">
              <a:latin typeface="Calibri" charset="0"/>
              <a:ea typeface="Calibri" charset="0"/>
              <a:cs typeface="Calibri" charset="0"/>
            </a:rPr>
            <a:t>?</a:t>
          </a:r>
        </a:p>
      </dgm:t>
    </dgm:pt>
    <dgm:pt modelId="{A917C914-541F-F448-B71F-FBD37141A427}" type="parTrans" cxnId="{5F97D472-7FA1-2549-815B-CF21664AB2E8}">
      <dgm:prSet/>
      <dgm:spPr/>
      <dgm:t>
        <a:bodyPr/>
        <a:lstStyle/>
        <a:p>
          <a:endParaRPr lang="en-US"/>
        </a:p>
      </dgm:t>
    </dgm:pt>
    <dgm:pt modelId="{31F675F8-0742-334B-ACFF-1B92190C18EA}" type="sibTrans" cxnId="{5F97D472-7FA1-2549-815B-CF21664AB2E8}">
      <dgm:prSet/>
      <dgm:spPr/>
      <dgm:t>
        <a:bodyPr/>
        <a:lstStyle/>
        <a:p>
          <a:endParaRPr lang="en-US"/>
        </a:p>
      </dgm:t>
    </dgm:pt>
    <dgm:pt modelId="{27D5DC26-E412-3E4B-9483-53FE0AEAA42F}">
      <dgm:prSet phldrT="[Text]" custT="1"/>
      <dgm:spPr/>
      <dgm:t>
        <a:bodyPr/>
        <a:lstStyle/>
        <a:p>
          <a:pPr algn="l"/>
          <a:r>
            <a:rPr lang="en-US" sz="3300" dirty="0">
              <a:latin typeface="Calibri" charset="0"/>
              <a:ea typeface="Calibri" charset="0"/>
              <a:cs typeface="Calibri" charset="0"/>
            </a:rPr>
            <a:t>What specific instructional strategies did you focus on?</a:t>
          </a:r>
        </a:p>
      </dgm:t>
    </dgm:pt>
    <dgm:pt modelId="{C9E6EA6A-E302-C04A-9E69-EF73554A8AA3}" type="parTrans" cxnId="{84059CFF-C0D3-7B4D-9D69-0E95BAF74D30}">
      <dgm:prSet/>
      <dgm:spPr/>
      <dgm:t>
        <a:bodyPr/>
        <a:lstStyle/>
        <a:p>
          <a:endParaRPr lang="en-US"/>
        </a:p>
      </dgm:t>
    </dgm:pt>
    <dgm:pt modelId="{3F3A2479-7D2D-2649-9160-E552B9B49497}" type="sibTrans" cxnId="{84059CFF-C0D3-7B4D-9D69-0E95BAF74D30}">
      <dgm:prSet/>
      <dgm:spPr/>
      <dgm:t>
        <a:bodyPr/>
        <a:lstStyle/>
        <a:p>
          <a:endParaRPr lang="en-US"/>
        </a:p>
      </dgm:t>
    </dgm:pt>
    <dgm:pt modelId="{CB10A634-D980-BF4F-8D08-BDA8342AD481}">
      <dgm:prSet phldrT="[Text]" custT="1"/>
      <dgm:spPr/>
      <dgm:t>
        <a:bodyPr/>
        <a:lstStyle/>
        <a:p>
          <a:pPr algn="l"/>
          <a:r>
            <a:rPr lang="en-US" sz="3300" dirty="0">
              <a:latin typeface="Calibri" charset="0"/>
              <a:ea typeface="Calibri" charset="0"/>
              <a:cs typeface="Calibri" charset="0"/>
            </a:rPr>
            <a:t>What changes did you make to the EngageNY lesson(s)? Why?</a:t>
          </a:r>
        </a:p>
      </dgm:t>
    </dgm:pt>
    <dgm:pt modelId="{9BF031B4-1B0B-BE47-A2D8-18BD822FEDC1}" type="parTrans" cxnId="{9597538F-DC83-014C-ABEA-33A08A7634DC}">
      <dgm:prSet/>
      <dgm:spPr/>
      <dgm:t>
        <a:bodyPr/>
        <a:lstStyle/>
        <a:p>
          <a:endParaRPr lang="en-US"/>
        </a:p>
      </dgm:t>
    </dgm:pt>
    <dgm:pt modelId="{0C9ABDFE-C267-314B-9AA9-B195C8BAAB0B}" type="sibTrans" cxnId="{9597538F-DC83-014C-ABEA-33A08A7634DC}">
      <dgm:prSet/>
      <dgm:spPr/>
      <dgm:t>
        <a:bodyPr/>
        <a:lstStyle/>
        <a:p>
          <a:endParaRPr lang="en-US"/>
        </a:p>
      </dgm:t>
    </dgm:pt>
    <dgm:pt modelId="{75425557-4322-CB49-BDA0-3327DBA28A9E}">
      <dgm:prSet phldrT="[Text]" custT="1"/>
      <dgm:spPr/>
      <dgm:t>
        <a:bodyPr/>
        <a:lstStyle/>
        <a:p>
          <a:pPr algn="l"/>
          <a:r>
            <a:rPr lang="en-US" sz="3300" dirty="0">
              <a:latin typeface="Calibri" charset="0"/>
              <a:ea typeface="Calibri" charset="0"/>
              <a:cs typeface="Calibri" charset="0"/>
            </a:rPr>
            <a:t>How did your conversation help determine a plan to fill gaps in learning?</a:t>
          </a:r>
        </a:p>
      </dgm:t>
    </dgm:pt>
    <dgm:pt modelId="{AD4455D1-545D-E640-8D04-1643755BCAAA}" type="parTrans" cxnId="{46A3553F-952E-4D45-841C-FECB436BBE36}">
      <dgm:prSet/>
      <dgm:spPr/>
      <dgm:t>
        <a:bodyPr/>
        <a:lstStyle/>
        <a:p>
          <a:endParaRPr lang="en-US"/>
        </a:p>
      </dgm:t>
    </dgm:pt>
    <dgm:pt modelId="{0C3F4288-11E2-C94A-9EE2-52FC5926B9E0}" type="sibTrans" cxnId="{46A3553F-952E-4D45-841C-FECB436BBE36}">
      <dgm:prSet/>
      <dgm:spPr/>
      <dgm:t>
        <a:bodyPr/>
        <a:lstStyle/>
        <a:p>
          <a:endParaRPr lang="en-US"/>
        </a:p>
      </dgm:t>
    </dgm:pt>
    <dgm:pt modelId="{07F8869E-561A-0E43-A59C-818FEB70ABAB}" type="pres">
      <dgm:prSet presAssocID="{45D9DA30-479E-6B45-90EE-1213A042A097}" presName="diagram" presStyleCnt="0">
        <dgm:presLayoutVars>
          <dgm:chMax val="1"/>
          <dgm:dir/>
          <dgm:animLvl val="ctr"/>
          <dgm:resizeHandles val="exact"/>
        </dgm:presLayoutVars>
      </dgm:prSet>
      <dgm:spPr/>
    </dgm:pt>
    <dgm:pt modelId="{5892A54A-D665-AC44-800F-88BF9E50E4FB}" type="pres">
      <dgm:prSet presAssocID="{45D9DA30-479E-6B45-90EE-1213A042A097}" presName="matrix" presStyleCnt="0"/>
      <dgm:spPr/>
    </dgm:pt>
    <dgm:pt modelId="{159D1881-A9D6-AE45-97FF-FEA7A9EE75DD}" type="pres">
      <dgm:prSet presAssocID="{45D9DA30-479E-6B45-90EE-1213A042A097}" presName="tile1" presStyleLbl="node1" presStyleIdx="0" presStyleCnt="4"/>
      <dgm:spPr/>
    </dgm:pt>
    <dgm:pt modelId="{26249951-0C07-8945-A97B-18CD5E980D33}" type="pres">
      <dgm:prSet presAssocID="{45D9DA30-479E-6B45-90EE-1213A042A097}" presName="tile1text" presStyleLbl="node1" presStyleIdx="0" presStyleCnt="4">
        <dgm:presLayoutVars>
          <dgm:chMax val="0"/>
          <dgm:chPref val="0"/>
          <dgm:bulletEnabled val="1"/>
        </dgm:presLayoutVars>
      </dgm:prSet>
      <dgm:spPr/>
    </dgm:pt>
    <dgm:pt modelId="{37EABFC2-4265-2C45-B778-07881C566566}" type="pres">
      <dgm:prSet presAssocID="{45D9DA30-479E-6B45-90EE-1213A042A097}" presName="tile2" presStyleLbl="node1" presStyleIdx="1" presStyleCnt="4"/>
      <dgm:spPr/>
    </dgm:pt>
    <dgm:pt modelId="{AF2BED6B-60EC-0D4C-A76B-D8757DDA0651}" type="pres">
      <dgm:prSet presAssocID="{45D9DA30-479E-6B45-90EE-1213A042A097}" presName="tile2text" presStyleLbl="node1" presStyleIdx="1" presStyleCnt="4">
        <dgm:presLayoutVars>
          <dgm:chMax val="0"/>
          <dgm:chPref val="0"/>
          <dgm:bulletEnabled val="1"/>
        </dgm:presLayoutVars>
      </dgm:prSet>
      <dgm:spPr/>
    </dgm:pt>
    <dgm:pt modelId="{0D91560C-2B98-B44F-96C4-2A282BCD70B5}" type="pres">
      <dgm:prSet presAssocID="{45D9DA30-479E-6B45-90EE-1213A042A097}" presName="tile3" presStyleLbl="node1" presStyleIdx="2" presStyleCnt="4"/>
      <dgm:spPr/>
    </dgm:pt>
    <dgm:pt modelId="{4AA10AD8-71D6-E942-BC92-AA8E35C64CEE}" type="pres">
      <dgm:prSet presAssocID="{45D9DA30-479E-6B45-90EE-1213A042A097}" presName="tile3text" presStyleLbl="node1" presStyleIdx="2" presStyleCnt="4">
        <dgm:presLayoutVars>
          <dgm:chMax val="0"/>
          <dgm:chPref val="0"/>
          <dgm:bulletEnabled val="1"/>
        </dgm:presLayoutVars>
      </dgm:prSet>
      <dgm:spPr/>
    </dgm:pt>
    <dgm:pt modelId="{6CA8E9C5-4F51-EA4C-B581-82013CC202FE}" type="pres">
      <dgm:prSet presAssocID="{45D9DA30-479E-6B45-90EE-1213A042A097}" presName="tile4" presStyleLbl="node1" presStyleIdx="3" presStyleCnt="4"/>
      <dgm:spPr/>
    </dgm:pt>
    <dgm:pt modelId="{16829566-A8DE-844E-BE1E-7EA8A6F5162D}" type="pres">
      <dgm:prSet presAssocID="{45D9DA30-479E-6B45-90EE-1213A042A097}" presName="tile4text" presStyleLbl="node1" presStyleIdx="3" presStyleCnt="4">
        <dgm:presLayoutVars>
          <dgm:chMax val="0"/>
          <dgm:chPref val="0"/>
          <dgm:bulletEnabled val="1"/>
        </dgm:presLayoutVars>
      </dgm:prSet>
      <dgm:spPr/>
    </dgm:pt>
    <dgm:pt modelId="{95DF9B1C-A31C-BF44-8376-2F786E696215}" type="pres">
      <dgm:prSet presAssocID="{45D9DA30-479E-6B45-90EE-1213A042A097}" presName="centerTile" presStyleLbl="fgShp" presStyleIdx="0" presStyleCnt="1">
        <dgm:presLayoutVars>
          <dgm:chMax val="0"/>
          <dgm:chPref val="0"/>
        </dgm:presLayoutVars>
      </dgm:prSet>
      <dgm:spPr/>
    </dgm:pt>
  </dgm:ptLst>
  <dgm:cxnLst>
    <dgm:cxn modelId="{A3A0B624-D96E-754B-B238-2D2CBCD0697A}" type="presOf" srcId="{CB10A634-D980-BF4F-8D08-BDA8342AD481}" destId="{4AA10AD8-71D6-E942-BC92-AA8E35C64CEE}" srcOrd="1" destOrd="0" presId="urn:microsoft.com/office/officeart/2005/8/layout/matrix1"/>
    <dgm:cxn modelId="{46A3553F-952E-4D45-841C-FECB436BBE36}" srcId="{1BE44685-0131-5A43-A1EC-574C73ED3C53}" destId="{75425557-4322-CB49-BDA0-3327DBA28A9E}" srcOrd="3" destOrd="0" parTransId="{AD4455D1-545D-E640-8D04-1643755BCAAA}" sibTransId="{0C3F4288-11E2-C94A-9EE2-52FC5926B9E0}"/>
    <dgm:cxn modelId="{70C79C4B-2C79-6943-AF70-3CC1577B9DD7}" type="presOf" srcId="{27D5DC26-E412-3E4B-9483-53FE0AEAA42F}" destId="{37EABFC2-4265-2C45-B778-07881C566566}" srcOrd="0" destOrd="0" presId="urn:microsoft.com/office/officeart/2005/8/layout/matrix1"/>
    <dgm:cxn modelId="{FC23604E-A087-AD46-8F9E-CAAAAA5C0234}" type="presOf" srcId="{1BE44685-0131-5A43-A1EC-574C73ED3C53}" destId="{95DF9B1C-A31C-BF44-8376-2F786E696215}" srcOrd="0" destOrd="0" presId="urn:microsoft.com/office/officeart/2005/8/layout/matrix1"/>
    <dgm:cxn modelId="{6D79F555-7219-C943-AD8D-CBB5D37F09F3}" type="presOf" srcId="{92F4A957-141A-B743-A806-2FC3A6498840}" destId="{26249951-0C07-8945-A97B-18CD5E980D33}" srcOrd="1" destOrd="0" presId="urn:microsoft.com/office/officeart/2005/8/layout/matrix1"/>
    <dgm:cxn modelId="{8787396A-60EF-754F-92C9-1762DB56C56A}" type="presOf" srcId="{45D9DA30-479E-6B45-90EE-1213A042A097}" destId="{07F8869E-561A-0E43-A59C-818FEB70ABAB}" srcOrd="0" destOrd="0" presId="urn:microsoft.com/office/officeart/2005/8/layout/matrix1"/>
    <dgm:cxn modelId="{5F97D472-7FA1-2549-815B-CF21664AB2E8}" srcId="{1BE44685-0131-5A43-A1EC-574C73ED3C53}" destId="{92F4A957-141A-B743-A806-2FC3A6498840}" srcOrd="0" destOrd="0" parTransId="{A917C914-541F-F448-B71F-FBD37141A427}" sibTransId="{31F675F8-0742-334B-ACFF-1B92190C18EA}"/>
    <dgm:cxn modelId="{9597538F-DC83-014C-ABEA-33A08A7634DC}" srcId="{1BE44685-0131-5A43-A1EC-574C73ED3C53}" destId="{CB10A634-D980-BF4F-8D08-BDA8342AD481}" srcOrd="2" destOrd="0" parTransId="{9BF031B4-1B0B-BE47-A2D8-18BD822FEDC1}" sibTransId="{0C9ABDFE-C267-314B-9AA9-B195C8BAAB0B}"/>
    <dgm:cxn modelId="{BC03A299-0F66-C441-B48D-7C2083B7672A}" type="presOf" srcId="{92F4A957-141A-B743-A806-2FC3A6498840}" destId="{159D1881-A9D6-AE45-97FF-FEA7A9EE75DD}" srcOrd="0" destOrd="0" presId="urn:microsoft.com/office/officeart/2005/8/layout/matrix1"/>
    <dgm:cxn modelId="{0BFE14AD-66F9-884C-A815-90AEC6BB1B56}" type="presOf" srcId="{CB10A634-D980-BF4F-8D08-BDA8342AD481}" destId="{0D91560C-2B98-B44F-96C4-2A282BCD70B5}" srcOrd="0" destOrd="0" presId="urn:microsoft.com/office/officeart/2005/8/layout/matrix1"/>
    <dgm:cxn modelId="{CD30C8AF-BB48-D647-B039-90EEDE214265}" type="presOf" srcId="{27D5DC26-E412-3E4B-9483-53FE0AEAA42F}" destId="{AF2BED6B-60EC-0D4C-A76B-D8757DDA0651}" srcOrd="1" destOrd="0" presId="urn:microsoft.com/office/officeart/2005/8/layout/matrix1"/>
    <dgm:cxn modelId="{E324E4C6-A574-3F40-84E2-49EF316CF4D6}" type="presOf" srcId="{75425557-4322-CB49-BDA0-3327DBA28A9E}" destId="{16829566-A8DE-844E-BE1E-7EA8A6F5162D}" srcOrd="1" destOrd="0" presId="urn:microsoft.com/office/officeart/2005/8/layout/matrix1"/>
    <dgm:cxn modelId="{FC338BD5-BE5D-F547-9C52-F19569A07CEA}" type="presOf" srcId="{75425557-4322-CB49-BDA0-3327DBA28A9E}" destId="{6CA8E9C5-4F51-EA4C-B581-82013CC202FE}" srcOrd="0" destOrd="0" presId="urn:microsoft.com/office/officeart/2005/8/layout/matrix1"/>
    <dgm:cxn modelId="{8430A5F7-8218-8B45-83F0-1C75D6364A02}" srcId="{45D9DA30-479E-6B45-90EE-1213A042A097}" destId="{1BE44685-0131-5A43-A1EC-574C73ED3C53}" srcOrd="0" destOrd="0" parTransId="{6BA64A59-80FA-B542-B8C7-644617CB412F}" sibTransId="{099A58F8-4A00-E74A-A0EB-7F84BF1906FF}"/>
    <dgm:cxn modelId="{84059CFF-C0D3-7B4D-9D69-0E95BAF74D30}" srcId="{1BE44685-0131-5A43-A1EC-574C73ED3C53}" destId="{27D5DC26-E412-3E4B-9483-53FE0AEAA42F}" srcOrd="1" destOrd="0" parTransId="{C9E6EA6A-E302-C04A-9E69-EF73554A8AA3}" sibTransId="{3F3A2479-7D2D-2649-9160-E552B9B49497}"/>
    <dgm:cxn modelId="{7F155D99-F8AD-FE4E-AD13-A519C55947FA}" type="presParOf" srcId="{07F8869E-561A-0E43-A59C-818FEB70ABAB}" destId="{5892A54A-D665-AC44-800F-88BF9E50E4FB}" srcOrd="0" destOrd="0" presId="urn:microsoft.com/office/officeart/2005/8/layout/matrix1"/>
    <dgm:cxn modelId="{26DC7D0C-DA4B-8D49-92D0-A0ABA7A63296}" type="presParOf" srcId="{5892A54A-D665-AC44-800F-88BF9E50E4FB}" destId="{159D1881-A9D6-AE45-97FF-FEA7A9EE75DD}" srcOrd="0" destOrd="0" presId="urn:microsoft.com/office/officeart/2005/8/layout/matrix1"/>
    <dgm:cxn modelId="{EA7064AF-33D2-0841-B2AB-C45C853EF832}" type="presParOf" srcId="{5892A54A-D665-AC44-800F-88BF9E50E4FB}" destId="{26249951-0C07-8945-A97B-18CD5E980D33}" srcOrd="1" destOrd="0" presId="urn:microsoft.com/office/officeart/2005/8/layout/matrix1"/>
    <dgm:cxn modelId="{08832599-A461-4A45-9748-20993E53C53D}" type="presParOf" srcId="{5892A54A-D665-AC44-800F-88BF9E50E4FB}" destId="{37EABFC2-4265-2C45-B778-07881C566566}" srcOrd="2" destOrd="0" presId="urn:microsoft.com/office/officeart/2005/8/layout/matrix1"/>
    <dgm:cxn modelId="{DB1B6AC2-D35E-4E45-A7E8-23006F6D9638}" type="presParOf" srcId="{5892A54A-D665-AC44-800F-88BF9E50E4FB}" destId="{AF2BED6B-60EC-0D4C-A76B-D8757DDA0651}" srcOrd="3" destOrd="0" presId="urn:microsoft.com/office/officeart/2005/8/layout/matrix1"/>
    <dgm:cxn modelId="{22D68515-B39D-A746-B566-BC6BAFD40C1A}" type="presParOf" srcId="{5892A54A-D665-AC44-800F-88BF9E50E4FB}" destId="{0D91560C-2B98-B44F-96C4-2A282BCD70B5}" srcOrd="4" destOrd="0" presId="urn:microsoft.com/office/officeart/2005/8/layout/matrix1"/>
    <dgm:cxn modelId="{5157D057-55E7-7C4F-8369-615EEF5781B4}" type="presParOf" srcId="{5892A54A-D665-AC44-800F-88BF9E50E4FB}" destId="{4AA10AD8-71D6-E942-BC92-AA8E35C64CEE}" srcOrd="5" destOrd="0" presId="urn:microsoft.com/office/officeart/2005/8/layout/matrix1"/>
    <dgm:cxn modelId="{0AB9731E-F505-0C49-8A4A-8BD0A1ACCC69}" type="presParOf" srcId="{5892A54A-D665-AC44-800F-88BF9E50E4FB}" destId="{6CA8E9C5-4F51-EA4C-B581-82013CC202FE}" srcOrd="6" destOrd="0" presId="urn:microsoft.com/office/officeart/2005/8/layout/matrix1"/>
    <dgm:cxn modelId="{463B5935-57BA-0C45-B0F5-6CE7195B2FE2}" type="presParOf" srcId="{5892A54A-D665-AC44-800F-88BF9E50E4FB}" destId="{16829566-A8DE-844E-BE1E-7EA8A6F5162D}" srcOrd="7" destOrd="0" presId="urn:microsoft.com/office/officeart/2005/8/layout/matrix1"/>
    <dgm:cxn modelId="{EE465D8C-BC05-6F4C-BBE0-77F27FD1BADB}" type="presParOf" srcId="{07F8869E-561A-0E43-A59C-818FEB70ABAB}" destId="{95DF9B1C-A31C-BF44-8376-2F786E696215}"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5B4DDB-787B-6E49-A98B-788F23AD7991}">
      <dsp:nvSpPr>
        <dsp:cNvPr id="0" name=""/>
        <dsp:cNvSpPr/>
      </dsp:nvSpPr>
      <dsp:spPr>
        <a:xfrm>
          <a:off x="1601030" y="465107"/>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Engage in a study of standards across grades K–5 related to building conceptual understanding of fractions to see how this idea develops across the grades. </a:t>
          </a:r>
        </a:p>
      </dsp:txBody>
      <dsp:txXfrm>
        <a:off x="3145275" y="465107"/>
        <a:ext cx="8107287" cy="1162155"/>
      </dsp:txXfrm>
    </dsp:sp>
    <dsp:sp modelId="{93ABAE8A-CD67-4B4B-8187-49E2F898DBBB}">
      <dsp:nvSpPr>
        <dsp:cNvPr id="0" name=""/>
        <dsp:cNvSpPr/>
      </dsp:nvSpPr>
      <dsp:spPr>
        <a:xfrm>
          <a:off x="1601030" y="1627262"/>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a:cs typeface="Calibri"/>
            </a:rPr>
            <a:t>Identify evidence of the key shifts in the standards and how these key shifts guide decisions about teaching and learning in conjunction with the EngageNY resources.</a:t>
          </a:r>
        </a:p>
      </dsp:txBody>
      <dsp:txXfrm>
        <a:off x="3145275" y="1627262"/>
        <a:ext cx="8107287" cy="1162155"/>
      </dsp:txXfrm>
    </dsp:sp>
    <dsp:sp modelId="{460BCA5D-A984-5840-9F0E-8B43AB8B7872}">
      <dsp:nvSpPr>
        <dsp:cNvPr id="0" name=""/>
        <dsp:cNvSpPr/>
      </dsp:nvSpPr>
      <dsp:spPr>
        <a:xfrm>
          <a:off x="1600702" y="2798982"/>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Use unit fractions as benchmarks to make sense of magnitude and location of whole numbers and fractions on a number line, and extend reasoning about fractions.</a:t>
          </a:r>
        </a:p>
      </dsp:txBody>
      <dsp:txXfrm>
        <a:off x="3144947" y="2798982"/>
        <a:ext cx="8107287" cy="1162155"/>
      </dsp:txXfrm>
    </dsp:sp>
    <dsp:sp modelId="{46AD9155-76F5-F74E-A08E-F0F1125289A2}">
      <dsp:nvSpPr>
        <dsp:cNvPr id="0" name=""/>
        <dsp:cNvSpPr/>
      </dsp:nvSpPr>
      <dsp:spPr>
        <a:xfrm>
          <a:off x="1601030" y="3951573"/>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Investigate the impact of selecting student responses that highlight specific strategies or misconceptions and making connections between </a:t>
          </a:r>
          <a:r>
            <a:rPr lang="en-US" sz="2000" kern="1200" dirty="0">
              <a:solidFill>
                <a:srgbClr val="000000"/>
              </a:solidFill>
              <a:latin typeface="Calibri" charset="0"/>
              <a:ea typeface="Calibri" charset="0"/>
              <a:cs typeface="Calibri" charset="0"/>
            </a:rPr>
            <a:t>these responses </a:t>
          </a:r>
          <a:r>
            <a:rPr lang="en-US" sz="2000" kern="1200" dirty="0">
              <a:solidFill>
                <a:srgbClr val="1D1D1F"/>
              </a:solidFill>
              <a:latin typeface="Calibri" charset="0"/>
              <a:ea typeface="Calibri" charset="0"/>
              <a:cs typeface="Calibri" charset="0"/>
            </a:rPr>
            <a:t> and the intended learning to deepen students’ mathematical understanding.</a:t>
          </a:r>
        </a:p>
      </dsp:txBody>
      <dsp:txXfrm>
        <a:off x="3145275" y="3951573"/>
        <a:ext cx="8107287" cy="1162155"/>
      </dsp:txXfrm>
    </dsp:sp>
    <dsp:sp modelId="{58DB294A-9C78-DE42-AC44-3EFBA640C55F}">
      <dsp:nvSpPr>
        <dsp:cNvPr id="0" name=""/>
        <dsp:cNvSpPr/>
      </dsp:nvSpPr>
      <dsp:spPr>
        <a:xfrm>
          <a:off x="514981" y="115670"/>
          <a:ext cx="2121139" cy="1876663"/>
        </a:xfrm>
        <a:prstGeom prst="ellipse">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a:cs typeface="Calibri"/>
            </a:rPr>
            <a:t>Participants will</a:t>
          </a:r>
          <a:endParaRPr lang="en-US" sz="2400" kern="1200" dirty="0">
            <a:solidFill>
              <a:srgbClr val="1D1D1F"/>
            </a:solidFill>
          </a:endParaRPr>
        </a:p>
      </dsp:txBody>
      <dsp:txXfrm>
        <a:off x="825615" y="390501"/>
        <a:ext cx="1499871" cy="13270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697097" y="0"/>
          <a:ext cx="4806851" cy="4806851"/>
        </a:xfrm>
        <a:prstGeom prst="triangle">
          <a:avLst/>
        </a:prstGeom>
        <a:solidFill>
          <a:srgbClr val="38A884"/>
        </a:solidFill>
        <a:ln>
          <a:noFill/>
        </a:ln>
        <a:effectLst/>
      </dsp:spPr>
      <dsp:style>
        <a:lnRef idx="0">
          <a:scrgbClr r="0" g="0" b="0"/>
        </a:lnRef>
        <a:fillRef idx="3">
          <a:scrgbClr r="0" g="0" b="0"/>
        </a:fillRef>
        <a:effectRef idx="2">
          <a:scrgbClr r="0" g="0" b="0"/>
        </a:effectRef>
        <a:fontRef idx="minor">
          <a:schemeClr val="lt1"/>
        </a:fontRef>
      </dsp:style>
    </dsp:sp>
    <dsp:sp modelId="{E91E3062-20AD-4C43-837E-1AADD30FB3FE}">
      <dsp:nvSpPr>
        <dsp:cNvPr id="0" name=""/>
        <dsp:cNvSpPr/>
      </dsp:nvSpPr>
      <dsp:spPr>
        <a:xfrm>
          <a:off x="3882882" y="472084"/>
          <a:ext cx="3267209" cy="883897"/>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000000"/>
              </a:solidFill>
              <a:latin typeface="Calibri" charset="0"/>
              <a:ea typeface="Calibri" charset="0"/>
              <a:cs typeface="Calibri" charset="0"/>
            </a:rPr>
            <a:t>Focus</a:t>
          </a:r>
        </a:p>
        <a:p>
          <a:pPr marL="0" lvl="0" indent="0" algn="l" defTabSz="10668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Narrowing in on fewer topics </a:t>
          </a:r>
        </a:p>
      </dsp:txBody>
      <dsp:txXfrm>
        <a:off x="3926030" y="515232"/>
        <a:ext cx="3180913" cy="797601"/>
      </dsp:txXfrm>
    </dsp:sp>
    <dsp:sp modelId="{AD6A71CF-50D3-CD40-8BC1-FB8A78C70A60}">
      <dsp:nvSpPr>
        <dsp:cNvPr id="0" name=""/>
        <dsp:cNvSpPr/>
      </dsp:nvSpPr>
      <dsp:spPr>
        <a:xfrm>
          <a:off x="3821783" y="1443647"/>
          <a:ext cx="3512635" cy="1221334"/>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000000"/>
              </a:solidFill>
              <a:latin typeface="Calibri" charset="0"/>
              <a:ea typeface="Calibri" charset="0"/>
              <a:cs typeface="Calibri" charset="0"/>
            </a:rPr>
            <a:t>Coherence</a:t>
          </a:r>
        </a:p>
        <a:p>
          <a:pPr marL="0" lvl="0" indent="0" algn="l" defTabSz="10668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Linking topics and thinking across grades and domains</a:t>
          </a:r>
        </a:p>
      </dsp:txBody>
      <dsp:txXfrm>
        <a:off x="3881404" y="1503268"/>
        <a:ext cx="3393393" cy="1102092"/>
      </dsp:txXfrm>
    </dsp:sp>
    <dsp:sp modelId="{26BDFF10-9696-1648-8466-20E8DFB9A5D6}">
      <dsp:nvSpPr>
        <dsp:cNvPr id="0" name=""/>
        <dsp:cNvSpPr/>
      </dsp:nvSpPr>
      <dsp:spPr>
        <a:xfrm>
          <a:off x="3754638" y="2743022"/>
          <a:ext cx="3646924" cy="1504079"/>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000000"/>
              </a:solidFill>
              <a:latin typeface="Calibri" charset="0"/>
              <a:ea typeface="Calibri" charset="0"/>
              <a:cs typeface="Calibri" charset="0"/>
            </a:rPr>
            <a:t>Rigor</a:t>
          </a:r>
        </a:p>
        <a:p>
          <a:pPr marL="0" lvl="0" indent="0" algn="l" defTabSz="1066800">
            <a:lnSpc>
              <a:spcPct val="90000"/>
            </a:lnSpc>
            <a:spcBef>
              <a:spcPct val="0"/>
            </a:spcBef>
            <a:spcAft>
              <a:spcPct val="35000"/>
            </a:spcAft>
            <a:buNone/>
          </a:pPr>
          <a:r>
            <a:rPr lang="en-US" sz="1600" kern="1200" dirty="0">
              <a:solidFill>
                <a:srgbClr val="000000"/>
              </a:solidFill>
              <a:latin typeface="Calibri" charset="0"/>
              <a:ea typeface="Calibri" charset="0"/>
              <a:cs typeface="Calibri" charset="0"/>
            </a:rPr>
            <a:t>Pursuing with equal intensity conceptual understanding, procedural skills and fluency, and application</a:t>
          </a:r>
        </a:p>
      </dsp:txBody>
      <dsp:txXfrm>
        <a:off x="3828061" y="2816445"/>
        <a:ext cx="3500078" cy="13572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1E79D-384A-8142-A055-FF4C16B6F9CA}">
      <dsp:nvSpPr>
        <dsp:cNvPr id="0" name=""/>
        <dsp:cNvSpPr/>
      </dsp:nvSpPr>
      <dsp:spPr>
        <a:xfrm>
          <a:off x="0" y="135935"/>
          <a:ext cx="11422610" cy="4838400"/>
        </a:xfrm>
        <a:prstGeom prst="rect">
          <a:avLst/>
        </a:prstGeom>
        <a:solidFill>
          <a:schemeClr val="lt1">
            <a:alpha val="90000"/>
            <a:hueOff val="0"/>
            <a:satOff val="0"/>
            <a:lumOff val="0"/>
            <a:alpha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6521" tIns="666496" rIns="886521" bIns="227584" numCol="1" spcCol="1270" anchor="t" anchorCtr="0">
          <a:noAutofit/>
        </a:bodyPr>
        <a:lstStyle/>
        <a:p>
          <a:pPr marL="285750" lvl="1" indent="-285750" algn="l" defTabSz="1422400">
            <a:lnSpc>
              <a:spcPct val="90000"/>
            </a:lnSpc>
            <a:spcBef>
              <a:spcPct val="0"/>
            </a:spcBef>
            <a:spcAft>
              <a:spcPct val="15000"/>
            </a:spcAft>
            <a:buChar char="•"/>
          </a:pPr>
          <a:r>
            <a:rPr lang="en-US" sz="3200" kern="1200" dirty="0">
              <a:solidFill>
                <a:srgbClr val="1D1D1F"/>
              </a:solidFill>
              <a:latin typeface="Calibri" charset="0"/>
              <a:ea typeface="Calibri" charset="0"/>
              <a:cs typeface="Calibri" charset="0"/>
            </a:rPr>
            <a:t>How does the relationship between the various models help develop conceptual understanding of fractions?</a:t>
          </a:r>
        </a:p>
        <a:p>
          <a:pPr marL="285750" lvl="1" indent="-285750" algn="l" defTabSz="1422400">
            <a:lnSpc>
              <a:spcPct val="90000"/>
            </a:lnSpc>
            <a:spcBef>
              <a:spcPct val="0"/>
            </a:spcBef>
            <a:spcAft>
              <a:spcPct val="15000"/>
            </a:spcAft>
            <a:buChar char="•"/>
          </a:pPr>
          <a:endParaRPr lang="en-US" sz="3200" kern="1200" dirty="0">
            <a:solidFill>
              <a:srgbClr val="1D1D1F"/>
            </a:solidFill>
            <a:latin typeface="Calibri" charset="0"/>
            <a:ea typeface="Calibri" charset="0"/>
            <a:cs typeface="Calibri" charset="0"/>
          </a:endParaRPr>
        </a:p>
        <a:p>
          <a:pPr marL="285750" lvl="1" indent="-285750" algn="l" defTabSz="1422400">
            <a:lnSpc>
              <a:spcPct val="90000"/>
            </a:lnSpc>
            <a:spcBef>
              <a:spcPct val="0"/>
            </a:spcBef>
            <a:spcAft>
              <a:spcPct val="15000"/>
            </a:spcAft>
            <a:buChar char="•"/>
          </a:pPr>
          <a:r>
            <a:rPr lang="en-US" sz="3200" kern="1200" dirty="0">
              <a:solidFill>
                <a:srgbClr val="1D1D1F"/>
              </a:solidFill>
              <a:latin typeface="Calibri" charset="0"/>
              <a:ea typeface="Calibri" charset="0"/>
              <a:cs typeface="Calibri" charset="0"/>
            </a:rPr>
            <a:t>How did your understanding of unit fractions help you place the fractions on the number line?</a:t>
          </a:r>
        </a:p>
        <a:p>
          <a:pPr marL="285750" lvl="1" indent="-285750" algn="l" defTabSz="1422400">
            <a:lnSpc>
              <a:spcPct val="90000"/>
            </a:lnSpc>
            <a:spcBef>
              <a:spcPct val="0"/>
            </a:spcBef>
            <a:spcAft>
              <a:spcPct val="15000"/>
            </a:spcAft>
            <a:buChar char="•"/>
          </a:pPr>
          <a:endParaRPr lang="en-US" sz="3200" kern="1200" dirty="0">
            <a:solidFill>
              <a:srgbClr val="1D1D1F"/>
            </a:solidFill>
            <a:latin typeface="Calibri" charset="0"/>
            <a:ea typeface="Calibri" charset="0"/>
            <a:cs typeface="Calibri" charset="0"/>
          </a:endParaRPr>
        </a:p>
        <a:p>
          <a:pPr marL="285750" lvl="1" indent="-285750" algn="l" defTabSz="1422400">
            <a:lnSpc>
              <a:spcPct val="90000"/>
            </a:lnSpc>
            <a:spcBef>
              <a:spcPct val="0"/>
            </a:spcBef>
            <a:spcAft>
              <a:spcPct val="15000"/>
            </a:spcAft>
            <a:buChar char="•"/>
          </a:pPr>
          <a:r>
            <a:rPr lang="en-US" sz="3200" kern="1200" dirty="0">
              <a:solidFill>
                <a:srgbClr val="1D1D1F"/>
              </a:solidFill>
              <a:latin typeface="Calibri" charset="0"/>
              <a:ea typeface="Calibri" charset="0"/>
              <a:cs typeface="Calibri" charset="0"/>
            </a:rPr>
            <a:t>What numerical reasoning did you use to help you determine equivalent fractions?</a:t>
          </a:r>
        </a:p>
      </dsp:txBody>
      <dsp:txXfrm>
        <a:off x="0" y="135935"/>
        <a:ext cx="11422610" cy="4838400"/>
      </dsp:txXfrm>
    </dsp:sp>
    <dsp:sp modelId="{0BD16CB0-5CDB-9D43-8B13-C61D141E1BEA}">
      <dsp:nvSpPr>
        <dsp:cNvPr id="0" name=""/>
        <dsp:cNvSpPr/>
      </dsp:nvSpPr>
      <dsp:spPr>
        <a:xfrm>
          <a:off x="630665" y="0"/>
          <a:ext cx="5570212" cy="602293"/>
        </a:xfrm>
        <a:prstGeom prst="roundRect">
          <a:avLst/>
        </a:prstGeom>
        <a:solidFill>
          <a:srgbClr val="38A884"/>
        </a:solidFill>
        <a:ln w="19050" cap="flat" cmpd="sng" algn="ctr">
          <a:solidFill>
            <a:schemeClr val="lt1"/>
          </a:solidFill>
          <a:prstDash val="solid"/>
          <a:miter lim="800000"/>
        </a:ln>
        <a:effectLst/>
      </dsp:spPr>
      <dsp:style>
        <a:lnRef idx="3">
          <a:schemeClr val="lt1"/>
        </a:lnRef>
        <a:fillRef idx="1">
          <a:schemeClr val="accent5"/>
        </a:fillRef>
        <a:effectRef idx="1">
          <a:schemeClr val="accent5"/>
        </a:effectRef>
        <a:fontRef idx="minor">
          <a:schemeClr val="lt1"/>
        </a:fontRef>
      </dsp:style>
      <dsp:txBody>
        <a:bodyPr spcFirstLastPara="0" vert="horz" wrap="square" lIns="302223" tIns="0" rIns="302223" bIns="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Calibri" charset="0"/>
              <a:ea typeface="Calibri" charset="0"/>
              <a:cs typeface="Calibri" charset="0"/>
            </a:rPr>
            <a:t>Points to ponder</a:t>
          </a:r>
        </a:p>
      </dsp:txBody>
      <dsp:txXfrm>
        <a:off x="660067" y="29402"/>
        <a:ext cx="5511408" cy="5434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60BEF-80B7-2C4D-B109-222AC25E4499}">
      <dsp:nvSpPr>
        <dsp:cNvPr id="0" name=""/>
        <dsp:cNvSpPr/>
      </dsp:nvSpPr>
      <dsp:spPr>
        <a:xfrm>
          <a:off x="-7755416" y="-1184976"/>
          <a:ext cx="9227952" cy="9227952"/>
        </a:xfrm>
        <a:prstGeom prst="blockArc">
          <a:avLst>
            <a:gd name="adj1" fmla="val 18900000"/>
            <a:gd name="adj2" fmla="val 2700000"/>
            <a:gd name="adj3" fmla="val 234"/>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68F497-FE9A-E54E-9809-5144CEBEAF6C}">
      <dsp:nvSpPr>
        <dsp:cNvPr id="0" name=""/>
        <dsp:cNvSpPr/>
      </dsp:nvSpPr>
      <dsp:spPr>
        <a:xfrm>
          <a:off x="642720" y="428487"/>
          <a:ext cx="9781585" cy="85752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81280" rIns="81280" bIns="81280" numCol="1" spcCol="1270" anchor="ctr" anchorCtr="0">
          <a:noAutofit/>
        </a:bodyPr>
        <a:lstStyle/>
        <a:p>
          <a:pPr marL="0" lvl="0" indent="0" algn="l" defTabSz="1422400" rtl="0">
            <a:lnSpc>
              <a:spcPct val="90000"/>
            </a:lnSpc>
            <a:spcBef>
              <a:spcPct val="0"/>
            </a:spcBef>
            <a:spcAft>
              <a:spcPct val="35000"/>
            </a:spcAft>
            <a:buNone/>
          </a:pPr>
          <a:r>
            <a:rPr lang="en-US" sz="3200" kern="1200" dirty="0">
              <a:latin typeface="Calibri" charset="0"/>
              <a:ea typeface="Calibri" charset="0"/>
              <a:cs typeface="Calibri" charset="0"/>
            </a:rPr>
            <a:t>What content changes occur from grade to grade?</a:t>
          </a:r>
        </a:p>
      </dsp:txBody>
      <dsp:txXfrm>
        <a:off x="642720" y="428487"/>
        <a:ext cx="9781585" cy="857524"/>
      </dsp:txXfrm>
    </dsp:sp>
    <dsp:sp modelId="{EAD3E928-A2A9-2D4E-AE37-A5F0B1946D93}">
      <dsp:nvSpPr>
        <dsp:cNvPr id="0" name=""/>
        <dsp:cNvSpPr/>
      </dsp:nvSpPr>
      <dsp:spPr>
        <a:xfrm>
          <a:off x="106768" y="321297"/>
          <a:ext cx="1071905" cy="107190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AF5CB9-7665-6548-A558-B3A691A5CE2D}">
      <dsp:nvSpPr>
        <dsp:cNvPr id="0" name=""/>
        <dsp:cNvSpPr/>
      </dsp:nvSpPr>
      <dsp:spPr>
        <a:xfrm>
          <a:off x="1257197" y="1714362"/>
          <a:ext cx="9167108" cy="857524"/>
        </a:xfrm>
        <a:prstGeom prst="rect">
          <a:avLst/>
        </a:prstGeom>
        <a:solidFill>
          <a:schemeClr val="accent5">
            <a:hueOff val="930501"/>
            <a:satOff val="-11479"/>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Where are concepts introduced, developed, and finalized?</a:t>
          </a:r>
        </a:p>
      </dsp:txBody>
      <dsp:txXfrm>
        <a:off x="1257197" y="1714362"/>
        <a:ext cx="9167108" cy="857524"/>
      </dsp:txXfrm>
    </dsp:sp>
    <dsp:sp modelId="{D333ED3A-EF2E-9C40-B0DA-CBBA26765BBE}">
      <dsp:nvSpPr>
        <dsp:cNvPr id="0" name=""/>
        <dsp:cNvSpPr/>
      </dsp:nvSpPr>
      <dsp:spPr>
        <a:xfrm>
          <a:off x="721244" y="1607172"/>
          <a:ext cx="1071905" cy="1071905"/>
        </a:xfrm>
        <a:prstGeom prst="ellipse">
          <a:avLst/>
        </a:prstGeom>
        <a:solidFill>
          <a:schemeClr val="lt1">
            <a:hueOff val="0"/>
            <a:satOff val="0"/>
            <a:lumOff val="0"/>
            <a:alphaOff val="0"/>
          </a:schemeClr>
        </a:solidFill>
        <a:ln w="12700" cap="flat" cmpd="sng" algn="ctr">
          <a:solidFill>
            <a:schemeClr val="accent5">
              <a:hueOff val="930501"/>
              <a:satOff val="-11479"/>
              <a:lumOff val="-6274"/>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1AF19F-3735-A144-8B9B-97B2E3A16BEF}">
      <dsp:nvSpPr>
        <dsp:cNvPr id="0" name=""/>
        <dsp:cNvSpPr/>
      </dsp:nvSpPr>
      <dsp:spPr>
        <a:xfrm>
          <a:off x="1445792" y="3000237"/>
          <a:ext cx="8978513" cy="857524"/>
        </a:xfrm>
        <a:prstGeom prst="rect">
          <a:avLst/>
        </a:prstGeom>
        <a:solidFill>
          <a:schemeClr val="accent5">
            <a:hueOff val="1861002"/>
            <a:satOff val="-22957"/>
            <a:lumOff val="-125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Does an idea or skill get more complex, and if so, how?</a:t>
          </a:r>
        </a:p>
      </dsp:txBody>
      <dsp:txXfrm>
        <a:off x="1445792" y="3000237"/>
        <a:ext cx="8978513" cy="857524"/>
      </dsp:txXfrm>
    </dsp:sp>
    <dsp:sp modelId="{28ACC420-94B3-2B4B-AA1B-9688D64941B0}">
      <dsp:nvSpPr>
        <dsp:cNvPr id="0" name=""/>
        <dsp:cNvSpPr/>
      </dsp:nvSpPr>
      <dsp:spPr>
        <a:xfrm>
          <a:off x="909839" y="2893047"/>
          <a:ext cx="1071905" cy="1071905"/>
        </a:xfrm>
        <a:prstGeom prst="ellipse">
          <a:avLst/>
        </a:prstGeom>
        <a:solidFill>
          <a:schemeClr val="lt1">
            <a:hueOff val="0"/>
            <a:satOff val="0"/>
            <a:lumOff val="0"/>
            <a:alphaOff val="0"/>
          </a:schemeClr>
        </a:solidFill>
        <a:ln w="12700" cap="flat" cmpd="sng" algn="ctr">
          <a:solidFill>
            <a:schemeClr val="accent5">
              <a:hueOff val="1861002"/>
              <a:satOff val="-22957"/>
              <a:lumOff val="-12548"/>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158B10-F071-3C4B-BFFC-2CD48B04FA47}">
      <dsp:nvSpPr>
        <dsp:cNvPr id="0" name=""/>
        <dsp:cNvSpPr/>
      </dsp:nvSpPr>
      <dsp:spPr>
        <a:xfrm>
          <a:off x="1257197" y="4286112"/>
          <a:ext cx="9167108" cy="857524"/>
        </a:xfrm>
        <a:prstGeom prst="rect">
          <a:avLst/>
        </a:prstGeom>
        <a:solidFill>
          <a:schemeClr val="accent5">
            <a:hueOff val="2791502"/>
            <a:satOff val="-34436"/>
            <a:lumOff val="-188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55880" rIns="55880" bIns="55880" numCol="1" spcCol="1270" anchor="ctr" anchorCtr="0">
          <a:noAutofit/>
        </a:bodyPr>
        <a:lstStyle/>
        <a:p>
          <a:pPr marL="0" lvl="0" indent="0" algn="l" defTabSz="977900" rtl="0">
            <a:lnSpc>
              <a:spcPct val="90000"/>
            </a:lnSpc>
            <a:spcBef>
              <a:spcPct val="0"/>
            </a:spcBef>
            <a:spcAft>
              <a:spcPct val="35000"/>
            </a:spcAft>
            <a:buNone/>
          </a:pPr>
          <a:r>
            <a:rPr lang="en-US" sz="2200" kern="1200" dirty="0">
              <a:latin typeface="Calibri" charset="0"/>
              <a:ea typeface="Calibri" charset="0"/>
              <a:cs typeface="Calibri" charset="0"/>
            </a:rPr>
            <a:t>How are the components of </a:t>
          </a:r>
          <a:r>
            <a:rPr lang="en-US" sz="2200" i="1" kern="1200" dirty="0">
              <a:latin typeface="Calibri" charset="0"/>
              <a:ea typeface="Calibri" charset="0"/>
              <a:cs typeface="Calibri" charset="0"/>
            </a:rPr>
            <a:t>rigor</a:t>
          </a:r>
          <a:r>
            <a:rPr lang="en-US" sz="2200" kern="1200" dirty="0">
              <a:latin typeface="Calibri" charset="0"/>
              <a:ea typeface="Calibri" charset="0"/>
              <a:cs typeface="Calibri" charset="0"/>
            </a:rPr>
            <a:t> (conceptual understanding, procedural skills and fluency, and application) evident in the standards?</a:t>
          </a:r>
        </a:p>
      </dsp:txBody>
      <dsp:txXfrm>
        <a:off x="1257197" y="4286112"/>
        <a:ext cx="9167108" cy="857524"/>
      </dsp:txXfrm>
    </dsp:sp>
    <dsp:sp modelId="{26F5D2AF-02B4-1548-B60C-5AE818EAD656}">
      <dsp:nvSpPr>
        <dsp:cNvPr id="0" name=""/>
        <dsp:cNvSpPr/>
      </dsp:nvSpPr>
      <dsp:spPr>
        <a:xfrm>
          <a:off x="721244" y="4178922"/>
          <a:ext cx="1071905" cy="1071905"/>
        </a:xfrm>
        <a:prstGeom prst="ellipse">
          <a:avLst/>
        </a:prstGeom>
        <a:solidFill>
          <a:schemeClr val="lt1">
            <a:hueOff val="0"/>
            <a:satOff val="0"/>
            <a:lumOff val="0"/>
            <a:alphaOff val="0"/>
          </a:schemeClr>
        </a:solidFill>
        <a:ln w="12700" cap="flat" cmpd="sng" algn="ctr">
          <a:solidFill>
            <a:schemeClr val="accent5">
              <a:hueOff val="2791502"/>
              <a:satOff val="-34436"/>
              <a:lumOff val="-188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B70A98-4FC3-A943-8D5B-A7077D4869DC}">
      <dsp:nvSpPr>
        <dsp:cNvPr id="0" name=""/>
        <dsp:cNvSpPr/>
      </dsp:nvSpPr>
      <dsp:spPr>
        <a:xfrm>
          <a:off x="642720" y="5571987"/>
          <a:ext cx="9781585" cy="857524"/>
        </a:xfrm>
        <a:prstGeom prst="rect">
          <a:avLst/>
        </a:prstGeom>
        <a:solidFill>
          <a:schemeClr val="accent5">
            <a:hueOff val="3722003"/>
            <a:satOff val="-45915"/>
            <a:lumOff val="-250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charset="0"/>
              <a:ea typeface="Calibri" charset="0"/>
              <a:cs typeface="Calibri" charset="0"/>
            </a:rPr>
            <a:t>How do the components of rigor change as the big idea is developed across the grades? </a:t>
          </a:r>
        </a:p>
      </dsp:txBody>
      <dsp:txXfrm>
        <a:off x="642720" y="5571987"/>
        <a:ext cx="9781585" cy="857524"/>
      </dsp:txXfrm>
    </dsp:sp>
    <dsp:sp modelId="{468DD1BD-8C5A-3646-BF63-EB7874D87055}">
      <dsp:nvSpPr>
        <dsp:cNvPr id="0" name=""/>
        <dsp:cNvSpPr/>
      </dsp:nvSpPr>
      <dsp:spPr>
        <a:xfrm>
          <a:off x="106768" y="5464797"/>
          <a:ext cx="1071905" cy="1071905"/>
        </a:xfrm>
        <a:prstGeom prst="ellipse">
          <a:avLst/>
        </a:prstGeom>
        <a:solidFill>
          <a:schemeClr val="lt1">
            <a:hueOff val="0"/>
            <a:satOff val="0"/>
            <a:lumOff val="0"/>
            <a:alphaOff val="0"/>
          </a:schemeClr>
        </a:solidFill>
        <a:ln w="12700" cap="flat" cmpd="sng" algn="ctr">
          <a:solidFill>
            <a:schemeClr val="accent5">
              <a:hueOff val="3722003"/>
              <a:satOff val="-45915"/>
              <a:lumOff val="-25096"/>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DA8E4-D455-F04C-9E08-5B33A84D53DE}">
      <dsp:nvSpPr>
        <dsp:cNvPr id="0" name=""/>
        <dsp:cNvSpPr/>
      </dsp:nvSpPr>
      <dsp:spPr>
        <a:xfrm>
          <a:off x="-6126981" y="-937410"/>
          <a:ext cx="7293488" cy="7293488"/>
        </a:xfrm>
        <a:prstGeom prst="blockArc">
          <a:avLst>
            <a:gd name="adj1" fmla="val 18900000"/>
            <a:gd name="adj2" fmla="val 2700000"/>
            <a:gd name="adj3" fmla="val 296"/>
          </a:avLst>
        </a:prstGeom>
        <a:noFill/>
        <a:ln w="6350" cap="flat" cmpd="sng" algn="ctr">
          <a:solidFill>
            <a:schemeClr val="accent6">
              <a:hueOff val="0"/>
              <a:satOff val="0"/>
              <a:lumOff val="0"/>
              <a:alphaOff val="0"/>
            </a:schemeClr>
          </a:solidFill>
          <a:prstDash val="solid"/>
          <a:miter lim="800000"/>
        </a:ln>
        <a:effectLst/>
      </dsp:spPr>
      <dsp:style>
        <a:lnRef idx="1">
          <a:scrgbClr r="0" g="0" b="0"/>
        </a:lnRef>
        <a:fillRef idx="0">
          <a:scrgbClr r="0" g="0" b="0"/>
        </a:fillRef>
        <a:effectRef idx="0">
          <a:scrgbClr r="0" g="0" b="0"/>
        </a:effectRef>
        <a:fontRef idx="minor"/>
      </dsp:style>
    </dsp:sp>
    <dsp:sp modelId="{DE349375-560A-FA4A-9E96-BC0CEF432B59}">
      <dsp:nvSpPr>
        <dsp:cNvPr id="0" name=""/>
        <dsp:cNvSpPr/>
      </dsp:nvSpPr>
      <dsp:spPr>
        <a:xfrm>
          <a:off x="509717" y="338558"/>
          <a:ext cx="7541700" cy="677550"/>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Anticipating</a:t>
          </a:r>
          <a:r>
            <a:rPr lang="en-US" sz="2400" kern="1200" dirty="0">
              <a:latin typeface="Calibri" charset="0"/>
              <a:ea typeface="Calibri" charset="0"/>
              <a:cs typeface="Calibri" charset="0"/>
            </a:rPr>
            <a:t> student responses prior to the lesson</a:t>
          </a:r>
        </a:p>
      </dsp:txBody>
      <dsp:txXfrm>
        <a:off x="509717" y="338558"/>
        <a:ext cx="7541700" cy="677550"/>
      </dsp:txXfrm>
    </dsp:sp>
    <dsp:sp modelId="{B6EB9A7E-6BC0-4942-BD8E-633A68FE4E64}">
      <dsp:nvSpPr>
        <dsp:cNvPr id="0" name=""/>
        <dsp:cNvSpPr/>
      </dsp:nvSpPr>
      <dsp:spPr>
        <a:xfrm>
          <a:off x="86248" y="253864"/>
          <a:ext cx="846937" cy="846937"/>
        </a:xfrm>
        <a:prstGeom prst="ellipse">
          <a:avLst/>
        </a:prstGeom>
        <a:solidFill>
          <a:schemeClr val="lt1">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637FEE4-0867-5147-B8E4-5631D0F3BA32}">
      <dsp:nvSpPr>
        <dsp:cNvPr id="0" name=""/>
        <dsp:cNvSpPr/>
      </dsp:nvSpPr>
      <dsp:spPr>
        <a:xfrm>
          <a:off x="995230" y="1354558"/>
          <a:ext cx="7056187" cy="677550"/>
        </a:xfrm>
        <a:prstGeom prst="rect">
          <a:avLst/>
        </a:prstGeom>
        <a:gradFill rotWithShape="0">
          <a:gsLst>
            <a:gs pos="0">
              <a:schemeClr val="accent5">
                <a:hueOff val="930501"/>
                <a:satOff val="-11479"/>
                <a:lumOff val="-6274"/>
                <a:alphaOff val="0"/>
                <a:satMod val="103000"/>
                <a:lumMod val="102000"/>
                <a:tint val="94000"/>
              </a:schemeClr>
            </a:gs>
            <a:gs pos="50000">
              <a:schemeClr val="accent5">
                <a:hueOff val="930501"/>
                <a:satOff val="-11479"/>
                <a:lumOff val="-6274"/>
                <a:alphaOff val="0"/>
                <a:satMod val="110000"/>
                <a:lumMod val="100000"/>
                <a:shade val="100000"/>
              </a:schemeClr>
            </a:gs>
            <a:gs pos="100000">
              <a:schemeClr val="accent5">
                <a:hueOff val="930501"/>
                <a:satOff val="-11479"/>
                <a:lumOff val="-6274"/>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Monitoring</a:t>
          </a:r>
          <a:r>
            <a:rPr lang="en-US" sz="2400" kern="1200" dirty="0">
              <a:latin typeface="Calibri" charset="0"/>
              <a:ea typeface="Calibri" charset="0"/>
              <a:cs typeface="Calibri" charset="0"/>
            </a:rPr>
            <a:t> students' work on, and engagement with, the tasks</a:t>
          </a:r>
        </a:p>
      </dsp:txBody>
      <dsp:txXfrm>
        <a:off x="995230" y="1354558"/>
        <a:ext cx="7056187" cy="677550"/>
      </dsp:txXfrm>
    </dsp:sp>
    <dsp:sp modelId="{3FAB60CF-2B53-924F-AC07-E12F30E76BB0}">
      <dsp:nvSpPr>
        <dsp:cNvPr id="0" name=""/>
        <dsp:cNvSpPr/>
      </dsp:nvSpPr>
      <dsp:spPr>
        <a:xfrm>
          <a:off x="571761" y="1269864"/>
          <a:ext cx="846937" cy="846937"/>
        </a:xfrm>
        <a:prstGeom prst="ellipse">
          <a:avLst/>
        </a:prstGeom>
        <a:solidFill>
          <a:schemeClr val="lt1">
            <a:hueOff val="0"/>
            <a:satOff val="0"/>
            <a:lumOff val="0"/>
            <a:alphaOff val="0"/>
          </a:schemeClr>
        </a:solidFill>
        <a:ln w="6350" cap="flat" cmpd="sng" algn="ctr">
          <a:solidFill>
            <a:schemeClr val="accent5">
              <a:hueOff val="930501"/>
              <a:satOff val="-11479"/>
              <a:lumOff val="-6274"/>
              <a:alphaOff val="0"/>
            </a:schemeClr>
          </a:solidFill>
          <a:prstDash val="solid"/>
          <a:miter lim="800000"/>
        </a:ln>
        <a:effectLst/>
      </dsp:spPr>
      <dsp:style>
        <a:lnRef idx="1">
          <a:scrgbClr r="0" g="0" b="0"/>
        </a:lnRef>
        <a:fillRef idx="1">
          <a:scrgbClr r="0" g="0" b="0"/>
        </a:fillRef>
        <a:effectRef idx="0">
          <a:scrgbClr r="0" g="0" b="0"/>
        </a:effectRef>
        <a:fontRef idx="minor"/>
      </dsp:style>
    </dsp:sp>
    <dsp:sp modelId="{2AA9373C-9D2A-3F4E-9F83-03FC2D3F8479}">
      <dsp:nvSpPr>
        <dsp:cNvPr id="0" name=""/>
        <dsp:cNvSpPr/>
      </dsp:nvSpPr>
      <dsp:spPr>
        <a:xfrm>
          <a:off x="1144243" y="2370558"/>
          <a:ext cx="6907174" cy="677550"/>
        </a:xfrm>
        <a:prstGeom prst="rect">
          <a:avLst/>
        </a:prstGeom>
        <a:gradFill rotWithShape="0">
          <a:gsLst>
            <a:gs pos="0">
              <a:schemeClr val="accent5">
                <a:hueOff val="1861002"/>
                <a:satOff val="-22957"/>
                <a:lumOff val="-12548"/>
                <a:alphaOff val="0"/>
                <a:satMod val="103000"/>
                <a:lumMod val="102000"/>
                <a:tint val="94000"/>
              </a:schemeClr>
            </a:gs>
            <a:gs pos="50000">
              <a:schemeClr val="accent5">
                <a:hueOff val="1861002"/>
                <a:satOff val="-22957"/>
                <a:lumOff val="-12548"/>
                <a:alphaOff val="0"/>
                <a:satMod val="110000"/>
                <a:lumMod val="100000"/>
                <a:shade val="100000"/>
              </a:schemeClr>
            </a:gs>
            <a:gs pos="100000">
              <a:schemeClr val="accent5">
                <a:hueOff val="1861002"/>
                <a:satOff val="-22957"/>
                <a:lumOff val="-12548"/>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Selecting</a:t>
          </a:r>
          <a:r>
            <a:rPr lang="en-US" sz="2400" kern="1200" dirty="0">
              <a:latin typeface="Calibri" charset="0"/>
              <a:ea typeface="Calibri" charset="0"/>
              <a:cs typeface="Calibri" charset="0"/>
            </a:rPr>
            <a:t> particular students to present their mathematical work</a:t>
          </a:r>
        </a:p>
      </dsp:txBody>
      <dsp:txXfrm>
        <a:off x="1144243" y="2370558"/>
        <a:ext cx="6907174" cy="677550"/>
      </dsp:txXfrm>
    </dsp:sp>
    <dsp:sp modelId="{9CF17EA7-7FE8-A645-A4AB-8AD55A87EB87}">
      <dsp:nvSpPr>
        <dsp:cNvPr id="0" name=""/>
        <dsp:cNvSpPr/>
      </dsp:nvSpPr>
      <dsp:spPr>
        <a:xfrm>
          <a:off x="720774" y="2285864"/>
          <a:ext cx="846937" cy="846937"/>
        </a:xfrm>
        <a:prstGeom prst="ellipse">
          <a:avLst/>
        </a:prstGeom>
        <a:solidFill>
          <a:schemeClr val="lt1">
            <a:hueOff val="0"/>
            <a:satOff val="0"/>
            <a:lumOff val="0"/>
            <a:alphaOff val="0"/>
          </a:schemeClr>
        </a:solidFill>
        <a:ln w="6350" cap="flat" cmpd="sng" algn="ctr">
          <a:solidFill>
            <a:schemeClr val="accent5">
              <a:hueOff val="1861002"/>
              <a:satOff val="-22957"/>
              <a:lumOff val="-12548"/>
              <a:alphaOff val="0"/>
            </a:schemeClr>
          </a:solidFill>
          <a:prstDash val="solid"/>
          <a:miter lim="800000"/>
        </a:ln>
        <a:effectLst/>
      </dsp:spPr>
      <dsp:style>
        <a:lnRef idx="1">
          <a:scrgbClr r="0" g="0" b="0"/>
        </a:lnRef>
        <a:fillRef idx="1">
          <a:scrgbClr r="0" g="0" b="0"/>
        </a:fillRef>
        <a:effectRef idx="0">
          <a:scrgbClr r="0" g="0" b="0"/>
        </a:effectRef>
        <a:fontRef idx="minor"/>
      </dsp:style>
    </dsp:sp>
    <dsp:sp modelId="{E6FF55BE-7EF7-EB48-9B33-2BC352C94623}">
      <dsp:nvSpPr>
        <dsp:cNvPr id="0" name=""/>
        <dsp:cNvSpPr/>
      </dsp:nvSpPr>
      <dsp:spPr>
        <a:xfrm>
          <a:off x="995230" y="3386558"/>
          <a:ext cx="7056187" cy="677550"/>
        </a:xfrm>
        <a:prstGeom prst="rect">
          <a:avLst/>
        </a:prstGeom>
        <a:gradFill rotWithShape="0">
          <a:gsLst>
            <a:gs pos="0">
              <a:schemeClr val="accent5">
                <a:hueOff val="2791502"/>
                <a:satOff val="-34436"/>
                <a:lumOff val="-18822"/>
                <a:alphaOff val="0"/>
                <a:satMod val="103000"/>
                <a:lumMod val="102000"/>
                <a:tint val="94000"/>
              </a:schemeClr>
            </a:gs>
            <a:gs pos="50000">
              <a:schemeClr val="accent5">
                <a:hueOff val="2791502"/>
                <a:satOff val="-34436"/>
                <a:lumOff val="-18822"/>
                <a:alphaOff val="0"/>
                <a:satMod val="110000"/>
                <a:lumMod val="100000"/>
                <a:shade val="100000"/>
              </a:schemeClr>
            </a:gs>
            <a:gs pos="100000">
              <a:schemeClr val="accent5">
                <a:hueOff val="2791502"/>
                <a:satOff val="-34436"/>
                <a:lumOff val="-18822"/>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Sequencing</a:t>
          </a:r>
          <a:r>
            <a:rPr lang="en-US" sz="2400" kern="1200" dirty="0">
              <a:latin typeface="Calibri" charset="0"/>
              <a:ea typeface="Calibri" charset="0"/>
              <a:cs typeface="Calibri" charset="0"/>
            </a:rPr>
            <a:t> students' responses in a specific order for discourse</a:t>
          </a:r>
        </a:p>
      </dsp:txBody>
      <dsp:txXfrm>
        <a:off x="995230" y="3386558"/>
        <a:ext cx="7056187" cy="677550"/>
      </dsp:txXfrm>
    </dsp:sp>
    <dsp:sp modelId="{194ED4EF-44A1-D440-8EE7-4423D90D6026}">
      <dsp:nvSpPr>
        <dsp:cNvPr id="0" name=""/>
        <dsp:cNvSpPr/>
      </dsp:nvSpPr>
      <dsp:spPr>
        <a:xfrm>
          <a:off x="571761" y="3301864"/>
          <a:ext cx="846937" cy="846937"/>
        </a:xfrm>
        <a:prstGeom prst="ellipse">
          <a:avLst/>
        </a:prstGeom>
        <a:solidFill>
          <a:schemeClr val="lt1">
            <a:hueOff val="0"/>
            <a:satOff val="0"/>
            <a:lumOff val="0"/>
            <a:alphaOff val="0"/>
          </a:schemeClr>
        </a:solidFill>
        <a:ln w="6350" cap="flat" cmpd="sng" algn="ctr">
          <a:solidFill>
            <a:schemeClr val="accent5">
              <a:hueOff val="2791502"/>
              <a:satOff val="-34436"/>
              <a:lumOff val="-18822"/>
              <a:alphaOff val="0"/>
            </a:schemeClr>
          </a:solidFill>
          <a:prstDash val="solid"/>
          <a:miter lim="800000"/>
        </a:ln>
        <a:effectLst/>
      </dsp:spPr>
      <dsp:style>
        <a:lnRef idx="1">
          <a:scrgbClr r="0" g="0" b="0"/>
        </a:lnRef>
        <a:fillRef idx="1">
          <a:scrgbClr r="0" g="0" b="0"/>
        </a:fillRef>
        <a:effectRef idx="0">
          <a:scrgbClr r="0" g="0" b="0"/>
        </a:effectRef>
        <a:fontRef idx="minor"/>
      </dsp:style>
    </dsp:sp>
    <dsp:sp modelId="{32AB71C4-512E-4D4E-A5D4-9502C956306C}">
      <dsp:nvSpPr>
        <dsp:cNvPr id="0" name=""/>
        <dsp:cNvSpPr/>
      </dsp:nvSpPr>
      <dsp:spPr>
        <a:xfrm>
          <a:off x="509717" y="4402558"/>
          <a:ext cx="7541700" cy="677550"/>
        </a:xfrm>
        <a:prstGeom prst="rect">
          <a:avLst/>
        </a:prstGeom>
        <a:gradFill rotWithShape="0">
          <a:gsLst>
            <a:gs pos="0">
              <a:schemeClr val="accent5">
                <a:hueOff val="3722003"/>
                <a:satOff val="-45915"/>
                <a:lumOff val="-25096"/>
                <a:alphaOff val="0"/>
                <a:satMod val="103000"/>
                <a:lumMod val="102000"/>
                <a:tint val="94000"/>
              </a:schemeClr>
            </a:gs>
            <a:gs pos="50000">
              <a:schemeClr val="accent5">
                <a:hueOff val="3722003"/>
                <a:satOff val="-45915"/>
                <a:lumOff val="-25096"/>
                <a:alphaOff val="0"/>
                <a:satMod val="110000"/>
                <a:lumMod val="100000"/>
                <a:shade val="100000"/>
              </a:schemeClr>
            </a:gs>
            <a:gs pos="100000">
              <a:schemeClr val="accent5">
                <a:hueOff val="3722003"/>
                <a:satOff val="-45915"/>
                <a:lumOff val="-2509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60960" rIns="60960" bIns="60960" numCol="1" spcCol="1270" anchor="ctr" anchorCtr="0">
          <a:noAutofit/>
        </a:bodyPr>
        <a:lstStyle/>
        <a:p>
          <a:pPr marL="0" lvl="0" indent="0" algn="l" defTabSz="1066800">
            <a:lnSpc>
              <a:spcPct val="90000"/>
            </a:lnSpc>
            <a:spcBef>
              <a:spcPct val="0"/>
            </a:spcBef>
            <a:spcAft>
              <a:spcPct val="35000"/>
            </a:spcAft>
            <a:buNone/>
          </a:pPr>
          <a:r>
            <a:rPr lang="en-US" sz="2400" i="1" kern="1200" dirty="0">
              <a:latin typeface="Calibri" charset="0"/>
              <a:ea typeface="Calibri" charset="0"/>
              <a:cs typeface="Calibri" charset="0"/>
            </a:rPr>
            <a:t>Connecting</a:t>
          </a:r>
          <a:r>
            <a:rPr lang="en-US" sz="2400" kern="1200" dirty="0">
              <a:latin typeface="Calibri" charset="0"/>
              <a:ea typeface="Calibri" charset="0"/>
              <a:cs typeface="Calibri" charset="0"/>
            </a:rPr>
            <a:t> different students' responses, and connecting the responses to key mathematical ideas</a:t>
          </a:r>
        </a:p>
      </dsp:txBody>
      <dsp:txXfrm>
        <a:off x="509717" y="4402558"/>
        <a:ext cx="7541700" cy="677550"/>
      </dsp:txXfrm>
    </dsp:sp>
    <dsp:sp modelId="{709047C7-8BB2-4F48-991B-6F517B808780}">
      <dsp:nvSpPr>
        <dsp:cNvPr id="0" name=""/>
        <dsp:cNvSpPr/>
      </dsp:nvSpPr>
      <dsp:spPr>
        <a:xfrm>
          <a:off x="86248" y="4317864"/>
          <a:ext cx="846937" cy="846937"/>
        </a:xfrm>
        <a:prstGeom prst="ellipse">
          <a:avLst/>
        </a:prstGeom>
        <a:solidFill>
          <a:schemeClr val="lt1">
            <a:hueOff val="0"/>
            <a:satOff val="0"/>
            <a:lumOff val="0"/>
            <a:alphaOff val="0"/>
          </a:schemeClr>
        </a:solidFill>
        <a:ln w="6350" cap="flat" cmpd="sng" algn="ctr">
          <a:solidFill>
            <a:schemeClr val="accent5">
              <a:hueOff val="3722003"/>
              <a:satOff val="-45915"/>
              <a:lumOff val="-25096"/>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D1881-A9D6-AE45-97FF-FEA7A9EE75DD}">
      <dsp:nvSpPr>
        <dsp:cNvPr id="0" name=""/>
        <dsp:cNvSpPr/>
      </dsp:nvSpPr>
      <dsp:spPr>
        <a:xfrm rot="16200000">
          <a:off x="1458468" y="-1458468"/>
          <a:ext cx="2523744" cy="5440680"/>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How does purposeful planning help you attend to the components of </a:t>
          </a:r>
          <a:r>
            <a:rPr lang="en-US" sz="3300" i="1" kern="1200" dirty="0">
              <a:latin typeface="Calibri" charset="0"/>
              <a:ea typeface="Calibri" charset="0"/>
              <a:cs typeface="Calibri" charset="0"/>
            </a:rPr>
            <a:t>rigor</a:t>
          </a:r>
          <a:r>
            <a:rPr lang="en-US" sz="3300" kern="1200" dirty="0">
              <a:latin typeface="Calibri" charset="0"/>
              <a:ea typeface="Calibri" charset="0"/>
              <a:cs typeface="Calibri" charset="0"/>
            </a:rPr>
            <a:t>?</a:t>
          </a:r>
        </a:p>
      </dsp:txBody>
      <dsp:txXfrm rot="5400000">
        <a:off x="0" y="0"/>
        <a:ext cx="5440680" cy="1892808"/>
      </dsp:txXfrm>
    </dsp:sp>
    <dsp:sp modelId="{37EABFC2-4265-2C45-B778-07881C566566}">
      <dsp:nvSpPr>
        <dsp:cNvPr id="0" name=""/>
        <dsp:cNvSpPr/>
      </dsp:nvSpPr>
      <dsp:spPr>
        <a:xfrm>
          <a:off x="5440680" y="0"/>
          <a:ext cx="5440680" cy="2523744"/>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What specific instructional strategies did you focus on?</a:t>
          </a:r>
        </a:p>
      </dsp:txBody>
      <dsp:txXfrm>
        <a:off x="5440680" y="0"/>
        <a:ext cx="5440680" cy="1892808"/>
      </dsp:txXfrm>
    </dsp:sp>
    <dsp:sp modelId="{0D91560C-2B98-B44F-96C4-2A282BCD70B5}">
      <dsp:nvSpPr>
        <dsp:cNvPr id="0" name=""/>
        <dsp:cNvSpPr/>
      </dsp:nvSpPr>
      <dsp:spPr>
        <a:xfrm rot="10800000">
          <a:off x="0" y="2523744"/>
          <a:ext cx="5440680" cy="2523744"/>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What changes did you make to the EngageNY lesson(s)? Why?</a:t>
          </a:r>
        </a:p>
      </dsp:txBody>
      <dsp:txXfrm rot="10800000">
        <a:off x="0" y="3154680"/>
        <a:ext cx="5440680" cy="1892808"/>
      </dsp:txXfrm>
    </dsp:sp>
    <dsp:sp modelId="{6CA8E9C5-4F51-EA4C-B581-82013CC202FE}">
      <dsp:nvSpPr>
        <dsp:cNvPr id="0" name=""/>
        <dsp:cNvSpPr/>
      </dsp:nvSpPr>
      <dsp:spPr>
        <a:xfrm rot="5400000">
          <a:off x="6899148" y="1065276"/>
          <a:ext cx="2523744" cy="5440680"/>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234696" rIns="234696" bIns="234696" numCol="1" spcCol="1270" anchor="ctr" anchorCtr="0">
          <a:noAutofit/>
        </a:bodyPr>
        <a:lstStyle/>
        <a:p>
          <a:pPr marL="0" lvl="0" indent="0" algn="l" defTabSz="1466850">
            <a:lnSpc>
              <a:spcPct val="90000"/>
            </a:lnSpc>
            <a:spcBef>
              <a:spcPct val="0"/>
            </a:spcBef>
            <a:spcAft>
              <a:spcPct val="35000"/>
            </a:spcAft>
            <a:buNone/>
          </a:pPr>
          <a:r>
            <a:rPr lang="en-US" sz="3300" kern="1200" dirty="0">
              <a:latin typeface="Calibri" charset="0"/>
              <a:ea typeface="Calibri" charset="0"/>
              <a:cs typeface="Calibri" charset="0"/>
            </a:rPr>
            <a:t>How did your conversation help determine a plan to fill gaps in learning?</a:t>
          </a:r>
        </a:p>
      </dsp:txBody>
      <dsp:txXfrm rot="-5400000">
        <a:off x="5440680" y="3154680"/>
        <a:ext cx="5440680" cy="1892808"/>
      </dsp:txXfrm>
    </dsp:sp>
    <dsp:sp modelId="{95DF9B1C-A31C-BF44-8376-2F786E696215}">
      <dsp:nvSpPr>
        <dsp:cNvPr id="0" name=""/>
        <dsp:cNvSpPr/>
      </dsp:nvSpPr>
      <dsp:spPr>
        <a:xfrm>
          <a:off x="3808476" y="1892808"/>
          <a:ext cx="3264408" cy="1261872"/>
        </a:xfrm>
        <a:prstGeom prst="roundRect">
          <a:avLst/>
        </a:prstGeom>
        <a:solidFill>
          <a:schemeClr val="dk2">
            <a:tint val="6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1" kern="1200" dirty="0">
              <a:solidFill>
                <a:schemeClr val="accent6"/>
              </a:solidFill>
              <a:latin typeface="Arial" panose="020B0604020202020204" pitchFamily="34" charset="0"/>
              <a:ea typeface="Calibri" charset="0"/>
              <a:cs typeface="Arial" panose="020B0604020202020204" pitchFamily="34" charset="0"/>
            </a:rPr>
            <a:t>Points to Ponder</a:t>
          </a:r>
        </a:p>
      </dsp:txBody>
      <dsp:txXfrm>
        <a:off x="3870076" y="1954408"/>
        <a:ext cx="3141208" cy="1138672"/>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753984" y="179614"/>
            <a:ext cx="2971800" cy="458788"/>
          </a:xfrm>
          <a:prstGeom prst="rect">
            <a:avLst/>
          </a:prstGeom>
        </p:spPr>
        <p:txBody>
          <a:bodyPr vert="horz" lIns="91440" tIns="45720" rIns="91440" bIns="45720" rtlCol="0"/>
          <a:lstStyle>
            <a:lvl1pPr algn="l">
              <a:defRPr sz="1200"/>
            </a:lvl1pPr>
          </a:lstStyle>
          <a:p>
            <a:pPr algn="r"/>
            <a:r>
              <a:rPr lang="en-US" sz="1000" dirty="0">
                <a:latin typeface="Arial"/>
                <a:cs typeface="Arial"/>
              </a:rPr>
              <a:t>LDOE: Math Content</a:t>
            </a:r>
          </a:p>
          <a:p>
            <a:pPr algn="r"/>
            <a:r>
              <a:rPr lang="en-US" sz="1000" dirty="0">
                <a:latin typeface="Arial"/>
                <a:cs typeface="Arial"/>
              </a:rPr>
              <a:t>Grades K–5, Module 5</a:t>
            </a:r>
          </a:p>
          <a:p>
            <a:endParaRPr lang="en-US" dirty="0"/>
          </a:p>
        </p:txBody>
      </p:sp>
      <p:sp>
        <p:nvSpPr>
          <p:cNvPr id="4" name="Footer Placeholder 3"/>
          <p:cNvSpPr>
            <a:spLocks noGrp="1"/>
          </p:cNvSpPr>
          <p:nvPr>
            <p:ph type="ftr" sz="quarter" idx="2"/>
          </p:nvPr>
        </p:nvSpPr>
        <p:spPr>
          <a:xfrm>
            <a:off x="0" y="8511748"/>
            <a:ext cx="2971800" cy="458787"/>
          </a:xfrm>
          <a:prstGeom prst="rect">
            <a:avLst/>
          </a:prstGeom>
        </p:spPr>
        <p:txBody>
          <a:bodyPr vert="horz" lIns="91440" tIns="45720" rIns="91440" bIns="45720" rtlCol="0" anchor="b"/>
          <a:lstStyle>
            <a:lvl1pPr algn="l">
              <a:defRPr sz="1200"/>
            </a:lvl1pPr>
          </a:lstStyle>
          <a:p>
            <a:r>
              <a:rPr lang="en-US" sz="1000" dirty="0">
                <a:latin typeface="Arial"/>
                <a:cs typeface="Arial"/>
              </a:rPr>
              <a:t>The Charles A. Dana Center at</a:t>
            </a:r>
            <a:br>
              <a:rPr lang="en-US" sz="1000" dirty="0">
                <a:latin typeface="Arial"/>
                <a:cs typeface="Arial"/>
              </a:rPr>
            </a:br>
            <a:r>
              <a:rPr lang="en-US" sz="1000" dirty="0">
                <a:latin typeface="Arial"/>
                <a:cs typeface="Arial"/>
              </a:rPr>
              <a:t>The University of Texas at Austin </a:t>
            </a:r>
          </a:p>
        </p:txBody>
      </p:sp>
      <p:sp>
        <p:nvSpPr>
          <p:cNvPr id="5" name="Slide Number Placeholder 4"/>
          <p:cNvSpPr>
            <a:spLocks noGrp="1"/>
          </p:cNvSpPr>
          <p:nvPr>
            <p:ph type="sldNum" sz="quarter" idx="3"/>
          </p:nvPr>
        </p:nvSpPr>
        <p:spPr>
          <a:xfrm>
            <a:off x="3753984" y="8511748"/>
            <a:ext cx="2971800" cy="458787"/>
          </a:xfrm>
          <a:prstGeom prst="rect">
            <a:avLst/>
          </a:prstGeom>
        </p:spPr>
        <p:txBody>
          <a:bodyPr vert="horz" lIns="91440" tIns="45720" rIns="91440" bIns="45720" rtlCol="0" anchor="b"/>
          <a:lstStyle>
            <a:lvl1pPr algn="r">
              <a:defRPr sz="1200"/>
            </a:lvl1pPr>
          </a:lstStyle>
          <a:p>
            <a:r>
              <a:rPr lang="en-US" sz="1000" dirty="0">
                <a:latin typeface="Arial"/>
                <a:cs typeface="Arial"/>
              </a:rPr>
              <a:t>P-00.</a:t>
            </a:r>
            <a:fld id="{B901159D-6777-DF4B-A176-7DE4ABF5E297}" type="slidenum">
              <a:rPr lang="en-US" sz="1000" smtClean="0">
                <a:latin typeface="Arial"/>
                <a:cs typeface="Arial"/>
              </a:rPr>
              <a:t>‹#›</a:t>
            </a:fld>
            <a:endParaRPr lang="en-US" sz="1000" dirty="0">
              <a:latin typeface="Arial"/>
              <a:cs typeface="Arial"/>
            </a:endParaRPr>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9/5/18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thinkstockphotos.com/search/2/image?artist=Chad+Baker/Jason+Reed/Ryan+McVay&amp;family=creativ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Tree>
    <p:extLst>
      <p:ext uri="{BB962C8B-B14F-4D97-AF65-F5344CB8AC3E}">
        <p14:creationId xmlns:p14="http://schemas.microsoft.com/office/powerpoint/2010/main" val="716048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032123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5463" y="660400"/>
            <a:ext cx="3267075" cy="1838325"/>
          </a:xfrm>
        </p:spPr>
      </p:sp>
      <p:sp>
        <p:nvSpPr>
          <p:cNvPr id="3" name="Notes Placeholder 2"/>
          <p:cNvSpPr>
            <a:spLocks noGrp="1"/>
          </p:cNvSpPr>
          <p:nvPr>
            <p:ph type="body" idx="1"/>
          </p:nvPr>
        </p:nvSpPr>
        <p:spPr>
          <a:xfrm>
            <a:off x="685800" y="2857500"/>
            <a:ext cx="5486400" cy="5143500"/>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1377960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1081492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106026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r>
              <a:rPr lang="en-US" dirty="0"/>
              <a:t>K.CC.4c</a:t>
            </a:r>
          </a:p>
          <a:p>
            <a:pPr lvl="0">
              <a:spcBef>
                <a:spcPts val="0"/>
              </a:spcBef>
              <a:buNone/>
            </a:pPr>
            <a:r>
              <a:rPr lang="en-US" dirty="0"/>
              <a:t>1.G.3</a:t>
            </a:r>
          </a:p>
          <a:p>
            <a:pPr lvl="0">
              <a:spcBef>
                <a:spcPts val="0"/>
              </a:spcBef>
              <a:buNone/>
            </a:pPr>
            <a:r>
              <a:rPr lang="en-US" dirty="0"/>
              <a:t>2.G.3</a:t>
            </a:r>
          </a:p>
          <a:p>
            <a:pPr lvl="0">
              <a:spcBef>
                <a:spcPts val="0"/>
              </a:spcBef>
              <a:buNone/>
            </a:pPr>
            <a:r>
              <a:rPr lang="en-US" dirty="0"/>
              <a:t>3.NF.1,</a:t>
            </a:r>
            <a:r>
              <a:rPr lang="en-US" baseline="0" dirty="0"/>
              <a:t> 3.NF.2a-b, 3.NF.3d</a:t>
            </a:r>
          </a:p>
          <a:p>
            <a:pPr lvl="0">
              <a:spcBef>
                <a:spcPts val="0"/>
              </a:spcBef>
              <a:buNone/>
            </a:pPr>
            <a:r>
              <a:rPr lang="en-US" baseline="0" dirty="0"/>
              <a:t>4.NF.2, 4.NF.3b, 4.NF.4a-b</a:t>
            </a:r>
          </a:p>
          <a:p>
            <a:pPr lvl="0">
              <a:spcBef>
                <a:spcPts val="0"/>
              </a:spcBef>
              <a:buNone/>
            </a:pPr>
            <a:r>
              <a:rPr lang="en-US" baseline="0" dirty="0"/>
              <a:t>5.NF.7a-b</a:t>
            </a:r>
          </a:p>
          <a:p>
            <a:pPr lvl="0">
              <a:spcBef>
                <a:spcPts val="0"/>
              </a:spcBef>
              <a:buNone/>
            </a:pPr>
            <a:r>
              <a:rPr lang="en-US" baseline="0" dirty="0"/>
              <a:t>6.NS.1</a:t>
            </a:r>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08674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9729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97" name="Shape 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105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173952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12102240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last question should be animated last.</a:t>
            </a:r>
          </a:p>
        </p:txBody>
      </p:sp>
      <p:sp>
        <p:nvSpPr>
          <p:cNvPr id="4" name="Slide Number Placeholder 3"/>
          <p:cNvSpPr>
            <a:spLocks noGrp="1"/>
          </p:cNvSpPr>
          <p:nvPr>
            <p:ph type="sldNum" sz="quarter" idx="10"/>
          </p:nvPr>
        </p:nvSpPr>
        <p:spPr/>
        <p:txBody>
          <a:bodyPr/>
          <a:lstStyle/>
          <a:p>
            <a:fld id="{86425DA3-A274-D349-A373-1D0D30C163E5}" type="slidenum">
              <a:rPr lang="en-US" smtClean="0"/>
              <a:t>19</a:t>
            </a:fld>
            <a:endParaRPr lang="en-US" dirty="0"/>
          </a:p>
        </p:txBody>
      </p:sp>
    </p:spTree>
    <p:extLst>
      <p:ext uri="{BB962C8B-B14F-4D97-AF65-F5344CB8AC3E}">
        <p14:creationId xmlns:p14="http://schemas.microsoft.com/office/powerpoint/2010/main" val="1937478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lvl="0">
              <a:spcBef>
                <a:spcPts val="0"/>
              </a:spcBef>
              <a:buNone/>
            </a:pPr>
            <a:r>
              <a:rPr lang="en-US" dirty="0">
                <a:solidFill>
                  <a:schemeClr val="bg1">
                    <a:lumMod val="50000"/>
                  </a:schemeClr>
                </a:solidFill>
              </a:rPr>
              <a:t>Credit: </a:t>
            </a:r>
            <a:r>
              <a:rPr lang="en-US" sz="1200" b="0" i="0" u="sng" strike="noStrike" kern="1200" cap="none" dirty="0">
                <a:solidFill>
                  <a:schemeClr val="bg1">
                    <a:lumMod val="50000"/>
                  </a:schemeClr>
                </a:solidFill>
                <a:effectLst/>
                <a:latin typeface="+mn-lt"/>
                <a:ea typeface="Calibri"/>
                <a:cs typeface="Calibri"/>
                <a:sym typeface="Calibri"/>
                <a:hlinkClick r:id="rId3"/>
              </a:rPr>
              <a:t>Chad Baker/Jason Reed/Ryan McVay</a:t>
            </a:r>
            <a:endParaRPr lang="en-US" sz="1200" b="0" i="0" u="sng" strike="noStrike" kern="1200" cap="none" dirty="0">
              <a:solidFill>
                <a:schemeClr val="bg1">
                  <a:lumMod val="50000"/>
                </a:schemeClr>
              </a:solidFill>
              <a:effectLst/>
              <a:latin typeface="+mn-lt"/>
              <a:ea typeface="Calibri"/>
              <a:cs typeface="Calibri"/>
              <a:sym typeface="Calibri"/>
            </a:endParaRPr>
          </a:p>
          <a:p>
            <a:pPr lvl="0">
              <a:spcBef>
                <a:spcPts val="0"/>
              </a:spcBef>
              <a:buNone/>
            </a:pPr>
            <a:r>
              <a:rPr lang="en-US" dirty="0">
                <a:solidFill>
                  <a:schemeClr val="bg1">
                    <a:lumMod val="50000"/>
                  </a:schemeClr>
                </a:solidFill>
              </a:rPr>
              <a:t>Item number:AA014176</a:t>
            </a:r>
          </a:p>
          <a:p>
            <a:pPr lvl="0">
              <a:spcBef>
                <a:spcPts val="0"/>
              </a:spcBef>
              <a:buNone/>
            </a:pPr>
            <a:r>
              <a:rPr lang="en-US" dirty="0">
                <a:solidFill>
                  <a:schemeClr val="bg1">
                    <a:lumMod val="50000"/>
                  </a:schemeClr>
                </a:solidFill>
              </a:rPr>
              <a:t>Collection:Photodisc</a:t>
            </a:r>
          </a:p>
          <a:p>
            <a:pPr lvl="0">
              <a:spcBef>
                <a:spcPts val="0"/>
              </a:spcBef>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6915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dirty="0"/>
          </a:p>
        </p:txBody>
      </p:sp>
    </p:spTree>
    <p:extLst>
      <p:ext uri="{BB962C8B-B14F-4D97-AF65-F5344CB8AC3E}">
        <p14:creationId xmlns:p14="http://schemas.microsoft.com/office/powerpoint/2010/main" val="10838981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Tree>
    <p:extLst>
      <p:ext uri="{BB962C8B-B14F-4D97-AF65-F5344CB8AC3E}">
        <p14:creationId xmlns:p14="http://schemas.microsoft.com/office/powerpoint/2010/main" val="15519602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dirty="0"/>
          </a:p>
        </p:txBody>
      </p:sp>
    </p:spTree>
    <p:extLst>
      <p:ext uri="{BB962C8B-B14F-4D97-AF65-F5344CB8AC3E}">
        <p14:creationId xmlns:p14="http://schemas.microsoft.com/office/powerpoint/2010/main" val="436873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Tree>
    <p:extLst>
      <p:ext uri="{BB962C8B-B14F-4D97-AF65-F5344CB8AC3E}">
        <p14:creationId xmlns:p14="http://schemas.microsoft.com/office/powerpoint/2010/main" val="315136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13148491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1047049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359526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Tree>
    <p:extLst>
      <p:ext uri="{BB962C8B-B14F-4D97-AF65-F5344CB8AC3E}">
        <p14:creationId xmlns:p14="http://schemas.microsoft.com/office/powerpoint/2010/main" val="3898630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Tree>
    <p:extLst>
      <p:ext uri="{BB962C8B-B14F-4D97-AF65-F5344CB8AC3E}">
        <p14:creationId xmlns:p14="http://schemas.microsoft.com/office/powerpoint/2010/main" val="25102596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29</a:t>
            </a:fld>
            <a:endParaRPr lang="en-US" dirty="0"/>
          </a:p>
        </p:txBody>
      </p:sp>
    </p:spTree>
    <p:extLst>
      <p:ext uri="{BB962C8B-B14F-4D97-AF65-F5344CB8AC3E}">
        <p14:creationId xmlns:p14="http://schemas.microsoft.com/office/powerpoint/2010/main" val="1051058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836333"/>
            <a:ext cx="6225782" cy="5604565"/>
          </a:xfrm>
        </p:spPr>
        <p:txBody>
          <a:bodyPr/>
          <a:lstStyle/>
          <a:p>
            <a:endParaRPr lang="en-US" dirty="0"/>
          </a:p>
        </p:txBody>
      </p:sp>
    </p:spTree>
    <p:extLst>
      <p:ext uri="{BB962C8B-B14F-4D97-AF65-F5344CB8AC3E}">
        <p14:creationId xmlns:p14="http://schemas.microsoft.com/office/powerpoint/2010/main" val="657925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Tree>
    <p:extLst>
      <p:ext uri="{BB962C8B-B14F-4D97-AF65-F5344CB8AC3E}">
        <p14:creationId xmlns:p14="http://schemas.microsoft.com/office/powerpoint/2010/main" val="11687690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2145346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1165369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dirty="0"/>
          </a:p>
        </p:txBody>
      </p:sp>
    </p:spTree>
    <p:extLst>
      <p:ext uri="{BB962C8B-B14F-4D97-AF65-F5344CB8AC3E}">
        <p14:creationId xmlns:p14="http://schemas.microsoft.com/office/powerpoint/2010/main" val="2954338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Tree>
    <p:extLst>
      <p:ext uri="{BB962C8B-B14F-4D97-AF65-F5344CB8AC3E}">
        <p14:creationId xmlns:p14="http://schemas.microsoft.com/office/powerpoint/2010/main" val="1151595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17634518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6469824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Bef>
                <a:spcPts val="0"/>
              </a:spcBef>
              <a:buNone/>
            </a:pPr>
            <a:r>
              <a:rPr lang="en-US" dirty="0"/>
              <a:t>K.CC.4c</a:t>
            </a:r>
          </a:p>
          <a:p>
            <a:pPr lvl="0">
              <a:spcBef>
                <a:spcPts val="0"/>
              </a:spcBef>
              <a:buNone/>
            </a:pPr>
            <a:r>
              <a:rPr lang="en-US" dirty="0"/>
              <a:t>1.G.3</a:t>
            </a:r>
          </a:p>
          <a:p>
            <a:pPr lvl="0">
              <a:spcBef>
                <a:spcPts val="0"/>
              </a:spcBef>
              <a:buNone/>
            </a:pPr>
            <a:r>
              <a:rPr lang="en-US" dirty="0"/>
              <a:t>2.G.3</a:t>
            </a:r>
          </a:p>
          <a:p>
            <a:pPr lvl="0">
              <a:spcBef>
                <a:spcPts val="0"/>
              </a:spcBef>
              <a:buNone/>
            </a:pPr>
            <a:r>
              <a:rPr lang="en-US" dirty="0"/>
              <a:t>3.NF.1,</a:t>
            </a:r>
            <a:r>
              <a:rPr lang="en-US" baseline="0" dirty="0"/>
              <a:t> 3.NF.2a-b, 3.NF.3d</a:t>
            </a:r>
          </a:p>
          <a:p>
            <a:pPr lvl="0">
              <a:spcBef>
                <a:spcPts val="0"/>
              </a:spcBef>
              <a:buNone/>
            </a:pPr>
            <a:r>
              <a:rPr lang="en-US" baseline="0" dirty="0"/>
              <a:t>4.NF.2, 4.NF.3b, 4.NF.4a-b</a:t>
            </a:r>
          </a:p>
          <a:p>
            <a:pPr lvl="0">
              <a:spcBef>
                <a:spcPts val="0"/>
              </a:spcBef>
              <a:buNone/>
            </a:pPr>
            <a:r>
              <a:rPr lang="en-US" baseline="0" dirty="0"/>
              <a:t>5.NF.7a-b</a:t>
            </a:r>
          </a:p>
          <a:p>
            <a:pPr lvl="0">
              <a:spcBef>
                <a:spcPts val="0"/>
              </a:spcBef>
              <a:buNone/>
            </a:pPr>
            <a:r>
              <a:rPr lang="en-US" baseline="0" dirty="0"/>
              <a:t>6.NS.1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15552273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1404207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82033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23873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Creatas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Tree>
    <p:extLst>
      <p:ext uri="{BB962C8B-B14F-4D97-AF65-F5344CB8AC3E}">
        <p14:creationId xmlns:p14="http://schemas.microsoft.com/office/powerpoint/2010/main" val="16861121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dirty="0"/>
          </a:p>
        </p:txBody>
      </p:sp>
    </p:spTree>
    <p:extLst>
      <p:ext uri="{BB962C8B-B14F-4D97-AF65-F5344CB8AC3E}">
        <p14:creationId xmlns:p14="http://schemas.microsoft.com/office/powerpoint/2010/main" val="37942821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dirty="0"/>
          </a:p>
        </p:txBody>
      </p:sp>
    </p:spTree>
    <p:extLst>
      <p:ext uri="{BB962C8B-B14F-4D97-AF65-F5344CB8AC3E}">
        <p14:creationId xmlns:p14="http://schemas.microsoft.com/office/powerpoint/2010/main" val="13897926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Tree>
    <p:extLst>
      <p:ext uri="{BB962C8B-B14F-4D97-AF65-F5344CB8AC3E}">
        <p14:creationId xmlns:p14="http://schemas.microsoft.com/office/powerpoint/2010/main" val="81453345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61965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Tree>
    <p:extLst>
      <p:ext uri="{BB962C8B-B14F-4D97-AF65-F5344CB8AC3E}">
        <p14:creationId xmlns:p14="http://schemas.microsoft.com/office/powerpoint/2010/main" val="442210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83953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612209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Connect to number line.</a:t>
            </a:r>
          </a:p>
          <a:p>
            <a:endParaRPr lang="en-US" dirty="0"/>
          </a:p>
          <a:p>
            <a:r>
              <a:rPr lang="en-US" dirty="0"/>
              <a:t>G3 M5 TE</a:t>
            </a:r>
            <a:r>
              <a:rPr lang="en-US" baseline="0" dirty="0"/>
              <a:t> L22</a:t>
            </a:r>
          </a:p>
          <a:p>
            <a:endParaRPr lang="en-US" baseline="0" dirty="0"/>
          </a:p>
          <a:p>
            <a:r>
              <a:rPr lang="en-US" baseline="0" dirty="0"/>
              <a:t>String</a:t>
            </a:r>
          </a:p>
          <a:p>
            <a:r>
              <a:rPr lang="en-US" baseline="0" dirty="0"/>
              <a:t>Index cards</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Tree>
    <p:extLst>
      <p:ext uri="{BB962C8B-B14F-4D97-AF65-F5344CB8AC3E}">
        <p14:creationId xmlns:p14="http://schemas.microsoft.com/office/powerpoint/2010/main" val="602493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Tree>
    <p:extLst>
      <p:ext uri="{BB962C8B-B14F-4D97-AF65-F5344CB8AC3E}">
        <p14:creationId xmlns:p14="http://schemas.microsoft.com/office/powerpoint/2010/main" val="1102472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97869" y="2847902"/>
            <a:ext cx="11459513" cy="3105637"/>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7827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916722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075692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346898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185471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1358397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80802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56535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331431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solidFill>
                  <a:srgbClr val="797878">
                    <a:tint val="75000"/>
                  </a:srgbClr>
                </a:solidFill>
              </a:rPr>
              <a:pPr/>
              <a:t>‹#›</a:t>
            </a:fld>
            <a:endParaRPr lang="en-US" dirty="0">
              <a:solidFill>
                <a:srgbClr val="797878">
                  <a:tint val="75000"/>
                </a:srgbClr>
              </a:solidFill>
            </a:endParaRPr>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entury" charset="0"/>
                <a:ea typeface="Century" charset="0"/>
                <a:cs typeface="Century" charset="0"/>
              </a:defRPr>
            </a:lvl1pPr>
            <a:lvl2pPr>
              <a:defRPr>
                <a:solidFill>
                  <a:schemeClr val="tx1">
                    <a:lumMod val="75000"/>
                  </a:schemeClr>
                </a:solidFill>
                <a:latin typeface="Century" charset="0"/>
                <a:ea typeface="Century" charset="0"/>
                <a:cs typeface="Century" charset="0"/>
              </a:defRPr>
            </a:lvl2pPr>
            <a:lvl3pPr>
              <a:defRPr>
                <a:solidFill>
                  <a:schemeClr val="tx1">
                    <a:lumMod val="75000"/>
                  </a:schemeClr>
                </a:solidFill>
                <a:latin typeface="Century" charset="0"/>
                <a:ea typeface="Century" charset="0"/>
                <a:cs typeface="Century" charset="0"/>
              </a:defRPr>
            </a:lvl3pPr>
            <a:lvl4pPr>
              <a:defRPr>
                <a:solidFill>
                  <a:schemeClr val="tx1">
                    <a:lumMod val="75000"/>
                  </a:schemeClr>
                </a:solidFill>
                <a:latin typeface="Century" charset="0"/>
                <a:ea typeface="Century" charset="0"/>
                <a:cs typeface="Century" charset="0"/>
              </a:defRPr>
            </a:lvl4pPr>
            <a:lvl5pPr>
              <a:defRPr>
                <a:solidFill>
                  <a:schemeClr val="tx1">
                    <a:lumMod val="75000"/>
                  </a:schemeClr>
                </a:solidFill>
                <a:latin typeface="Century" charset="0"/>
                <a:ea typeface="Century" charset="0"/>
                <a:cs typeface="Century"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163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06400" y="228600"/>
            <a:ext cx="11480800" cy="533400"/>
          </a:xfrm>
          <a:prstGeom prst="rect">
            <a:avLst/>
          </a:prstGeom>
        </p:spPr>
        <p:txBody>
          <a:bodyPr/>
          <a:lstStyle>
            <a:lvl1pPr algn="l">
              <a:defRPr sz="2400">
                <a:solidFill>
                  <a:srgbClr val="451650"/>
                </a:solidFill>
                <a:latin typeface="Myra 4F Caps Bold"/>
                <a:cs typeface="Myra 4F Caps Bold"/>
              </a:defRPr>
            </a:lvl1pPr>
          </a:lstStyle>
          <a:p>
            <a:r>
              <a:rPr lang="en-US" dirty="0"/>
              <a:t>Click to add title text</a:t>
            </a:r>
          </a:p>
        </p:txBody>
      </p:sp>
      <p:sp>
        <p:nvSpPr>
          <p:cNvPr id="9" name="Content Placeholder 2"/>
          <p:cNvSpPr>
            <a:spLocks noGrp="1"/>
          </p:cNvSpPr>
          <p:nvPr>
            <p:ph idx="1"/>
          </p:nvPr>
        </p:nvSpPr>
        <p:spPr>
          <a:xfrm>
            <a:off x="406400" y="1295400"/>
            <a:ext cx="11480800" cy="4572000"/>
          </a:xfrm>
          <a:prstGeom prst="rect">
            <a:avLst/>
          </a:prstGeom>
        </p:spPr>
        <p:txBody>
          <a:bodyPr/>
          <a:lstStyle>
            <a:lvl1pPr marL="0" indent="0">
              <a:buFontTx/>
              <a:buNone/>
              <a:defRPr sz="2400" b="0" i="0">
                <a:solidFill>
                  <a:schemeClr val="tx1"/>
                </a:solidFill>
                <a:latin typeface="Helvetica"/>
                <a:cs typeface="Helvetica"/>
              </a:defRPr>
            </a:lvl1pPr>
            <a:lvl2pPr marL="742950" indent="-285750">
              <a:buFont typeface="Arial"/>
              <a:buChar char="•"/>
              <a:defRPr sz="2200" b="0" i="0" baseline="0">
                <a:solidFill>
                  <a:schemeClr val="tx1"/>
                </a:solidFill>
                <a:latin typeface="Helvetica"/>
                <a:cs typeface="Helvetica"/>
              </a:defRPr>
            </a:lvl2pPr>
            <a:lvl3pPr marL="1544638" indent="-342900">
              <a:buFont typeface="Arial"/>
              <a:buChar char="•"/>
              <a:defRPr sz="2000" b="0" i="1">
                <a:solidFill>
                  <a:schemeClr val="tx1"/>
                </a:solidFill>
                <a:latin typeface="Helvetica"/>
                <a:cs typeface="Helvetica"/>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cxnSp>
        <p:nvCxnSpPr>
          <p:cNvPr id="10" name="Straight Connector 9"/>
          <p:cNvCxnSpPr/>
          <p:nvPr userDrawn="1"/>
        </p:nvCxnSpPr>
        <p:spPr bwMode="auto">
          <a:xfrm>
            <a:off x="406400" y="762000"/>
            <a:ext cx="11480800" cy="0"/>
          </a:xfrm>
          <a:prstGeom prst="line">
            <a:avLst/>
          </a:prstGeom>
          <a:solidFill>
            <a:schemeClr val="accent1"/>
          </a:solidFill>
          <a:ln w="22225" cap="flat" cmpd="sng" algn="ctr">
            <a:solidFill>
              <a:schemeClr val="tx1">
                <a:lumMod val="85000"/>
                <a:lumOff val="15000"/>
              </a:schemeClr>
            </a:solidFill>
            <a:prstDash val="dash"/>
            <a:round/>
            <a:headEnd type="none" w="med" len="med"/>
            <a:tailEnd type="none" w="med" len="med"/>
          </a:ln>
          <a:effectLst/>
        </p:spPr>
      </p:cxnSp>
      <p:sp>
        <p:nvSpPr>
          <p:cNvPr id="11" name="Text Placeholder 14"/>
          <p:cNvSpPr>
            <a:spLocks noGrp="1"/>
          </p:cNvSpPr>
          <p:nvPr>
            <p:ph type="body" sz="quarter" idx="10" hasCustomPrompt="1"/>
          </p:nvPr>
        </p:nvSpPr>
        <p:spPr>
          <a:xfrm>
            <a:off x="406400" y="762000"/>
            <a:ext cx="11480800" cy="533400"/>
          </a:xfrm>
          <a:prstGeom prst="rect">
            <a:avLst/>
          </a:prstGeom>
        </p:spPr>
        <p:txBody>
          <a:bodyPr/>
          <a:lstStyle>
            <a:lvl1pPr marL="0" indent="0">
              <a:buFontTx/>
              <a:buNone/>
              <a:defRPr sz="1800" baseline="0">
                <a:solidFill>
                  <a:srgbClr val="912A83"/>
                </a:solidFill>
                <a:latin typeface="Ostrich Sans Black"/>
                <a:cs typeface="Ostrich Sans Black"/>
              </a:defRPr>
            </a:lvl1pPr>
          </a:lstStyle>
          <a:p>
            <a:pPr lvl="0"/>
            <a:r>
              <a:rPr lang="en-US" dirty="0" err="1"/>
              <a:t>DoDEA</a:t>
            </a:r>
            <a:r>
              <a:rPr lang="en-US" dirty="0"/>
              <a:t> College and Career Ready Initiative</a:t>
            </a:r>
          </a:p>
        </p:txBody>
      </p:sp>
      <p:sp>
        <p:nvSpPr>
          <p:cNvPr id="12"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extLst>
      <p:ext uri="{BB962C8B-B14F-4D97-AF65-F5344CB8AC3E}">
        <p14:creationId xmlns:p14="http://schemas.microsoft.com/office/powerpoint/2010/main" val="1155152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entury" charset="0"/>
                <a:ea typeface="Century" charset="0"/>
                <a:cs typeface="Century" charset="0"/>
              </a:defRPr>
            </a:lvl1pPr>
            <a:lvl2pPr>
              <a:defRPr>
                <a:solidFill>
                  <a:schemeClr val="tx1">
                    <a:lumMod val="75000"/>
                  </a:schemeClr>
                </a:solidFill>
                <a:latin typeface="Century" charset="0"/>
                <a:ea typeface="Century" charset="0"/>
                <a:cs typeface="Century" charset="0"/>
              </a:defRPr>
            </a:lvl2pPr>
            <a:lvl3pPr>
              <a:defRPr>
                <a:solidFill>
                  <a:schemeClr val="tx1">
                    <a:lumMod val="75000"/>
                  </a:schemeClr>
                </a:solidFill>
                <a:latin typeface="Century" charset="0"/>
                <a:ea typeface="Century" charset="0"/>
                <a:cs typeface="Century" charset="0"/>
              </a:defRPr>
            </a:lvl3pPr>
            <a:lvl4pPr>
              <a:defRPr>
                <a:solidFill>
                  <a:schemeClr val="tx1">
                    <a:lumMod val="75000"/>
                  </a:schemeClr>
                </a:solidFill>
                <a:latin typeface="Century" charset="0"/>
                <a:ea typeface="Century" charset="0"/>
                <a:cs typeface="Century" charset="0"/>
              </a:defRPr>
            </a:lvl4pPr>
            <a:lvl5pPr>
              <a:defRPr>
                <a:solidFill>
                  <a:schemeClr val="tx1">
                    <a:lumMod val="75000"/>
                  </a:schemeClr>
                </a:solidFill>
                <a:latin typeface="Century" charset="0"/>
                <a:ea typeface="Century" charset="0"/>
                <a:cs typeface="Century"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p>
            <a:endParaRPr lang="en-US" dirty="0"/>
          </a:p>
        </p:txBody>
      </p:sp>
    </p:spTree>
    <p:extLst>
      <p:ext uri="{BB962C8B-B14F-4D97-AF65-F5344CB8AC3E}">
        <p14:creationId xmlns:p14="http://schemas.microsoft.com/office/powerpoint/2010/main" val="2023829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80" r:id="rId4"/>
    <p:sldLayoutId id="2147483681" r:id="rId5"/>
    <p:sldLayoutId id="2147483682"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1" r:id="rId3"/>
    <p:sldLayoutId id="2147483675" r:id="rId4"/>
    <p:sldLayoutId id="2147483676" r:id="rId5"/>
    <p:sldLayoutId id="2147483678" r:id="rId6"/>
    <p:sldLayoutId id="2147483679"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 id="2147483677"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7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hyperlink" Target="https://www.nctm.org/Store/Products/5-Practices-for-Orchestrating-Productive-Mathematics-Discussion,-2nd-Edition" TargetMode="External"/></Relationships>
</file>

<file path=ppt/slides/_rels/slide29.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8.png"/><Relationship Id="rId7" Type="http://schemas.openxmlformats.org/officeDocument/2006/relationships/diagramColors" Target="../diagrams/colors5.xml"/><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1.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hyperlink" Target="http://www.nctm.org/Store/Products/5--Practices-for-Orchestrating-Productive-Mathematics-Discussions" TargetMode="External"/><Relationship Id="rId3" Type="http://schemas.openxmlformats.org/officeDocument/2006/relationships/hyperlink" Target="https://www.louisianabelieves.com/resources/library/k-12-math-year-long-planning" TargetMode="External"/><Relationship Id="rId7" Type="http://schemas.openxmlformats.org/officeDocument/2006/relationships/hyperlink" Target="http://www.nctm.org/Standards-and-Positions/Position-Statements/Procedural-Fluency-in-Mathematics/" TargetMode="External"/><Relationship Id="rId2" Type="http://schemas.openxmlformats.org/officeDocument/2006/relationships/notesSlide" Target="../notesSlides/notesSlide43.xml"/><Relationship Id="rId1" Type="http://schemas.openxmlformats.org/officeDocument/2006/relationships/slideLayout" Target="../slideLayouts/slideLayout11.xml"/><Relationship Id="rId6" Type="http://schemas.openxmlformats.org/officeDocument/2006/relationships/hyperlink" Target="https://www.engageny.org/resource/common-core-instruction-use-modeling-and-tools-to-solve-three-digit-subtraction-problems" TargetMode="External"/><Relationship Id="rId5" Type="http://schemas.openxmlformats.org/officeDocument/2006/relationships/hyperlink" Target="https://www.engageny.org" TargetMode="External"/><Relationship Id="rId4" Type="http://schemas.openxmlformats.org/officeDocument/2006/relationships/hyperlink" Target="http://scpd.stanford.edu/ppc/how-learn-math-teachers"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8.xml"/><Relationship Id="rId5" Type="http://schemas.openxmlformats.org/officeDocument/2006/relationships/hyperlink" Target="http://www.utdanacenter.org/ldoe/surveys" TargetMode="Externa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Module 5</a:t>
            </a:r>
            <a:r>
              <a:rPr lang="en-US" sz="4800" dirty="0"/>
              <a:t>: Number and Operations—Fractions: Understanding Fractions </a:t>
            </a:r>
            <a:br>
              <a:rPr lang="en-US" sz="4800" dirty="0"/>
            </a:br>
            <a:br>
              <a:rPr lang="en-US" sz="4800" dirty="0"/>
            </a:br>
            <a:r>
              <a:rPr lang="en-US" sz="4800" dirty="0"/>
              <a:t>Grades K–5</a:t>
            </a: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9332" y="1217240"/>
            <a:ext cx="6708076" cy="4022184"/>
          </a:xfrm>
          <a:prstGeom prst="rect">
            <a:avLst/>
          </a:prstGeom>
        </p:spPr>
        <p:txBody>
          <a:bodyPr/>
          <a:lstStyle/>
          <a:p>
            <a:pPr marL="0" indent="0">
              <a:spcBef>
                <a:spcPts val="600"/>
              </a:spcBef>
              <a:buNone/>
            </a:pPr>
            <a:r>
              <a:rPr lang="en-US" sz="4000" dirty="0">
                <a:solidFill>
                  <a:srgbClr val="1D1D1F"/>
                </a:solidFill>
                <a:latin typeface="Calibri"/>
                <a:cs typeface="Calibri"/>
              </a:rPr>
              <a:t>Use the handout to:</a:t>
            </a:r>
          </a:p>
          <a:p>
            <a:pPr marL="571500" indent="-571500">
              <a:spcBef>
                <a:spcPts val="600"/>
              </a:spcBef>
              <a:buFont typeface="Arial"/>
              <a:buChar char="•"/>
            </a:pPr>
            <a:r>
              <a:rPr lang="en-US" sz="4000" dirty="0">
                <a:solidFill>
                  <a:srgbClr val="1D1D1F"/>
                </a:solidFill>
                <a:latin typeface="Calibri"/>
                <a:cs typeface="Calibri"/>
              </a:rPr>
              <a:t>Check off student behaviors/actions that you observed.</a:t>
            </a:r>
          </a:p>
          <a:p>
            <a:pPr marL="571500" indent="-571500">
              <a:spcBef>
                <a:spcPts val="600"/>
              </a:spcBef>
              <a:buFont typeface="Arial"/>
              <a:buChar char="•"/>
            </a:pPr>
            <a:r>
              <a:rPr lang="en-US" sz="4000" dirty="0">
                <a:solidFill>
                  <a:srgbClr val="1D1D1F"/>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10</a:t>
            </a:fld>
            <a:endParaRPr lang="en-US" dirty="0"/>
          </a:p>
        </p:txBody>
      </p:sp>
      <p:sp>
        <p:nvSpPr>
          <p:cNvPr id="9" name="TextBox 8"/>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1</a:t>
            </a:r>
          </a:p>
          <a:p>
            <a:r>
              <a:rPr lang="en-US" dirty="0">
                <a:solidFill>
                  <a:schemeClr val="tx1">
                    <a:lumMod val="75000"/>
                  </a:schemeClr>
                </a:solidFill>
                <a:latin typeface="Calibri"/>
                <a:cs typeface="Calibri"/>
              </a:rPr>
              <a:t>Grades K–5</a:t>
            </a:r>
          </a:p>
        </p:txBody>
      </p:sp>
      <p:pic>
        <p:nvPicPr>
          <p:cNvPr id="11" name="Picture 10">
            <a:extLst>
              <a:ext uri="{FF2B5EF4-FFF2-40B4-BE49-F238E27FC236}">
                <a16:creationId xmlns:a16="http://schemas.microsoft.com/office/drawing/2014/main" id="{7C0B7D89-50E1-7940-A95F-5879B7B93ECC}"/>
              </a:ext>
            </a:extLst>
          </p:cNvPr>
          <p:cNvPicPr>
            <a:picLocks noChangeAspect="1"/>
          </p:cNvPicPr>
          <p:nvPr/>
        </p:nvPicPr>
        <p:blipFill>
          <a:blip r:embed="rId3"/>
          <a:stretch>
            <a:fillRect/>
          </a:stretch>
        </p:blipFill>
        <p:spPr>
          <a:xfrm>
            <a:off x="7685276" y="968554"/>
            <a:ext cx="3856499" cy="4984180"/>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7878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Session 1 reflection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11</a:t>
            </a:fld>
            <a:endParaRPr lang="en-US" dirty="0"/>
          </a:p>
        </p:txBody>
      </p:sp>
      <p:graphicFrame>
        <p:nvGraphicFramePr>
          <p:cNvPr id="2" name="Diagram 1"/>
          <p:cNvGraphicFramePr/>
          <p:nvPr>
            <p:extLst>
              <p:ext uri="{D42A27DB-BD31-4B8C-83A1-F6EECF244321}">
                <p14:modId xmlns:p14="http://schemas.microsoft.com/office/powerpoint/2010/main" val="2373467101"/>
              </p:ext>
            </p:extLst>
          </p:nvPr>
        </p:nvGraphicFramePr>
        <p:xfrm>
          <a:off x="394824" y="950976"/>
          <a:ext cx="11422610" cy="497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1</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6664996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Module 5</a:t>
            </a:r>
            <a:r>
              <a:rPr lang="en-US" sz="4400" dirty="0"/>
              <a:t>: Number and Operations—Fractions: Understanding Fractions </a:t>
            </a:r>
            <a:br>
              <a:rPr lang="en-US" sz="4400" dirty="0"/>
            </a:br>
            <a:r>
              <a:rPr lang="en-US" sz="4400" b="1" dirty="0"/>
              <a:t>Session 2</a:t>
            </a:r>
            <a:r>
              <a:rPr lang="en-US" sz="4400" dirty="0"/>
              <a:t>: Exploring Coherence in the LSSM </a:t>
            </a:r>
            <a:br>
              <a:rPr lang="en-US" sz="4400" dirty="0"/>
            </a:br>
            <a:r>
              <a:rPr lang="en-US" sz="4400" dirty="0"/>
              <a:t>Grades K–5</a:t>
            </a:r>
          </a:p>
        </p:txBody>
      </p:sp>
    </p:spTree>
    <p:extLst>
      <p:ext uri="{BB962C8B-B14F-4D97-AF65-F5344CB8AC3E}">
        <p14:creationId xmlns:p14="http://schemas.microsoft.com/office/powerpoint/2010/main" val="1642006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a:t>
            </a:fld>
            <a:endParaRPr lang="en-US" dirty="0"/>
          </a:p>
        </p:txBody>
      </p:sp>
      <p:sp>
        <p:nvSpPr>
          <p:cNvPr id="3" name="Text Placeholder 2"/>
          <p:cNvSpPr>
            <a:spLocks noGrp="1"/>
          </p:cNvSpPr>
          <p:nvPr>
            <p:ph type="body" sz="quarter" idx="10"/>
          </p:nvPr>
        </p:nvSpPr>
        <p:spPr>
          <a:xfrm>
            <a:off x="398463" y="1193801"/>
            <a:ext cx="11383962" cy="4663064"/>
          </a:xfrm>
        </p:spPr>
        <p:txBody>
          <a:bodyPr/>
          <a:lstStyle/>
          <a:p>
            <a:pPr marL="0" indent="0">
              <a:buNone/>
            </a:pPr>
            <a:r>
              <a:rPr lang="en-US" sz="3200" dirty="0">
                <a:solidFill>
                  <a:srgbClr val="1D1D1F"/>
                </a:solidFill>
              </a:rPr>
              <a:t>As a group</a:t>
            </a:r>
            <a:r>
              <a:rPr lang="mr-IN" sz="3200" dirty="0">
                <a:solidFill>
                  <a:srgbClr val="1D1D1F"/>
                </a:solidFill>
              </a:rPr>
              <a:t>…</a:t>
            </a:r>
            <a:endParaRPr lang="en-US" sz="3200" dirty="0">
              <a:solidFill>
                <a:srgbClr val="1D1D1F"/>
              </a:solidFill>
            </a:endParaRPr>
          </a:p>
          <a:p>
            <a:pPr marL="514350" indent="-514350">
              <a:buFont typeface="+mj-lt"/>
              <a:buAutoNum type="arabicPeriod"/>
            </a:pPr>
            <a:r>
              <a:rPr lang="en-US" sz="3200" dirty="0">
                <a:solidFill>
                  <a:srgbClr val="1D1D1F"/>
                </a:solidFill>
              </a:rPr>
              <a:t>Select a big idea for your group to investigate.</a:t>
            </a:r>
          </a:p>
          <a:p>
            <a:pPr marL="514350" indent="-514350">
              <a:buFont typeface="+mj-lt"/>
              <a:buAutoNum type="arabicPeriod"/>
            </a:pPr>
            <a:endParaRPr lang="en-US" sz="3200" dirty="0">
              <a:solidFill>
                <a:srgbClr val="1D1D1F"/>
              </a:solidFill>
            </a:endParaRPr>
          </a:p>
          <a:p>
            <a:pPr marL="511175" indent="0">
              <a:buNone/>
            </a:pPr>
            <a:r>
              <a:rPr lang="en-US" sz="3200" dirty="0">
                <a:solidFill>
                  <a:srgbClr val="1D1D1F"/>
                </a:solidFill>
              </a:rPr>
              <a:t>Using unit fractions to reason about numbers</a:t>
            </a:r>
          </a:p>
          <a:p>
            <a:pPr marL="514350" indent="-514350">
              <a:buFont typeface="+mj-lt"/>
              <a:buAutoNum type="arabicPeriod"/>
            </a:pPr>
            <a:endParaRPr lang="en-US" sz="3200" dirty="0">
              <a:solidFill>
                <a:srgbClr val="1D1D1F"/>
              </a:solidFill>
            </a:endParaRPr>
          </a:p>
          <a:p>
            <a:pPr marL="514350" indent="-514350">
              <a:buFont typeface="+mj-lt"/>
              <a:buAutoNum type="arabicPeriod" startAt="2"/>
            </a:pPr>
            <a:r>
              <a:rPr lang="en-US" sz="3200" dirty="0">
                <a:solidFill>
                  <a:srgbClr val="1D1D1F"/>
                </a:solidFill>
              </a:rPr>
              <a:t>Determine what your big idea means.</a:t>
            </a:r>
          </a:p>
        </p:txBody>
      </p:sp>
      <p:sp>
        <p:nvSpPr>
          <p:cNvPr id="4" name="Title 3"/>
          <p:cNvSpPr>
            <a:spLocks noGrp="1"/>
          </p:cNvSpPr>
          <p:nvPr>
            <p:ph type="title"/>
          </p:nvPr>
        </p:nvSpPr>
        <p:spPr/>
        <p:txBody>
          <a:bodyPr/>
          <a:lstStyle/>
          <a:p>
            <a:r>
              <a:rPr lang="en-US" b="1" dirty="0"/>
              <a:t>Investigating vertical alignment in the LSSM</a:t>
            </a:r>
          </a:p>
        </p:txBody>
      </p:sp>
      <p:sp>
        <p:nvSpPr>
          <p:cNvPr id="5" name="TextBox 4"/>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2</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37142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14</a:t>
            </a:fld>
            <a:endParaRPr lang="en-US" sz="1600" b="0" i="0" u="none" strike="noStrike" cap="none" dirty="0">
              <a:solidFill>
                <a:srgbClr val="A7A7A7"/>
              </a:solidFill>
              <a:latin typeface="Century"/>
              <a:ea typeface="Century"/>
              <a:cs typeface="Century"/>
              <a:sym typeface="Century"/>
            </a:endParaRPr>
          </a:p>
        </p:txBody>
      </p:sp>
      <p:sp>
        <p:nvSpPr>
          <p:cNvPr id="8" name="TextBox 7"/>
          <p:cNvSpPr txBox="1"/>
          <p:nvPr/>
        </p:nvSpPr>
        <p:spPr>
          <a:xfrm>
            <a:off x="-1" y="756953"/>
            <a:ext cx="12014851" cy="461665"/>
          </a:xfrm>
          <a:prstGeom prst="rect">
            <a:avLst/>
          </a:prstGeom>
          <a:noFill/>
        </p:spPr>
        <p:txBody>
          <a:bodyPr wrap="square" rtlCol="0">
            <a:spAutoFit/>
          </a:bodyPr>
          <a:lstStyle/>
          <a:p>
            <a:r>
              <a:rPr lang="en-US" sz="2400" dirty="0">
                <a:solidFill>
                  <a:srgbClr val="1D1D1F"/>
                </a:solidFill>
                <a:latin typeface="Calibri"/>
                <a:cs typeface="Calibri"/>
              </a:rPr>
              <a:t>Using unit fractions to reason about numbers</a:t>
            </a:r>
          </a:p>
        </p:txBody>
      </p:sp>
      <p:sp>
        <p:nvSpPr>
          <p:cNvPr id="13" name="TextBox 12"/>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2</a:t>
            </a:r>
          </a:p>
          <a:p>
            <a:r>
              <a:rPr lang="en-US" dirty="0">
                <a:solidFill>
                  <a:schemeClr val="tx1">
                    <a:lumMod val="75000"/>
                  </a:schemeClr>
                </a:solidFill>
                <a:latin typeface="Calibri"/>
                <a:cs typeface="Calibri"/>
              </a:rPr>
              <a:t>Grades K–5</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408" y="2302095"/>
            <a:ext cx="5234045" cy="357693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19368">
            <a:off x="5781101" y="3770854"/>
            <a:ext cx="5373702" cy="21135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0215" y="1328362"/>
            <a:ext cx="5312664" cy="306893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498593">
            <a:off x="5746131" y="1520659"/>
            <a:ext cx="5299964" cy="24183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865329">
            <a:off x="503137" y="1935308"/>
            <a:ext cx="5299964" cy="13028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Picture 1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0919929">
            <a:off x="389867" y="4245961"/>
            <a:ext cx="5299964" cy="1205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547095">
            <a:off x="6704125" y="3842846"/>
            <a:ext cx="5312664" cy="12071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165862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15</a:t>
            </a:fld>
            <a:endParaRPr lang="en-US" sz="1600" b="0" i="0" u="none" strike="noStrike" cap="none" dirty="0">
              <a:solidFill>
                <a:srgbClr val="A7A7A7"/>
              </a:solidFill>
              <a:latin typeface="Century"/>
              <a:ea typeface="Century"/>
              <a:cs typeface="Century"/>
              <a:sym typeface="Century"/>
            </a:endParaRPr>
          </a:p>
        </p:txBody>
      </p:sp>
      <p:sp>
        <p:nvSpPr>
          <p:cNvPr id="6" name="TextBox 5"/>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2</a:t>
            </a:r>
          </a:p>
          <a:p>
            <a:r>
              <a:rPr lang="en-US" dirty="0">
                <a:solidFill>
                  <a:schemeClr val="tx1">
                    <a:lumMod val="75000"/>
                  </a:schemeClr>
                </a:solidFill>
                <a:latin typeface="Calibri"/>
                <a:cs typeface="Calibri"/>
              </a:rPr>
              <a:t>Grades K–5</a:t>
            </a:r>
          </a:p>
        </p:txBody>
      </p:sp>
      <p:pic>
        <p:nvPicPr>
          <p:cNvPr id="8" name="Picture 7">
            <a:extLst>
              <a:ext uri="{FF2B5EF4-FFF2-40B4-BE49-F238E27FC236}">
                <a16:creationId xmlns:a16="http://schemas.microsoft.com/office/drawing/2014/main" id="{839BB20F-C182-6549-ADD7-299D0C27B6F2}"/>
              </a:ext>
            </a:extLst>
          </p:cNvPr>
          <p:cNvPicPr>
            <a:picLocks noChangeAspect="1"/>
          </p:cNvPicPr>
          <p:nvPr/>
        </p:nvPicPr>
        <p:blipFill>
          <a:blip r:embed="rId3"/>
          <a:stretch>
            <a:fillRect/>
          </a:stretch>
        </p:blipFill>
        <p:spPr>
          <a:xfrm rot="804933">
            <a:off x="5126728" y="821221"/>
            <a:ext cx="6400755" cy="4923657"/>
          </a:xfrm>
          <a:prstGeom prst="rect">
            <a:avLst/>
          </a:prstGeom>
          <a:ln>
            <a:solidFill>
              <a:schemeClr val="accent1"/>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1F1A04EE-F1C5-9F48-A944-A925DC8C1C4A}"/>
              </a:ext>
            </a:extLst>
          </p:cNvPr>
          <p:cNvPicPr>
            <a:picLocks noChangeAspect="1"/>
          </p:cNvPicPr>
          <p:nvPr/>
        </p:nvPicPr>
        <p:blipFill>
          <a:blip r:embed="rId4"/>
          <a:stretch>
            <a:fillRect/>
          </a:stretch>
        </p:blipFill>
        <p:spPr>
          <a:xfrm>
            <a:off x="909078" y="1063083"/>
            <a:ext cx="6260521" cy="4795119"/>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5234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0" y="2271963"/>
            <a:ext cx="3917310" cy="2314074"/>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b="1" dirty="0"/>
              <a:t>Vertical alignment discussion questions</a:t>
            </a:r>
          </a:p>
        </p:txBody>
      </p:sp>
      <p:sp>
        <p:nvSpPr>
          <p:cNvPr id="101" name="Shape 101"/>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16</a:t>
            </a:fld>
            <a:endParaRPr lang="en-US" sz="1600" dirty="0">
              <a:solidFill>
                <a:srgbClr val="A7A7A7"/>
              </a:solidFill>
              <a:latin typeface="Century"/>
              <a:ea typeface="Century"/>
              <a:cs typeface="Century"/>
              <a:sym typeface="Century"/>
            </a:endParaRPr>
          </a:p>
        </p:txBody>
      </p:sp>
      <p:graphicFrame>
        <p:nvGraphicFramePr>
          <p:cNvPr id="2" name="Diagram 1"/>
          <p:cNvGraphicFramePr/>
          <p:nvPr>
            <p:extLst>
              <p:ext uri="{D42A27DB-BD31-4B8C-83A1-F6EECF244321}">
                <p14:modId xmlns:p14="http://schemas.microsoft.com/office/powerpoint/2010/main" val="2015436513"/>
              </p:ext>
            </p:extLst>
          </p:nvPr>
        </p:nvGraphicFramePr>
        <p:xfrm>
          <a:off x="1668379" y="0"/>
          <a:ext cx="1052362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732052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17</a:t>
            </a:fld>
            <a:endParaRPr lang="en-US" dirty="0"/>
          </a:p>
        </p:txBody>
      </p:sp>
      <p:sp>
        <p:nvSpPr>
          <p:cNvPr id="3" name="Text Placeholder 2"/>
          <p:cNvSpPr>
            <a:spLocks noGrp="1"/>
          </p:cNvSpPr>
          <p:nvPr>
            <p:ph type="body" sz="quarter" idx="10"/>
          </p:nvPr>
        </p:nvSpPr>
        <p:spPr>
          <a:xfrm>
            <a:off x="512065" y="1920241"/>
            <a:ext cx="11160632" cy="2926080"/>
          </a:xfrm>
        </p:spPr>
        <p:txBody>
          <a:bodyPr/>
          <a:lstStyle/>
          <a:p>
            <a:pPr marL="0" indent="0">
              <a:spcBef>
                <a:spcPts val="1200"/>
              </a:spcBef>
              <a:buNone/>
            </a:pPr>
            <a:r>
              <a:rPr lang="en-US" sz="3600" dirty="0">
                <a:solidFill>
                  <a:srgbClr val="1D1D1F"/>
                </a:solidFill>
              </a:rPr>
              <a:t>How do students use what they know about whole numbers to develop an understanding of fractions?</a:t>
            </a:r>
          </a:p>
          <a:p>
            <a:pPr marL="0" indent="0">
              <a:spcBef>
                <a:spcPts val="1200"/>
              </a:spcBef>
              <a:buNone/>
            </a:pPr>
            <a:endParaRPr lang="en-US" sz="3600" dirty="0">
              <a:solidFill>
                <a:srgbClr val="1D1D1F"/>
              </a:solidFill>
            </a:endParaRPr>
          </a:p>
          <a:p>
            <a:pPr marL="0" indent="0">
              <a:spcBef>
                <a:spcPts val="1200"/>
              </a:spcBef>
              <a:buNone/>
            </a:pPr>
            <a:r>
              <a:rPr lang="en-US" sz="3600" dirty="0">
                <a:solidFill>
                  <a:srgbClr val="1D1D1F"/>
                </a:solidFill>
              </a:rPr>
              <a:t>How does the learning from the primary grades support fraction understanding in the intermediate grades?</a:t>
            </a:r>
          </a:p>
        </p:txBody>
      </p:sp>
      <p:sp>
        <p:nvSpPr>
          <p:cNvPr id="4" name="Title 3"/>
          <p:cNvSpPr>
            <a:spLocks noGrp="1"/>
          </p:cNvSpPr>
          <p:nvPr>
            <p:ph type="title"/>
          </p:nvPr>
        </p:nvSpPr>
        <p:spPr/>
        <p:txBody>
          <a:bodyPr/>
          <a:lstStyle/>
          <a:p>
            <a:r>
              <a:rPr lang="en-US" b="1" dirty="0"/>
              <a:t>Reflection</a:t>
            </a:r>
          </a:p>
        </p:txBody>
      </p:sp>
      <p:sp>
        <p:nvSpPr>
          <p:cNvPr id="5" name="TextBox 4"/>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2</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62651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4014" y="2413000"/>
            <a:ext cx="11997985" cy="3835400"/>
          </a:xfrm>
        </p:spPr>
        <p:txBody>
          <a:bodyPr/>
          <a:lstStyle/>
          <a:p>
            <a:r>
              <a:rPr lang="en-US" sz="4400" b="1" dirty="0"/>
              <a:t>Module 5</a:t>
            </a:r>
            <a:r>
              <a:rPr lang="en-US" sz="4400" dirty="0"/>
              <a:t>: Number and Operations—Fractions: Understanding Fractions </a:t>
            </a:r>
            <a:br>
              <a:rPr lang="en-US" sz="4400" dirty="0"/>
            </a:br>
            <a:r>
              <a:rPr lang="en-US" sz="4400" b="1" dirty="0"/>
              <a:t>Session 3</a:t>
            </a:r>
            <a:r>
              <a:rPr lang="en-US" sz="4400" dirty="0"/>
              <a:t>: Deepening Mathematical Content Knowledge for Effective Instruction</a:t>
            </a:r>
            <a:br>
              <a:rPr lang="en-US" sz="4400" dirty="0"/>
            </a:br>
            <a:r>
              <a:rPr lang="en-US" sz="4400" dirty="0"/>
              <a:t>Grades K–5</a:t>
            </a:r>
          </a:p>
        </p:txBody>
      </p:sp>
    </p:spTree>
    <p:extLst>
      <p:ext uri="{BB962C8B-B14F-4D97-AF65-F5344CB8AC3E}">
        <p14:creationId xmlns:p14="http://schemas.microsoft.com/office/powerpoint/2010/main" val="2038684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19</a:t>
            </a:fld>
            <a:endParaRPr lang="en-US" dirty="0"/>
          </a:p>
        </p:txBody>
      </p:sp>
      <p:sp>
        <p:nvSpPr>
          <p:cNvPr id="5" name="Text Placeholder 4"/>
          <p:cNvSpPr>
            <a:spLocks noGrp="1"/>
          </p:cNvSpPr>
          <p:nvPr>
            <p:ph type="body" sz="quarter" idx="10"/>
          </p:nvPr>
        </p:nvSpPr>
        <p:spPr>
          <a:xfrm>
            <a:off x="398463" y="1193801"/>
            <a:ext cx="11383962" cy="4592500"/>
          </a:xfrm>
        </p:spPr>
        <p:txBody>
          <a:bodyPr/>
          <a:lstStyle/>
          <a:p>
            <a:pPr marL="0" indent="0">
              <a:buNone/>
            </a:pPr>
            <a:endParaRPr lang="en-US" dirty="0"/>
          </a:p>
          <a:p>
            <a:pPr marL="0" indent="0">
              <a:buNone/>
            </a:pPr>
            <a:endParaRPr lang="en-US" dirty="0"/>
          </a:p>
          <a:p>
            <a:pPr marL="0" indent="0">
              <a:buNone/>
            </a:pPr>
            <a:endParaRPr lang="en-US" dirty="0"/>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2" name="Rectangle 1"/>
          <p:cNvSpPr/>
          <p:nvPr/>
        </p:nvSpPr>
        <p:spPr>
          <a:xfrm>
            <a:off x="2084832" y="1296009"/>
            <a:ext cx="7984945" cy="4524315"/>
          </a:xfrm>
          <a:prstGeom prst="rect">
            <a:avLst/>
          </a:prstGeom>
        </p:spPr>
        <p:txBody>
          <a:bodyPr wrap="square">
            <a:spAutoFit/>
          </a:bodyPr>
          <a:lstStyle/>
          <a:p>
            <a:pPr algn="ctr"/>
            <a:r>
              <a:rPr lang="en-US" sz="3200" dirty="0">
                <a:solidFill>
                  <a:srgbClr val="1D1D1F"/>
                </a:solidFill>
                <a:latin typeface="Calibri" charset="0"/>
                <a:ea typeface="Calibri" charset="0"/>
                <a:cs typeface="Calibri" charset="0"/>
              </a:rPr>
              <a:t>What amount does this diagram represent?</a:t>
            </a:r>
          </a:p>
          <a:p>
            <a:endParaRPr lang="en-US" sz="2800" dirty="0">
              <a:solidFill>
                <a:srgbClr val="000000"/>
              </a:solidFill>
              <a:latin typeface="Calibri" charset="0"/>
              <a:ea typeface="Calibri" charset="0"/>
              <a:cs typeface="Calibri" charset="0"/>
            </a:endParaRPr>
          </a:p>
          <a:p>
            <a:endParaRPr lang="en-US" sz="2800" dirty="0">
              <a:solidFill>
                <a:srgbClr val="000000"/>
              </a:solidFill>
              <a:latin typeface="Calibri" charset="0"/>
              <a:ea typeface="Calibri" charset="0"/>
              <a:cs typeface="Calibri" charset="0"/>
            </a:endParaRPr>
          </a:p>
          <a:p>
            <a:endParaRPr lang="en-US" sz="2800" dirty="0">
              <a:solidFill>
                <a:srgbClr val="000000"/>
              </a:solidFill>
              <a:latin typeface="Calibri" charset="0"/>
              <a:ea typeface="Calibri" charset="0"/>
              <a:cs typeface="Calibri" charset="0"/>
            </a:endParaRPr>
          </a:p>
          <a:p>
            <a:endParaRPr lang="en-US" sz="2800" dirty="0">
              <a:solidFill>
                <a:srgbClr val="000000"/>
              </a:solidFill>
              <a:latin typeface="Calibri" charset="0"/>
              <a:ea typeface="Calibri" charset="0"/>
              <a:cs typeface="Calibri" charset="0"/>
            </a:endParaRPr>
          </a:p>
          <a:p>
            <a:endParaRPr lang="en-US" sz="2800" dirty="0">
              <a:solidFill>
                <a:srgbClr val="000000"/>
              </a:solidFill>
              <a:latin typeface="Calibri" charset="0"/>
              <a:ea typeface="Calibri" charset="0"/>
              <a:cs typeface="Calibri" charset="0"/>
            </a:endParaRPr>
          </a:p>
          <a:p>
            <a:endParaRPr lang="en-US" sz="2800" dirty="0">
              <a:solidFill>
                <a:srgbClr val="000000"/>
              </a:solidFill>
              <a:latin typeface="Calibri" charset="0"/>
              <a:ea typeface="Calibri" charset="0"/>
              <a:cs typeface="Calibri" charset="0"/>
            </a:endParaRPr>
          </a:p>
          <a:p>
            <a:pPr algn="ctr"/>
            <a:endParaRPr lang="en-US" sz="2800" dirty="0">
              <a:solidFill>
                <a:srgbClr val="000000"/>
              </a:solidFill>
              <a:latin typeface="Calibri" charset="0"/>
              <a:ea typeface="Calibri" charset="0"/>
              <a:cs typeface="Calibri" charset="0"/>
            </a:endParaRPr>
          </a:p>
          <a:p>
            <a:pPr algn="ctr"/>
            <a:endParaRPr lang="en-US" sz="2800" dirty="0">
              <a:solidFill>
                <a:srgbClr val="000000"/>
              </a:solidFill>
              <a:latin typeface="Calibri" charset="0"/>
              <a:ea typeface="Calibri" charset="0"/>
              <a:cs typeface="Calibri" charset="0"/>
            </a:endParaRPr>
          </a:p>
          <a:p>
            <a:pPr algn="ctr"/>
            <a:r>
              <a:rPr lang="en-US" sz="3200" dirty="0">
                <a:solidFill>
                  <a:srgbClr val="1D1D1F"/>
                </a:solidFill>
                <a:latin typeface="Calibri" charset="0"/>
                <a:ea typeface="Calibri" charset="0"/>
                <a:cs typeface="Calibri" charset="0"/>
              </a:rPr>
              <a:t>Why is it important to identify the whole?</a:t>
            </a:r>
          </a:p>
        </p:txBody>
      </p:sp>
      <p:grpSp>
        <p:nvGrpSpPr>
          <p:cNvPr id="8" name="Group 7"/>
          <p:cNvGrpSpPr/>
          <p:nvPr/>
        </p:nvGrpSpPr>
        <p:grpSpPr>
          <a:xfrm>
            <a:off x="3613943" y="2308912"/>
            <a:ext cx="4953000" cy="2286000"/>
            <a:chOff x="2209800" y="1905000"/>
            <a:chExt cx="4953000" cy="2286000"/>
          </a:xfrm>
        </p:grpSpPr>
        <p:sp>
          <p:nvSpPr>
            <p:cNvPr id="9" name="Rectangle 8"/>
            <p:cNvSpPr/>
            <p:nvPr/>
          </p:nvSpPr>
          <p:spPr bwMode="auto">
            <a:xfrm>
              <a:off x="2209800" y="1905000"/>
              <a:ext cx="1143000" cy="1143000"/>
            </a:xfrm>
            <a:prstGeom prst="rect">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0" name="Rectangle 9"/>
            <p:cNvSpPr/>
            <p:nvPr/>
          </p:nvSpPr>
          <p:spPr bwMode="auto">
            <a:xfrm>
              <a:off x="2209800" y="3048000"/>
              <a:ext cx="1143000" cy="1143000"/>
            </a:xfrm>
            <a:prstGeom prst="rect">
              <a:avLst/>
            </a:prstGeom>
            <a:solidFill>
              <a:srgbClr val="D8F1F0"/>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1" name="Rectangle 10"/>
            <p:cNvSpPr/>
            <p:nvPr/>
          </p:nvSpPr>
          <p:spPr bwMode="auto">
            <a:xfrm>
              <a:off x="3352800" y="1905000"/>
              <a:ext cx="1143000" cy="1143000"/>
            </a:xfrm>
            <a:prstGeom prst="rect">
              <a:avLst/>
            </a:prstGeom>
            <a:solidFill>
              <a:srgbClr val="D8F1F0"/>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2" name="Rectangle 11"/>
            <p:cNvSpPr/>
            <p:nvPr/>
          </p:nvSpPr>
          <p:spPr bwMode="auto">
            <a:xfrm>
              <a:off x="6019800" y="3048000"/>
              <a:ext cx="1143000" cy="1143000"/>
            </a:xfrm>
            <a:prstGeom prst="rect">
              <a:avLst/>
            </a:prstGeom>
            <a:solidFill>
              <a:srgbClr val="D8F1F0"/>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3" name="Rectangle 12"/>
            <p:cNvSpPr/>
            <p:nvPr/>
          </p:nvSpPr>
          <p:spPr bwMode="auto">
            <a:xfrm>
              <a:off x="4876800" y="3048000"/>
              <a:ext cx="1143000" cy="1143000"/>
            </a:xfrm>
            <a:prstGeom prst="rect">
              <a:avLst/>
            </a:prstGeom>
            <a:solidFill>
              <a:srgbClr val="D8F1F0"/>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4" name="Rectangle 13"/>
            <p:cNvSpPr/>
            <p:nvPr/>
          </p:nvSpPr>
          <p:spPr bwMode="auto">
            <a:xfrm>
              <a:off x="6019800" y="1905000"/>
              <a:ext cx="1143000" cy="1143000"/>
            </a:xfrm>
            <a:prstGeom prst="rect">
              <a:avLst/>
            </a:prstGeom>
            <a:solidFill>
              <a:srgbClr val="D8F1F0"/>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5" name="Rectangle 14"/>
            <p:cNvSpPr/>
            <p:nvPr/>
          </p:nvSpPr>
          <p:spPr bwMode="auto">
            <a:xfrm>
              <a:off x="4876800" y="1905000"/>
              <a:ext cx="1143000" cy="1143000"/>
            </a:xfrm>
            <a:prstGeom prst="rect">
              <a:avLst/>
            </a:prstGeom>
            <a:solidFill>
              <a:srgbClr val="D8F1F0"/>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pitchFamily="-110" charset="0"/>
                <a:ea typeface="ヒラギノ角ゴ Pro W3" pitchFamily="-110" charset="-128"/>
                <a:cs typeface="ヒラギノ角ゴ Pro W3" pitchFamily="-110" charset="-128"/>
              </a:endParaRPr>
            </a:p>
          </p:txBody>
        </p:sp>
        <p:sp>
          <p:nvSpPr>
            <p:cNvPr id="16" name="Rectangle 15"/>
            <p:cNvSpPr/>
            <p:nvPr/>
          </p:nvSpPr>
          <p:spPr bwMode="auto">
            <a:xfrm>
              <a:off x="3352800" y="3048000"/>
              <a:ext cx="1143000" cy="1143000"/>
            </a:xfrm>
            <a:prstGeom prst="rect">
              <a:avLst/>
            </a:prstGeom>
            <a:solidFill>
              <a:schemeClr val="tx2">
                <a:lumMod val="20000"/>
                <a:lumOff val="80000"/>
              </a:schemeClr>
            </a:solid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FF0000"/>
                </a:solidFill>
                <a:effectLst/>
                <a:latin typeface="Arial" pitchFamily="-110" charset="0"/>
                <a:ea typeface="ヒラギノ角ゴ Pro W3" pitchFamily="-110" charset="-128"/>
                <a:cs typeface="ヒラギノ角ゴ Pro W3" pitchFamily="-110" charset="-128"/>
              </a:endParaRPr>
            </a:p>
          </p:txBody>
        </p:sp>
      </p:grpSp>
      <p:sp>
        <p:nvSpPr>
          <p:cNvPr id="3" name="TextBox 2"/>
          <p:cNvSpPr txBox="1"/>
          <p:nvPr/>
        </p:nvSpPr>
        <p:spPr>
          <a:xfrm>
            <a:off x="121095" y="772789"/>
            <a:ext cx="7117905" cy="584776"/>
          </a:xfrm>
          <a:prstGeom prst="rect">
            <a:avLst/>
          </a:prstGeom>
          <a:noFill/>
        </p:spPr>
        <p:txBody>
          <a:bodyPr wrap="square" rtlCol="0">
            <a:spAutoFit/>
          </a:bodyPr>
          <a:lstStyle/>
          <a:p>
            <a:r>
              <a:rPr lang="en-US" sz="3200" dirty="0">
                <a:solidFill>
                  <a:srgbClr val="1D1D1F"/>
                </a:solidFill>
                <a:latin typeface="Calibri" charset="0"/>
                <a:ea typeface="Calibri" charset="0"/>
                <a:cs typeface="Calibri" charset="0"/>
              </a:rPr>
              <a:t>What do you see?</a:t>
            </a:r>
          </a:p>
        </p:txBody>
      </p:sp>
    </p:spTree>
    <p:extLst>
      <p:ext uri="{BB962C8B-B14F-4D97-AF65-F5344CB8AC3E}">
        <p14:creationId xmlns:p14="http://schemas.microsoft.com/office/powerpoint/2010/main" val="2070296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pic>
        <p:nvPicPr>
          <p:cNvPr id="3" name="Picture Placeholder 2" descr="ThinkstockPhotos-AA014176.jpg"/>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3512" r="13512"/>
          <a:stretch>
            <a:fillRect/>
          </a:stretch>
        </p:blipFill>
        <p:spPr>
          <a:xfrm>
            <a:off x="766510" y="1809681"/>
            <a:ext cx="3312787" cy="3312787"/>
          </a:xfrm>
          <a:prstGeom prst="ellipse">
            <a:avLst/>
          </a:prstGeom>
        </p:spPr>
      </p:pic>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8" name="TextBox 7">
            <a:extLst>
              <a:ext uri="{FF2B5EF4-FFF2-40B4-BE49-F238E27FC236}">
                <a16:creationId xmlns:a16="http://schemas.microsoft.com/office/drawing/2014/main" id="{9D4EAB9F-F3E6-5742-916D-1D405CD50BF6}"/>
              </a:ext>
            </a:extLst>
          </p:cNvPr>
          <p:cNvSpPr txBox="1"/>
          <p:nvPr/>
        </p:nvSpPr>
        <p:spPr>
          <a:xfrm>
            <a:off x="205321" y="1022365"/>
            <a:ext cx="338554" cy="4662285"/>
          </a:xfrm>
          <a:prstGeom prst="rect">
            <a:avLst/>
          </a:prstGeom>
          <a:noFill/>
        </p:spPr>
        <p:txBody>
          <a:bodyPr vert="vert270" wrap="square" rtlCol="0">
            <a:spAutoFit/>
          </a:bodyPr>
          <a:lstStyle/>
          <a:p>
            <a:pPr lvl="0"/>
            <a:r>
              <a:rPr lang="en-US" sz="1000" dirty="0">
                <a:solidFill>
                  <a:schemeClr val="accent6">
                    <a:lumMod val="50000"/>
                  </a:schemeClr>
                </a:solidFill>
                <a:latin typeface="Arial"/>
                <a:cs typeface="Arial"/>
              </a:rPr>
              <a:t>Image credit: Chad Baker / Jason Reed / Ryan McVay / Photodisc / Thinkstock</a:t>
            </a:r>
          </a:p>
        </p:txBody>
      </p:sp>
      <p:sp>
        <p:nvSpPr>
          <p:cNvPr id="4" name="Text Placeholder 3">
            <a:extLst>
              <a:ext uri="{FF2B5EF4-FFF2-40B4-BE49-F238E27FC236}">
                <a16:creationId xmlns:a16="http://schemas.microsoft.com/office/drawing/2014/main" id="{0A298AD7-8198-D543-B6E4-8976475AAF47}"/>
              </a:ext>
            </a:extLst>
          </p:cNvPr>
          <p:cNvSpPr>
            <a:spLocks noGrp="1"/>
          </p:cNvSpPr>
          <p:nvPr>
            <p:ph type="body" sz="quarter" idx="10"/>
          </p:nvPr>
        </p:nvSpPr>
        <p:spPr>
          <a:xfrm>
            <a:off x="4301932" y="1895067"/>
            <a:ext cx="7703128" cy="3142015"/>
          </a:xfrm>
        </p:spPr>
        <p:txBody>
          <a:bodyPr/>
          <a:lstStyle/>
          <a:p>
            <a:pPr marL="0" indent="0">
              <a:buNone/>
            </a:pPr>
            <a:r>
              <a:rPr lang="en-US" sz="3600" dirty="0">
                <a:solidFill>
                  <a:schemeClr val="accent6">
                    <a:lumMod val="50000"/>
                  </a:schemeClr>
                </a:solidFill>
              </a:rPr>
              <a:t>Improve the quality of instruction in math classrooms by developing deep mathematical content knowledge of teachers and connecting that content knowledge to the practical implementation of a quality curriculum.</a:t>
            </a:r>
            <a:endParaRPr lang="en-US" sz="3600" dirty="0"/>
          </a:p>
        </p:txBody>
      </p:sp>
    </p:spTree>
    <p:extLst>
      <p:ext uri="{BB962C8B-B14F-4D97-AF65-F5344CB8AC3E}">
        <p14:creationId xmlns:p14="http://schemas.microsoft.com/office/powerpoint/2010/main" val="1499377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20</a:t>
            </a:fld>
            <a:endParaRPr lang="en-US" dirty="0"/>
          </a:p>
        </p:txBody>
      </p:sp>
      <p:sp>
        <p:nvSpPr>
          <p:cNvPr id="5" name="Text Placeholder 4"/>
          <p:cNvSpPr>
            <a:spLocks noGrp="1"/>
          </p:cNvSpPr>
          <p:nvPr>
            <p:ph type="body" sz="quarter" idx="10"/>
          </p:nvPr>
        </p:nvSpPr>
        <p:spPr>
          <a:xfrm>
            <a:off x="398463" y="896112"/>
            <a:ext cx="11383962" cy="5120513"/>
          </a:xfrm>
        </p:spPr>
        <p:txBody>
          <a:bodyPr/>
          <a:lstStyle/>
          <a:p>
            <a:pPr marL="0" indent="0">
              <a:buNone/>
            </a:pPr>
            <a:r>
              <a:rPr lang="en-US" sz="3200" dirty="0">
                <a:solidFill>
                  <a:srgbClr val="1D1D1F"/>
                </a:solidFill>
              </a:rPr>
              <a:t>What is the whole?</a:t>
            </a:r>
          </a:p>
          <a:p>
            <a:pPr marL="0" indent="0">
              <a:buNone/>
            </a:pPr>
            <a:endParaRPr lang="en-US" dirty="0">
              <a:solidFill>
                <a:srgbClr val="1D1D1F"/>
              </a:solidFill>
            </a:endParaRPr>
          </a:p>
          <a:p>
            <a:pPr marL="0" indent="0">
              <a:buNone/>
            </a:pPr>
            <a:endParaRPr lang="en-US" dirty="0">
              <a:solidFill>
                <a:srgbClr val="1D1D1F"/>
              </a:solidFill>
            </a:endParaRPr>
          </a:p>
          <a:p>
            <a:pPr marL="0" indent="0">
              <a:buNone/>
            </a:pPr>
            <a:endParaRPr lang="en-US" dirty="0">
              <a:solidFill>
                <a:srgbClr val="1D1D1F"/>
              </a:solidFill>
            </a:endParaRPr>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81974"/>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2" name="Rectangle 1"/>
          <p:cNvSpPr/>
          <p:nvPr/>
        </p:nvSpPr>
        <p:spPr>
          <a:xfrm>
            <a:off x="398463" y="1996365"/>
            <a:ext cx="9478412" cy="3624069"/>
          </a:xfrm>
          <a:prstGeom prst="rect">
            <a:avLst/>
          </a:prstGeom>
        </p:spPr>
        <p:txBody>
          <a:bodyPr wrap="square">
            <a:spAutoFit/>
          </a:bodyPr>
          <a:lstStyle/>
          <a:p>
            <a:pPr>
              <a:spcBef>
                <a:spcPts val="900"/>
              </a:spcBef>
              <a:spcAft>
                <a:spcPts val="0"/>
              </a:spcAft>
            </a:pPr>
            <a:r>
              <a:rPr lang="en-US" altLang="en-US" sz="3200" dirty="0">
                <a:solidFill>
                  <a:srgbClr val="1D1D1F"/>
                </a:solidFill>
                <a:latin typeface="Calibri"/>
                <a:ea typeface="Calibri" charset="0"/>
                <a:cs typeface="Calibri"/>
              </a:rPr>
              <a:t>If this is ½, what is the whole?</a:t>
            </a:r>
          </a:p>
          <a:p>
            <a:pPr>
              <a:spcBef>
                <a:spcPts val="900"/>
              </a:spcBef>
              <a:spcAft>
                <a:spcPts val="0"/>
              </a:spcAft>
            </a:pPr>
            <a:endParaRPr lang="en-US" altLang="en-US" sz="3200" dirty="0">
              <a:solidFill>
                <a:srgbClr val="1D1D1F"/>
              </a:solidFill>
              <a:latin typeface="Calibri"/>
              <a:cs typeface="Calibri"/>
            </a:endParaRPr>
          </a:p>
          <a:p>
            <a:pPr>
              <a:spcBef>
                <a:spcPts val="900"/>
              </a:spcBef>
              <a:spcAft>
                <a:spcPts val="0"/>
              </a:spcAft>
            </a:pPr>
            <a:endParaRPr lang="en-US" altLang="en-US" sz="3200" dirty="0">
              <a:solidFill>
                <a:srgbClr val="1D1D1F"/>
              </a:solidFill>
              <a:latin typeface="Calibri"/>
              <a:cs typeface="Calibri"/>
            </a:endParaRPr>
          </a:p>
          <a:p>
            <a:pPr>
              <a:spcBef>
                <a:spcPts val="900"/>
              </a:spcBef>
              <a:spcAft>
                <a:spcPts val="0"/>
              </a:spcAft>
            </a:pPr>
            <a:endParaRPr lang="en-US" altLang="en-US" sz="3200" dirty="0">
              <a:solidFill>
                <a:srgbClr val="1D1D1F"/>
              </a:solidFill>
              <a:latin typeface="Calibri"/>
              <a:cs typeface="Calibri"/>
            </a:endParaRPr>
          </a:p>
          <a:p>
            <a:pPr>
              <a:spcBef>
                <a:spcPts val="900"/>
              </a:spcBef>
              <a:spcAft>
                <a:spcPts val="0"/>
              </a:spcAft>
            </a:pPr>
            <a:endParaRPr lang="en-US" altLang="en-US" sz="3200" dirty="0">
              <a:solidFill>
                <a:srgbClr val="1D1D1F"/>
              </a:solidFill>
              <a:latin typeface="Calibri"/>
              <a:cs typeface="Calibri"/>
            </a:endParaRPr>
          </a:p>
          <a:p>
            <a:pPr>
              <a:spcBef>
                <a:spcPts val="900"/>
              </a:spcBef>
              <a:spcAft>
                <a:spcPts val="0"/>
              </a:spcAft>
            </a:pPr>
            <a:r>
              <a:rPr lang="en-US" altLang="en-US" sz="3200" dirty="0">
                <a:solidFill>
                  <a:srgbClr val="1D1D1F"/>
                </a:solidFill>
                <a:latin typeface="Calibri"/>
                <a:ea typeface="Calibri" charset="0"/>
                <a:cs typeface="Calibri"/>
              </a:rPr>
              <a:t>How do you know?</a:t>
            </a:r>
          </a:p>
        </p:txBody>
      </p:sp>
      <p:sp>
        <p:nvSpPr>
          <p:cNvPr id="8" name="Rectangle 7"/>
          <p:cNvSpPr>
            <a:spLocks noChangeArrowheads="1"/>
          </p:cNvSpPr>
          <p:nvPr/>
        </p:nvSpPr>
        <p:spPr bwMode="auto">
          <a:xfrm>
            <a:off x="7594600" y="3623734"/>
            <a:ext cx="2057400" cy="1143000"/>
          </a:xfrm>
          <a:prstGeom prst="rect">
            <a:avLst/>
          </a:prstGeom>
          <a:solidFill>
            <a:srgbClr val="3366FF"/>
          </a:solidFill>
          <a:ln w="9525">
            <a:solidFill>
              <a:schemeClr val="tx1"/>
            </a:solidFill>
            <a:round/>
            <a:headEnd/>
            <a:tailEnd/>
          </a:ln>
        </p:spPr>
        <p:txBody>
          <a:bodyPr/>
          <a:lstStyle/>
          <a:p>
            <a:endParaRPr lang="en-US" dirty="0"/>
          </a:p>
        </p:txBody>
      </p:sp>
      <p:sp>
        <p:nvSpPr>
          <p:cNvPr id="9" name="Rectangle 1"/>
          <p:cNvSpPr>
            <a:spLocks noChangeArrowheads="1"/>
          </p:cNvSpPr>
          <p:nvPr/>
        </p:nvSpPr>
        <p:spPr bwMode="auto">
          <a:xfrm>
            <a:off x="7594600" y="2480734"/>
            <a:ext cx="2057400" cy="1143000"/>
          </a:xfrm>
          <a:prstGeom prst="rect">
            <a:avLst/>
          </a:prstGeom>
          <a:solidFill>
            <a:srgbClr val="D8F1F0"/>
          </a:solidFill>
          <a:ln w="9525">
            <a:solidFill>
              <a:schemeClr val="tx1"/>
            </a:solidFill>
            <a:round/>
            <a:headEnd/>
            <a:tailEnd/>
          </a:ln>
        </p:spPr>
        <p:txBody>
          <a:bodyPr/>
          <a:lstStyle/>
          <a:p>
            <a:endParaRPr lang="en-US" dirty="0"/>
          </a:p>
        </p:txBody>
      </p:sp>
    </p:spTree>
    <p:extLst>
      <p:ext uri="{BB962C8B-B14F-4D97-AF65-F5344CB8AC3E}">
        <p14:creationId xmlns:p14="http://schemas.microsoft.com/office/powerpoint/2010/main" val="91185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1" nodeType="clickEffect">
                                  <p:stCondLst>
                                    <p:cond delay="0"/>
                                  </p:stCondLst>
                                  <p:childTnLst>
                                    <p:animMotion origin="layout" path="M -0.00417 0.01666 L -0.00417 -0.16112 " pathEditMode="relative" rAng="0" ptsTypes="AA">
                                      <p:cBhvr>
                                        <p:cTn id="11" dur="2000" fill="hold"/>
                                        <p:tgtEl>
                                          <p:spTgt spid="8"/>
                                        </p:tgtEl>
                                        <p:attrNameLst>
                                          <p:attrName>ppt_x</p:attrName>
                                          <p:attrName>ppt_y</p:attrName>
                                        </p:attrNameLst>
                                      </p:cBhvr>
                                      <p:rCtr x="0" y="-88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21</a:t>
            </a:fld>
            <a:endParaRPr lang="en-US" dirty="0"/>
          </a:p>
        </p:txBody>
      </p:sp>
      <p:sp>
        <p:nvSpPr>
          <p:cNvPr id="5" name="Text Placeholder 4"/>
          <p:cNvSpPr>
            <a:spLocks noGrp="1"/>
          </p:cNvSpPr>
          <p:nvPr>
            <p:ph type="body" sz="quarter" idx="10"/>
          </p:nvPr>
        </p:nvSpPr>
        <p:spPr/>
        <p:txBody>
          <a:bodyPr/>
          <a:lstStyle/>
          <a:p>
            <a:pPr marL="0" indent="0">
              <a:buNone/>
            </a:pPr>
            <a:endParaRPr lang="en-US" dirty="0"/>
          </a:p>
          <a:p>
            <a:pPr marL="0" indent="0">
              <a:buNone/>
            </a:pPr>
            <a:endParaRPr lang="en-US" dirty="0"/>
          </a:p>
          <a:p>
            <a:pPr marL="0" indent="0">
              <a:buNone/>
            </a:pPr>
            <a:endParaRPr lang="en-US" dirty="0"/>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2" name="Rectangle 1"/>
          <p:cNvSpPr/>
          <p:nvPr/>
        </p:nvSpPr>
        <p:spPr>
          <a:xfrm>
            <a:off x="533399" y="1555597"/>
            <a:ext cx="11249025" cy="4355038"/>
          </a:xfrm>
          <a:prstGeom prst="rect">
            <a:avLst/>
          </a:prstGeom>
        </p:spPr>
        <p:txBody>
          <a:bodyPr wrap="square">
            <a:spAutoFit/>
          </a:bodyPr>
          <a:lstStyle/>
          <a:p>
            <a:pPr>
              <a:spcBef>
                <a:spcPts val="1200"/>
              </a:spcBef>
              <a:spcAft>
                <a:spcPts val="0"/>
              </a:spcAft>
            </a:pPr>
            <a:r>
              <a:rPr lang="en-US" altLang="en-US" sz="3600" dirty="0">
                <a:solidFill>
                  <a:srgbClr val="1D1D1F"/>
                </a:solidFill>
                <a:latin typeface="Calibri"/>
                <a:ea typeface="Calibri" charset="0"/>
                <a:cs typeface="Calibri"/>
              </a:rPr>
              <a:t>If </a:t>
            </a:r>
            <a:r>
              <a:rPr lang="en-US" sz="3600" dirty="0">
                <a:solidFill>
                  <a:srgbClr val="1D1D1F"/>
                </a:solidFill>
                <a:latin typeface="Calibri"/>
                <a:ea typeface="Calibri" charset="0"/>
                <a:cs typeface="Calibri"/>
              </a:rPr>
              <a:t>half of your sticky note equals:</a:t>
            </a:r>
          </a:p>
          <a:p>
            <a:pPr>
              <a:spcBef>
                <a:spcPts val="1200"/>
              </a:spcBef>
              <a:spcAft>
                <a:spcPts val="0"/>
              </a:spcAft>
            </a:pPr>
            <a:r>
              <a:rPr lang="en-US" sz="3600" dirty="0">
                <a:solidFill>
                  <a:srgbClr val="1D1D1F"/>
                </a:solidFill>
                <a:latin typeface="Calibri"/>
                <a:ea typeface="Calibri" charset="0"/>
                <a:cs typeface="Calibri"/>
              </a:rPr>
              <a:t>1/6, 2/3, 1½, ¾, 1/3, 2 …</a:t>
            </a:r>
          </a:p>
          <a:p>
            <a:pPr>
              <a:spcBef>
                <a:spcPts val="1200"/>
              </a:spcBef>
              <a:spcAft>
                <a:spcPts val="0"/>
              </a:spcAft>
            </a:pPr>
            <a:r>
              <a:rPr lang="en-US" sz="3600" dirty="0">
                <a:solidFill>
                  <a:srgbClr val="1D1D1F"/>
                </a:solidFill>
                <a:latin typeface="Calibri"/>
                <a:ea typeface="Calibri" charset="0"/>
                <a:cs typeface="Calibri"/>
              </a:rPr>
              <a:t>What is the whole?</a:t>
            </a:r>
          </a:p>
          <a:p>
            <a:pPr>
              <a:spcAft>
                <a:spcPts val="600"/>
              </a:spcAft>
            </a:pPr>
            <a:endParaRPr lang="en-US" sz="3600" dirty="0">
              <a:solidFill>
                <a:srgbClr val="1D1D1F"/>
              </a:solidFill>
              <a:latin typeface="Calibri"/>
              <a:cs typeface="Calibri"/>
            </a:endParaRPr>
          </a:p>
          <a:p>
            <a:pPr marL="342900" indent="-342900">
              <a:buFont typeface="Arial"/>
              <a:buChar char="•"/>
            </a:pPr>
            <a:endParaRPr lang="en-US" sz="3600" dirty="0">
              <a:solidFill>
                <a:srgbClr val="1D1D1F"/>
              </a:solidFill>
              <a:latin typeface="Calibri"/>
              <a:cs typeface="Calibri"/>
            </a:endParaRPr>
          </a:p>
          <a:p>
            <a:pPr marL="342900" indent="-342900">
              <a:buFont typeface="Arial"/>
              <a:buChar char="•"/>
            </a:pPr>
            <a:r>
              <a:rPr lang="en-US" sz="3600" dirty="0">
                <a:solidFill>
                  <a:srgbClr val="1D1D1F"/>
                </a:solidFill>
                <a:latin typeface="Calibri"/>
                <a:ea typeface="Calibri" charset="0"/>
                <a:cs typeface="Calibri"/>
              </a:rPr>
              <a:t>Work with a partner at your table to find the wholes.</a:t>
            </a:r>
          </a:p>
          <a:p>
            <a:pPr marL="342900" indent="-342900">
              <a:buFont typeface="Arial"/>
              <a:buChar char="•"/>
            </a:pPr>
            <a:r>
              <a:rPr lang="en-US" sz="3600" dirty="0">
                <a:solidFill>
                  <a:srgbClr val="1D1D1F"/>
                </a:solidFill>
                <a:latin typeface="Calibri"/>
                <a:ea typeface="Calibri" charset="0"/>
                <a:cs typeface="Calibri"/>
              </a:rPr>
              <a:t>Explain your thinking to your table group</a:t>
            </a:r>
            <a:r>
              <a:rPr lang="en-US" sz="3200" dirty="0">
                <a:solidFill>
                  <a:srgbClr val="1D1D1F"/>
                </a:solidFill>
                <a:latin typeface="Calibri"/>
                <a:ea typeface="Calibri" charset="0"/>
                <a:cs typeface="Calibri"/>
              </a:rPr>
              <a:t>.</a:t>
            </a:r>
          </a:p>
        </p:txBody>
      </p:sp>
      <p:sp>
        <p:nvSpPr>
          <p:cNvPr id="8" name="Rectangle 1"/>
          <p:cNvSpPr>
            <a:spLocks noChangeArrowheads="1"/>
          </p:cNvSpPr>
          <p:nvPr/>
        </p:nvSpPr>
        <p:spPr bwMode="auto">
          <a:xfrm>
            <a:off x="7924800" y="2044006"/>
            <a:ext cx="2057400" cy="1143000"/>
          </a:xfrm>
          <a:prstGeom prst="rect">
            <a:avLst/>
          </a:prstGeom>
          <a:solidFill>
            <a:srgbClr val="D8F1F0"/>
          </a:solidFill>
          <a:ln w="9525">
            <a:solidFill>
              <a:schemeClr val="tx1"/>
            </a:solidFill>
            <a:round/>
            <a:headEnd/>
            <a:tailEnd/>
          </a:ln>
        </p:spPr>
        <p:txBody>
          <a:bodyPr/>
          <a:lstStyle/>
          <a:p>
            <a:endParaRPr lang="en-US" dirty="0"/>
          </a:p>
        </p:txBody>
      </p:sp>
      <p:sp>
        <p:nvSpPr>
          <p:cNvPr id="3" name="Rectangle 2"/>
          <p:cNvSpPr/>
          <p:nvPr/>
        </p:nvSpPr>
        <p:spPr>
          <a:xfrm>
            <a:off x="323061" y="841376"/>
            <a:ext cx="3796745" cy="646331"/>
          </a:xfrm>
          <a:prstGeom prst="rect">
            <a:avLst/>
          </a:prstGeom>
        </p:spPr>
        <p:txBody>
          <a:bodyPr wrap="none">
            <a:spAutoFit/>
          </a:bodyPr>
          <a:lstStyle/>
          <a:p>
            <a:r>
              <a:rPr lang="en-US" sz="3600" dirty="0">
                <a:solidFill>
                  <a:srgbClr val="1D1D1F"/>
                </a:solidFill>
                <a:latin typeface="Calibri" charset="0"/>
                <a:ea typeface="Calibri" charset="0"/>
                <a:cs typeface="Calibri" charset="0"/>
              </a:rPr>
              <a:t>What is the whole?</a:t>
            </a:r>
          </a:p>
        </p:txBody>
      </p:sp>
    </p:spTree>
    <p:extLst>
      <p:ext uri="{BB962C8B-B14F-4D97-AF65-F5344CB8AC3E}">
        <p14:creationId xmlns:p14="http://schemas.microsoft.com/office/powerpoint/2010/main" val="21202325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22</a:t>
            </a:fld>
            <a:endParaRPr lang="en-US" dirty="0"/>
          </a:p>
        </p:txBody>
      </p:sp>
      <p:sp>
        <p:nvSpPr>
          <p:cNvPr id="5" name="Text Placeholder 4"/>
          <p:cNvSpPr>
            <a:spLocks noGrp="1"/>
          </p:cNvSpPr>
          <p:nvPr>
            <p:ph type="body" sz="quarter" idx="10"/>
          </p:nvPr>
        </p:nvSpPr>
        <p:spPr>
          <a:xfrm>
            <a:off x="398463" y="914400"/>
            <a:ext cx="11383962" cy="5102225"/>
          </a:xfrm>
        </p:spPr>
        <p:txBody>
          <a:bodyPr/>
          <a:lstStyle/>
          <a:p>
            <a:pPr marL="0" indent="0">
              <a:buNone/>
            </a:pPr>
            <a:r>
              <a:rPr lang="en-US" sz="3600" dirty="0">
                <a:solidFill>
                  <a:srgbClr val="1D1D1F"/>
                </a:solidFill>
              </a:rPr>
              <a:t>Fractions on a number line </a:t>
            </a:r>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2" name="TextBox 1"/>
          <p:cNvSpPr txBox="1"/>
          <p:nvPr/>
        </p:nvSpPr>
        <p:spPr>
          <a:xfrm>
            <a:off x="541868" y="2472266"/>
            <a:ext cx="11240558" cy="3816429"/>
          </a:xfrm>
          <a:prstGeom prst="rect">
            <a:avLst/>
          </a:prstGeom>
          <a:noFill/>
        </p:spPr>
        <p:txBody>
          <a:bodyPr wrap="square" rtlCol="0">
            <a:spAutoFit/>
          </a:bodyPr>
          <a:lstStyle/>
          <a:p>
            <a:endParaRPr lang="en-US" dirty="0"/>
          </a:p>
          <a:p>
            <a:endParaRPr lang="en-US" dirty="0"/>
          </a:p>
          <a:p>
            <a:pPr marL="457200" indent="-457200">
              <a:spcBef>
                <a:spcPts val="1800"/>
              </a:spcBef>
              <a:buClr>
                <a:schemeClr val="tx1"/>
              </a:buClr>
              <a:buFont typeface="+mj-lt"/>
              <a:buAutoNum type="arabicPeriod"/>
            </a:pPr>
            <a:r>
              <a:rPr lang="en-US" sz="3600" dirty="0">
                <a:solidFill>
                  <a:srgbClr val="1D1D1F"/>
                </a:solidFill>
                <a:latin typeface="Calibri" charset="0"/>
                <a:ea typeface="Calibri" charset="0"/>
                <a:cs typeface="Calibri" charset="0"/>
              </a:rPr>
              <a:t>Label the second mark on the number line with a fraction of your choice.</a:t>
            </a:r>
          </a:p>
          <a:p>
            <a:pPr marL="457200" indent="-457200">
              <a:spcBef>
                <a:spcPts val="1800"/>
              </a:spcBef>
              <a:buFont typeface="+mj-lt"/>
              <a:buAutoNum type="arabicPeriod"/>
            </a:pPr>
            <a:r>
              <a:rPr lang="en-US" sz="3600" dirty="0">
                <a:solidFill>
                  <a:srgbClr val="1D1D1F"/>
                </a:solidFill>
                <a:latin typeface="Calibri" charset="0"/>
                <a:ea typeface="Calibri" charset="0"/>
                <a:cs typeface="Calibri" charset="0"/>
              </a:rPr>
              <a:t>Mark and label a third and a fourth point on the number line, and explain what those amounts should be.</a:t>
            </a:r>
          </a:p>
          <a:p>
            <a:endParaRPr lang="en-US" sz="3200" dirty="0">
              <a:solidFill>
                <a:srgbClr val="1D1D1F"/>
              </a:solidFill>
              <a:latin typeface="Calibri" charset="0"/>
              <a:ea typeface="Calibri" charset="0"/>
              <a:cs typeface="Calibri" charset="0"/>
            </a:endParaRPr>
          </a:p>
        </p:txBody>
      </p:sp>
      <p:grpSp>
        <p:nvGrpSpPr>
          <p:cNvPr id="8" name="Group 7"/>
          <p:cNvGrpSpPr/>
          <p:nvPr/>
        </p:nvGrpSpPr>
        <p:grpSpPr>
          <a:xfrm>
            <a:off x="609600" y="1828800"/>
            <a:ext cx="7162800" cy="1071265"/>
            <a:chOff x="685800" y="1828800"/>
            <a:chExt cx="7162800" cy="1071265"/>
          </a:xfrm>
        </p:grpSpPr>
        <p:cxnSp>
          <p:nvCxnSpPr>
            <p:cNvPr id="9" name="Straight Arrow Connector 8"/>
            <p:cNvCxnSpPr/>
            <p:nvPr/>
          </p:nvCxnSpPr>
          <p:spPr bwMode="auto">
            <a:xfrm>
              <a:off x="838200" y="2133600"/>
              <a:ext cx="7010400" cy="0"/>
            </a:xfrm>
            <a:prstGeom prst="straightConnector1">
              <a:avLst/>
            </a:prstGeom>
            <a:solidFill>
              <a:schemeClr val="accent1"/>
            </a:solidFill>
            <a:ln w="38100" cap="flat" cmpd="sng" algn="ctr">
              <a:solidFill>
                <a:srgbClr val="06077E"/>
              </a:solidFill>
              <a:prstDash val="solid"/>
              <a:round/>
              <a:headEnd type="none" w="med" len="med"/>
              <a:tailEnd type="arrow"/>
            </a:ln>
            <a:effectLst/>
          </p:spPr>
        </p:cxnSp>
        <p:cxnSp>
          <p:nvCxnSpPr>
            <p:cNvPr id="10" name="Straight Connector 9"/>
            <p:cNvCxnSpPr/>
            <p:nvPr/>
          </p:nvCxnSpPr>
          <p:spPr bwMode="auto">
            <a:xfrm>
              <a:off x="838200" y="1828800"/>
              <a:ext cx="0" cy="609600"/>
            </a:xfrm>
            <a:prstGeom prst="line">
              <a:avLst/>
            </a:prstGeom>
            <a:solidFill>
              <a:schemeClr val="accent1"/>
            </a:solidFill>
            <a:ln w="38100" cap="flat" cmpd="sng" algn="ctr">
              <a:solidFill>
                <a:srgbClr val="06077E"/>
              </a:solidFill>
              <a:prstDash val="solid"/>
              <a:round/>
              <a:headEnd type="none" w="med" len="med"/>
              <a:tailEnd type="none" w="med" len="med"/>
            </a:ln>
            <a:effectLst/>
          </p:spPr>
        </p:cxnSp>
        <p:cxnSp>
          <p:nvCxnSpPr>
            <p:cNvPr id="11" name="Straight Connector 10"/>
            <p:cNvCxnSpPr/>
            <p:nvPr/>
          </p:nvCxnSpPr>
          <p:spPr bwMode="auto">
            <a:xfrm>
              <a:off x="3352800" y="1828800"/>
              <a:ext cx="0" cy="609600"/>
            </a:xfrm>
            <a:prstGeom prst="line">
              <a:avLst/>
            </a:prstGeom>
            <a:solidFill>
              <a:schemeClr val="accent1"/>
            </a:solidFill>
            <a:ln w="38100" cap="flat" cmpd="sng" algn="ctr">
              <a:solidFill>
                <a:srgbClr val="06077E"/>
              </a:solidFill>
              <a:prstDash val="solid"/>
              <a:round/>
              <a:headEnd type="none" w="med" len="med"/>
              <a:tailEnd type="none" w="med" len="med"/>
            </a:ln>
            <a:effectLst/>
          </p:spPr>
        </p:cxnSp>
        <p:sp>
          <p:nvSpPr>
            <p:cNvPr id="12" name="TextBox 11"/>
            <p:cNvSpPr txBox="1"/>
            <p:nvPr/>
          </p:nvSpPr>
          <p:spPr>
            <a:xfrm>
              <a:off x="685800" y="2438400"/>
              <a:ext cx="356188" cy="461665"/>
            </a:xfrm>
            <a:prstGeom prst="rect">
              <a:avLst/>
            </a:prstGeom>
            <a:noFill/>
          </p:spPr>
          <p:txBody>
            <a:bodyPr wrap="none" rtlCol="0">
              <a:spAutoFit/>
            </a:bodyPr>
            <a:lstStyle/>
            <a:p>
              <a:r>
                <a:rPr lang="en-US" sz="2400" dirty="0"/>
                <a:t>0</a:t>
              </a:r>
            </a:p>
          </p:txBody>
        </p:sp>
      </p:grpSp>
    </p:spTree>
    <p:extLst>
      <p:ext uri="{BB962C8B-B14F-4D97-AF65-F5344CB8AC3E}">
        <p14:creationId xmlns:p14="http://schemas.microsoft.com/office/powerpoint/2010/main" val="4592427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23</a:t>
            </a:fld>
            <a:endParaRPr lang="en-US" dirty="0"/>
          </a:p>
        </p:txBody>
      </p:sp>
      <p:sp>
        <p:nvSpPr>
          <p:cNvPr id="5" name="Text Placeholder 4"/>
          <p:cNvSpPr>
            <a:spLocks noGrp="1"/>
          </p:cNvSpPr>
          <p:nvPr>
            <p:ph type="body" sz="quarter" idx="10"/>
          </p:nvPr>
        </p:nvSpPr>
        <p:spPr>
          <a:xfrm>
            <a:off x="398463" y="914400"/>
            <a:ext cx="11383962" cy="5102225"/>
          </a:xfrm>
        </p:spPr>
        <p:txBody>
          <a:bodyPr/>
          <a:lstStyle/>
          <a:p>
            <a:pPr marL="0" indent="0">
              <a:buNone/>
            </a:pPr>
            <a:r>
              <a:rPr lang="en-US" sz="3600" dirty="0">
                <a:solidFill>
                  <a:srgbClr val="1D1D1F"/>
                </a:solidFill>
              </a:rPr>
              <a:t>Reasoning using benchmarks</a:t>
            </a:r>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grpSp>
        <p:nvGrpSpPr>
          <p:cNvPr id="8" name="Group 7"/>
          <p:cNvGrpSpPr/>
          <p:nvPr/>
        </p:nvGrpSpPr>
        <p:grpSpPr>
          <a:xfrm>
            <a:off x="1413933" y="2730959"/>
            <a:ext cx="7162800" cy="1357303"/>
            <a:chOff x="685800" y="1828800"/>
            <a:chExt cx="7162800" cy="1357303"/>
          </a:xfrm>
        </p:grpSpPr>
        <p:cxnSp>
          <p:nvCxnSpPr>
            <p:cNvPr id="9" name="Straight Arrow Connector 8"/>
            <p:cNvCxnSpPr/>
            <p:nvPr/>
          </p:nvCxnSpPr>
          <p:spPr bwMode="auto">
            <a:xfrm>
              <a:off x="838200" y="2133600"/>
              <a:ext cx="7010400" cy="0"/>
            </a:xfrm>
            <a:prstGeom prst="straightConnector1">
              <a:avLst/>
            </a:prstGeom>
            <a:solidFill>
              <a:schemeClr val="accent1"/>
            </a:solidFill>
            <a:ln w="38100" cap="flat" cmpd="sng" algn="ctr">
              <a:solidFill>
                <a:srgbClr val="06077E"/>
              </a:solidFill>
              <a:prstDash val="solid"/>
              <a:round/>
              <a:headEnd type="none" w="med" len="med"/>
              <a:tailEnd type="arrow"/>
            </a:ln>
            <a:effectLst/>
          </p:spPr>
        </p:cxnSp>
        <p:cxnSp>
          <p:nvCxnSpPr>
            <p:cNvPr id="10" name="Straight Connector 9"/>
            <p:cNvCxnSpPr/>
            <p:nvPr/>
          </p:nvCxnSpPr>
          <p:spPr bwMode="auto">
            <a:xfrm>
              <a:off x="838200" y="1828800"/>
              <a:ext cx="0" cy="609600"/>
            </a:xfrm>
            <a:prstGeom prst="line">
              <a:avLst/>
            </a:prstGeom>
            <a:solidFill>
              <a:schemeClr val="accent1"/>
            </a:solidFill>
            <a:ln w="38100" cap="flat" cmpd="sng" algn="ctr">
              <a:solidFill>
                <a:srgbClr val="06077E"/>
              </a:solidFill>
              <a:prstDash val="solid"/>
              <a:round/>
              <a:headEnd type="none" w="med" len="med"/>
              <a:tailEnd type="none" w="med" len="med"/>
            </a:ln>
            <a:effectLst/>
          </p:spPr>
        </p:cxnSp>
        <p:cxnSp>
          <p:nvCxnSpPr>
            <p:cNvPr id="11" name="Straight Connector 10"/>
            <p:cNvCxnSpPr/>
            <p:nvPr/>
          </p:nvCxnSpPr>
          <p:spPr bwMode="auto">
            <a:xfrm>
              <a:off x="3200400" y="1828800"/>
              <a:ext cx="0" cy="609600"/>
            </a:xfrm>
            <a:prstGeom prst="line">
              <a:avLst/>
            </a:prstGeom>
            <a:solidFill>
              <a:schemeClr val="accent1"/>
            </a:solidFill>
            <a:ln w="38100" cap="flat" cmpd="sng" algn="ctr">
              <a:solidFill>
                <a:srgbClr val="06077E"/>
              </a:solidFill>
              <a:prstDash val="solid"/>
              <a:round/>
              <a:headEnd type="none" w="med" len="med"/>
              <a:tailEnd type="none" w="med" len="med"/>
            </a:ln>
            <a:effectLst/>
          </p:spPr>
        </p:cxnSp>
        <p:sp>
          <p:nvSpPr>
            <p:cNvPr id="12" name="TextBox 11"/>
            <p:cNvSpPr txBox="1"/>
            <p:nvPr/>
          </p:nvSpPr>
          <p:spPr>
            <a:xfrm>
              <a:off x="685800" y="2438400"/>
              <a:ext cx="385042" cy="523220"/>
            </a:xfrm>
            <a:prstGeom prst="rect">
              <a:avLst/>
            </a:prstGeom>
            <a:noFill/>
          </p:spPr>
          <p:txBody>
            <a:bodyPr wrap="none" rtlCol="0">
              <a:spAutoFit/>
            </a:bodyPr>
            <a:lstStyle/>
            <a:p>
              <a:r>
                <a:rPr lang="en-US" sz="2800" dirty="0"/>
                <a:t>0</a:t>
              </a:r>
            </a:p>
          </p:txBody>
        </p:sp>
        <p:cxnSp>
          <p:nvCxnSpPr>
            <p:cNvPr id="13" name="Straight Connector 12"/>
            <p:cNvCxnSpPr/>
            <p:nvPr/>
          </p:nvCxnSpPr>
          <p:spPr bwMode="auto">
            <a:xfrm>
              <a:off x="5562600" y="1828800"/>
              <a:ext cx="0" cy="609600"/>
            </a:xfrm>
            <a:prstGeom prst="line">
              <a:avLst/>
            </a:prstGeom>
            <a:solidFill>
              <a:schemeClr val="accent1"/>
            </a:solidFill>
            <a:ln w="38100" cap="flat" cmpd="sng" algn="ctr">
              <a:solidFill>
                <a:srgbClr val="06077E"/>
              </a:solidFill>
              <a:prstDash val="solid"/>
              <a:round/>
              <a:headEnd type="none" w="med" len="med"/>
              <a:tailEnd type="none" w="med" len="med"/>
            </a:ln>
            <a:effectLst/>
          </p:spPr>
        </p:cxnSp>
        <p:sp>
          <p:nvSpPr>
            <p:cNvPr id="14" name="TextBox 13"/>
            <p:cNvSpPr txBox="1"/>
            <p:nvPr/>
          </p:nvSpPr>
          <p:spPr>
            <a:xfrm>
              <a:off x="5435363" y="2527443"/>
              <a:ext cx="385042" cy="523220"/>
            </a:xfrm>
            <a:prstGeom prst="rect">
              <a:avLst/>
            </a:prstGeom>
            <a:noFill/>
          </p:spPr>
          <p:txBody>
            <a:bodyPr wrap="none" rtlCol="0">
              <a:spAutoFit/>
            </a:bodyPr>
            <a:lstStyle/>
            <a:p>
              <a:r>
                <a:rPr lang="en-US" sz="2800" dirty="0"/>
                <a:t>1</a:t>
              </a:r>
            </a:p>
          </p:txBody>
        </p:sp>
        <p:sp>
          <p:nvSpPr>
            <p:cNvPr id="15" name="TextBox 14"/>
            <p:cNvSpPr txBox="1"/>
            <p:nvPr/>
          </p:nvSpPr>
          <p:spPr>
            <a:xfrm>
              <a:off x="2971800" y="2539772"/>
              <a:ext cx="569387" cy="646331"/>
            </a:xfrm>
            <a:prstGeom prst="rect">
              <a:avLst/>
            </a:prstGeom>
            <a:noFill/>
          </p:spPr>
          <p:txBody>
            <a:bodyPr wrap="none" rtlCol="0">
              <a:spAutoFit/>
            </a:bodyPr>
            <a:lstStyle/>
            <a:p>
              <a:r>
                <a:rPr lang="en-US" sz="3600" dirty="0"/>
                <a:t>½</a:t>
              </a:r>
              <a:endParaRPr lang="en-US" dirty="0"/>
            </a:p>
          </p:txBody>
        </p:sp>
      </p:grpSp>
    </p:spTree>
    <p:extLst>
      <p:ext uri="{BB962C8B-B14F-4D97-AF65-F5344CB8AC3E}">
        <p14:creationId xmlns:p14="http://schemas.microsoft.com/office/powerpoint/2010/main" val="288275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24</a:t>
            </a:fld>
            <a:endParaRPr lang="en-US" dirty="0"/>
          </a:p>
        </p:txBody>
      </p:sp>
      <p:sp>
        <p:nvSpPr>
          <p:cNvPr id="5" name="Text Placeholder 4"/>
          <p:cNvSpPr>
            <a:spLocks noGrp="1"/>
          </p:cNvSpPr>
          <p:nvPr>
            <p:ph type="body" sz="quarter" idx="10"/>
          </p:nvPr>
        </p:nvSpPr>
        <p:spPr/>
        <p:txBody>
          <a:bodyPr/>
          <a:lstStyle/>
          <a:p>
            <a:pPr marL="0" indent="0">
              <a:buNone/>
            </a:pPr>
            <a:endParaRPr lang="en-US" dirty="0"/>
          </a:p>
          <a:p>
            <a:pPr marL="0" indent="0">
              <a:buNone/>
            </a:pPr>
            <a:endParaRPr lang="en-US" dirty="0"/>
          </a:p>
          <a:p>
            <a:pPr marL="0" indent="0">
              <a:buNone/>
            </a:pPr>
            <a:endParaRPr lang="en-US" dirty="0"/>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2" name="Rectangle 1"/>
          <p:cNvSpPr/>
          <p:nvPr/>
        </p:nvSpPr>
        <p:spPr>
          <a:xfrm>
            <a:off x="398463" y="1565122"/>
            <a:ext cx="11383962" cy="4278094"/>
          </a:xfrm>
          <a:prstGeom prst="rect">
            <a:avLst/>
          </a:prstGeom>
        </p:spPr>
        <p:txBody>
          <a:bodyPr wrap="square">
            <a:spAutoFit/>
          </a:bodyPr>
          <a:lstStyle/>
          <a:p>
            <a:pPr>
              <a:spcAft>
                <a:spcPts val="600"/>
              </a:spcAft>
              <a:defRPr/>
            </a:pPr>
            <a:r>
              <a:rPr lang="en-US" sz="3600" dirty="0">
                <a:solidFill>
                  <a:srgbClr val="1D1D1F"/>
                </a:solidFill>
                <a:latin typeface="Calibri" charset="0"/>
                <a:ea typeface="Calibri" charset="0"/>
                <a:cs typeface="Calibri" charset="0"/>
              </a:rPr>
              <a:t>Why are unit fractions powerful for understanding fractions?</a:t>
            </a:r>
          </a:p>
          <a:p>
            <a:pPr marL="342900" indent="-342900">
              <a:spcAft>
                <a:spcPts val="600"/>
              </a:spcAft>
              <a:buFont typeface="Arial"/>
              <a:buChar char="•"/>
              <a:defRPr/>
            </a:pPr>
            <a:r>
              <a:rPr lang="en-US" sz="3600" dirty="0">
                <a:solidFill>
                  <a:srgbClr val="1D1D1F"/>
                </a:solidFill>
                <a:latin typeface="Calibri" charset="0"/>
                <a:ea typeface="Calibri" charset="0"/>
                <a:cs typeface="Calibri" charset="0"/>
              </a:rPr>
              <a:t>They represent a unit—an amount or a distance.</a:t>
            </a:r>
          </a:p>
          <a:p>
            <a:pPr marL="342900" indent="-342900">
              <a:spcAft>
                <a:spcPts val="600"/>
              </a:spcAft>
              <a:buFont typeface="Arial"/>
              <a:buChar char="•"/>
              <a:defRPr/>
            </a:pPr>
            <a:r>
              <a:rPr lang="en-US" sz="3600" dirty="0">
                <a:solidFill>
                  <a:srgbClr val="1D1D1F"/>
                </a:solidFill>
                <a:latin typeface="Calibri" charset="0"/>
                <a:ea typeface="Calibri" charset="0"/>
                <a:cs typeface="Calibri" charset="0"/>
              </a:rPr>
              <a:t>They behave much like whole numbers for counting.</a:t>
            </a:r>
          </a:p>
          <a:p>
            <a:pPr marL="342900" indent="-342900">
              <a:spcAft>
                <a:spcPts val="600"/>
              </a:spcAft>
              <a:buFont typeface="Arial"/>
              <a:buChar char="•"/>
              <a:defRPr/>
            </a:pPr>
            <a:r>
              <a:rPr lang="en-US" sz="3600" dirty="0">
                <a:solidFill>
                  <a:srgbClr val="1D1D1F"/>
                </a:solidFill>
                <a:latin typeface="Calibri" charset="0"/>
                <a:ea typeface="Calibri" charset="0"/>
                <a:cs typeface="Calibri" charset="0"/>
              </a:rPr>
              <a:t>Properties of operations apply to fraction computations.</a:t>
            </a:r>
          </a:p>
          <a:p>
            <a:pPr marL="342900" indent="-342900">
              <a:spcAft>
                <a:spcPts val="600"/>
              </a:spcAft>
              <a:buFont typeface="Arial"/>
              <a:buChar char="•"/>
              <a:defRPr/>
            </a:pPr>
            <a:r>
              <a:rPr lang="en-US" sz="3600" dirty="0">
                <a:solidFill>
                  <a:srgbClr val="1D1D1F"/>
                </a:solidFill>
                <a:latin typeface="Calibri" charset="0"/>
                <a:ea typeface="Calibri" charset="0"/>
                <a:cs typeface="Calibri" charset="0"/>
              </a:rPr>
              <a:t>As with whole numbers, fractional amounts can be composed and decomposed in various ways.</a:t>
            </a:r>
          </a:p>
        </p:txBody>
      </p:sp>
      <p:sp>
        <p:nvSpPr>
          <p:cNvPr id="3" name="Rectangle 2"/>
          <p:cNvSpPr/>
          <p:nvPr/>
        </p:nvSpPr>
        <p:spPr>
          <a:xfrm>
            <a:off x="323061" y="832639"/>
            <a:ext cx="4543873" cy="646331"/>
          </a:xfrm>
          <a:prstGeom prst="rect">
            <a:avLst/>
          </a:prstGeom>
        </p:spPr>
        <p:txBody>
          <a:bodyPr wrap="none">
            <a:spAutoFit/>
          </a:bodyPr>
          <a:lstStyle/>
          <a:p>
            <a:r>
              <a:rPr lang="en-US" sz="3600" dirty="0">
                <a:solidFill>
                  <a:srgbClr val="1D1D1F"/>
                </a:solidFill>
                <a:latin typeface="Calibri" charset="0"/>
                <a:ea typeface="Calibri" charset="0"/>
                <a:cs typeface="Calibri" charset="0"/>
              </a:rPr>
              <a:t>What is a unit fraction?</a:t>
            </a:r>
          </a:p>
        </p:txBody>
      </p:sp>
    </p:spTree>
    <p:extLst>
      <p:ext uri="{BB962C8B-B14F-4D97-AF65-F5344CB8AC3E}">
        <p14:creationId xmlns:p14="http://schemas.microsoft.com/office/powerpoint/2010/main" val="807860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dirty="0"/>
          </a:p>
        </p:txBody>
      </p:sp>
      <p:sp>
        <p:nvSpPr>
          <p:cNvPr id="5" name="Text Placeholder 4"/>
          <p:cNvSpPr>
            <a:spLocks noGrp="1"/>
          </p:cNvSpPr>
          <p:nvPr>
            <p:ph type="body" sz="quarter" idx="10"/>
          </p:nvPr>
        </p:nvSpPr>
        <p:spPr>
          <a:xfrm>
            <a:off x="251617" y="767235"/>
            <a:ext cx="11383962" cy="772555"/>
          </a:xfrm>
        </p:spPr>
        <p:txBody>
          <a:bodyPr/>
          <a:lstStyle/>
          <a:p>
            <a:pPr marL="0" indent="0">
              <a:buNone/>
            </a:pPr>
            <a:r>
              <a:rPr lang="en-US" sz="3600" dirty="0">
                <a:solidFill>
                  <a:srgbClr val="1D1D1F"/>
                </a:solidFill>
              </a:rPr>
              <a:t>Comparing fractions</a:t>
            </a:r>
          </a:p>
          <a:p>
            <a:pPr marL="0" indent="0">
              <a:buNone/>
            </a:pPr>
            <a:endParaRPr lang="en-US" sz="3200" dirty="0"/>
          </a:p>
          <a:p>
            <a:pPr marL="0" indent="0">
              <a:buNone/>
            </a:pPr>
            <a:endParaRPr lang="en-US" sz="3200" dirty="0"/>
          </a:p>
          <a:p>
            <a:pPr marL="0" indent="0">
              <a:buNone/>
            </a:pPr>
            <a:endParaRPr lang="en-US" sz="3200" dirty="0"/>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81974"/>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2" name="Rectangle 1"/>
          <p:cNvSpPr/>
          <p:nvPr/>
        </p:nvSpPr>
        <p:spPr>
          <a:xfrm>
            <a:off x="251617" y="1172864"/>
            <a:ext cx="11723429" cy="5016758"/>
          </a:xfrm>
          <a:prstGeom prst="rect">
            <a:avLst/>
          </a:prstGeom>
        </p:spPr>
        <p:txBody>
          <a:bodyPr wrap="square">
            <a:spAutoFit/>
          </a:bodyPr>
          <a:lstStyle/>
          <a:p>
            <a:pPr algn="ctr">
              <a:spcBef>
                <a:spcPts val="900"/>
              </a:spcBef>
              <a:spcAft>
                <a:spcPts val="0"/>
              </a:spcAft>
            </a:pPr>
            <a:r>
              <a:rPr lang="en-US" altLang="en-US" sz="3600" dirty="0">
                <a:solidFill>
                  <a:srgbClr val="1D1D1F"/>
                </a:solidFill>
                <a:latin typeface="Calibri" charset="0"/>
                <a:ea typeface="Calibri" charset="0"/>
                <a:cs typeface="Calibri" charset="0"/>
              </a:rPr>
              <a:t>Mental strategies for comparing fractions</a:t>
            </a:r>
          </a:p>
          <a:p>
            <a:pPr algn="ctr">
              <a:spcBef>
                <a:spcPts val="900"/>
              </a:spcBef>
              <a:spcAft>
                <a:spcPts val="0"/>
              </a:spcAft>
            </a:pPr>
            <a:endParaRPr lang="en-US" altLang="en-US" sz="2800" dirty="0"/>
          </a:p>
          <a:p>
            <a:pPr algn="ctr">
              <a:spcBef>
                <a:spcPts val="900"/>
              </a:spcBef>
              <a:spcAft>
                <a:spcPts val="0"/>
              </a:spcAft>
            </a:pPr>
            <a:endParaRPr lang="en-US" altLang="en-US" sz="2800" dirty="0"/>
          </a:p>
          <a:p>
            <a:pPr marL="52387" lvl="1">
              <a:spcBef>
                <a:spcPts val="600"/>
              </a:spcBef>
            </a:pPr>
            <a:endParaRPr lang="en-US" sz="800" dirty="0">
              <a:solidFill>
                <a:srgbClr val="1D1D1F"/>
              </a:solidFill>
              <a:latin typeface="Calibri" charset="0"/>
              <a:ea typeface="Calibri" charset="0"/>
              <a:cs typeface="Calibri" charset="0"/>
            </a:endParaRPr>
          </a:p>
          <a:p>
            <a:pPr marL="511175" lvl="1" indent="-458788">
              <a:spcBef>
                <a:spcPts val="600"/>
              </a:spcBef>
              <a:buFont typeface="+mj-lt"/>
              <a:buAutoNum type="arabicPeriod"/>
            </a:pPr>
            <a:r>
              <a:rPr lang="en-US" sz="3600" dirty="0">
                <a:solidFill>
                  <a:srgbClr val="1D1D1F"/>
                </a:solidFill>
                <a:latin typeface="Calibri"/>
                <a:ea typeface="Calibri" charset="0"/>
                <a:cs typeface="Calibri"/>
              </a:rPr>
              <a:t>Draw a fraction card.</a:t>
            </a:r>
          </a:p>
          <a:p>
            <a:pPr marL="511175" lvl="1" indent="-458788">
              <a:spcBef>
                <a:spcPts val="600"/>
              </a:spcBef>
              <a:buFont typeface="+mj-lt"/>
              <a:buAutoNum type="arabicPeriod"/>
            </a:pPr>
            <a:r>
              <a:rPr lang="en-US" sz="3600" dirty="0">
                <a:solidFill>
                  <a:srgbClr val="1D1D1F"/>
                </a:solidFill>
                <a:latin typeface="Calibri"/>
                <a:ea typeface="Calibri" charset="0"/>
                <a:cs typeface="Calibri"/>
              </a:rPr>
              <a:t>Determine which strategies make the most sense for comparing the two fractions.</a:t>
            </a:r>
          </a:p>
          <a:p>
            <a:pPr marL="511175" lvl="1" indent="-458788">
              <a:spcBef>
                <a:spcPts val="600"/>
              </a:spcBef>
              <a:buFont typeface="+mj-lt"/>
              <a:buAutoNum type="arabicPeriod"/>
            </a:pPr>
            <a:r>
              <a:rPr lang="en-US" sz="3600" dirty="0">
                <a:solidFill>
                  <a:srgbClr val="1D1D1F"/>
                </a:solidFill>
                <a:latin typeface="Calibri"/>
                <a:ea typeface="Calibri" charset="0"/>
                <a:cs typeface="Calibri"/>
              </a:rPr>
              <a:t>Explain your reasoning to your table group. </a:t>
            </a:r>
          </a:p>
          <a:p>
            <a:pPr marL="511175" lvl="1" indent="-458788">
              <a:spcBef>
                <a:spcPts val="600"/>
              </a:spcBef>
              <a:buFont typeface="+mj-lt"/>
              <a:buAutoNum type="arabicPeriod"/>
            </a:pPr>
            <a:r>
              <a:rPr lang="en-US" sz="3600" dirty="0">
                <a:solidFill>
                  <a:srgbClr val="1D1D1F"/>
                </a:solidFill>
                <a:latin typeface="Calibri"/>
                <a:ea typeface="Calibri" charset="0"/>
                <a:cs typeface="Calibri"/>
              </a:rPr>
              <a:t>Be prepared to explain your reasoning to the whole group</a:t>
            </a:r>
            <a:r>
              <a:rPr lang="en-US" sz="3600" dirty="0">
                <a:solidFill>
                  <a:srgbClr val="1D1D1F"/>
                </a:solidFill>
                <a:latin typeface="Calibri"/>
                <a:cs typeface="Calibri"/>
              </a:rPr>
              <a:t>.</a:t>
            </a:r>
          </a:p>
        </p:txBody>
      </p:sp>
      <p:grpSp>
        <p:nvGrpSpPr>
          <p:cNvPr id="10" name="Group 9"/>
          <p:cNvGrpSpPr/>
          <p:nvPr/>
        </p:nvGrpSpPr>
        <p:grpSpPr>
          <a:xfrm>
            <a:off x="2397702" y="1951831"/>
            <a:ext cx="7563781" cy="997521"/>
            <a:chOff x="2403178" y="2450592"/>
            <a:chExt cx="7563781" cy="997521"/>
          </a:xfrm>
        </p:grpSpPr>
        <p:sp>
          <p:nvSpPr>
            <p:cNvPr id="3" name="Rectangle 2"/>
            <p:cNvSpPr/>
            <p:nvPr/>
          </p:nvSpPr>
          <p:spPr>
            <a:xfrm>
              <a:off x="2403178" y="2450592"/>
              <a:ext cx="1967653" cy="997521"/>
            </a:xfrm>
            <a:prstGeom prst="rect">
              <a:avLst/>
            </a:prstGeom>
            <a:solidFill>
              <a:srgbClr val="D8F1F0"/>
            </a:solidFill>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sz="2600" dirty="0">
                  <a:solidFill>
                    <a:srgbClr val="1D1D1F"/>
                  </a:solidFill>
                  <a:latin typeface="Calibri" charset="0"/>
                  <a:ea typeface="Calibri" charset="0"/>
                  <a:cs typeface="Calibri" charset="0"/>
                </a:rPr>
                <a:t>Common Numerator</a:t>
              </a:r>
            </a:p>
          </p:txBody>
        </p:sp>
        <p:sp>
          <p:nvSpPr>
            <p:cNvPr id="8" name="Rectangle 7"/>
            <p:cNvSpPr/>
            <p:nvPr/>
          </p:nvSpPr>
          <p:spPr>
            <a:xfrm>
              <a:off x="5018968" y="2450592"/>
              <a:ext cx="2154064" cy="997521"/>
            </a:xfrm>
            <a:prstGeom prst="rect">
              <a:avLst/>
            </a:prstGeom>
            <a:solidFill>
              <a:srgbClr val="D8F1F0"/>
            </a:solidFill>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sz="2600" dirty="0">
                  <a:solidFill>
                    <a:srgbClr val="1D1D1F"/>
                  </a:solidFill>
                  <a:latin typeface="Calibri" charset="0"/>
                  <a:ea typeface="Calibri" charset="0"/>
                  <a:cs typeface="Calibri" charset="0"/>
                </a:rPr>
                <a:t>Common Denominator</a:t>
              </a:r>
            </a:p>
          </p:txBody>
        </p:sp>
        <p:sp>
          <p:nvSpPr>
            <p:cNvPr id="9" name="Rectangle 8"/>
            <p:cNvSpPr/>
            <p:nvPr/>
          </p:nvSpPr>
          <p:spPr>
            <a:xfrm>
              <a:off x="7821168" y="2450592"/>
              <a:ext cx="2145791" cy="997521"/>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eaLnBrk="0" fontAlgn="base" hangingPunct="0">
                <a:spcBef>
                  <a:spcPct val="0"/>
                </a:spcBef>
                <a:spcAft>
                  <a:spcPct val="0"/>
                </a:spcAft>
              </a:pPr>
              <a:r>
                <a:rPr lang="en-US" sz="2600" dirty="0">
                  <a:solidFill>
                    <a:srgbClr val="1D1D1F"/>
                  </a:solidFill>
                  <a:latin typeface="Calibri" charset="0"/>
                  <a:ea typeface="Calibri" charset="0"/>
                  <a:cs typeface="Calibri" charset="0"/>
                </a:rPr>
                <a:t>Benchmarks:</a:t>
              </a:r>
            </a:p>
            <a:p>
              <a:pPr algn="ctr" eaLnBrk="0" fontAlgn="base" hangingPunct="0">
                <a:spcBef>
                  <a:spcPct val="0"/>
                </a:spcBef>
                <a:spcAft>
                  <a:spcPct val="0"/>
                </a:spcAft>
              </a:pPr>
              <a:r>
                <a:rPr lang="en-US" sz="2600" dirty="0">
                  <a:solidFill>
                    <a:srgbClr val="1D1D1F"/>
                  </a:solidFill>
                  <a:latin typeface="Calibri" charset="0"/>
                  <a:ea typeface="Calibri" charset="0"/>
                  <a:cs typeface="Calibri" charset="0"/>
                </a:rPr>
                <a:t>0        ½       1 </a:t>
              </a:r>
            </a:p>
          </p:txBody>
        </p:sp>
      </p:grpSp>
    </p:spTree>
    <p:extLst>
      <p:ext uri="{BB962C8B-B14F-4D97-AF65-F5344CB8AC3E}">
        <p14:creationId xmlns:p14="http://schemas.microsoft.com/office/powerpoint/2010/main" val="1062112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dirty="0"/>
          </a:p>
        </p:txBody>
      </p:sp>
      <p:sp>
        <p:nvSpPr>
          <p:cNvPr id="4" name="Title 3"/>
          <p:cNvSpPr>
            <a:spLocks noGrp="1"/>
          </p:cNvSpPr>
          <p:nvPr>
            <p:ph type="title"/>
          </p:nvPr>
        </p:nvSpPr>
        <p:spPr/>
        <p:txBody>
          <a:bodyPr/>
          <a:lstStyle/>
          <a:p>
            <a:r>
              <a:rPr lang="en-US" b="1" dirty="0"/>
              <a:t>Number and operations—Fractions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3</a:t>
            </a:r>
          </a:p>
          <a:p>
            <a:r>
              <a:rPr lang="en-US" dirty="0">
                <a:solidFill>
                  <a:schemeClr val="tx1">
                    <a:lumMod val="75000"/>
                  </a:schemeClr>
                </a:solidFill>
                <a:latin typeface="Calibri"/>
                <a:cs typeface="Calibri"/>
              </a:rPr>
              <a:t>Grades K–5</a:t>
            </a:r>
          </a:p>
        </p:txBody>
      </p:sp>
      <p:sp>
        <p:nvSpPr>
          <p:cNvPr id="8" name="Rectangle 7"/>
          <p:cNvSpPr/>
          <p:nvPr/>
        </p:nvSpPr>
        <p:spPr>
          <a:xfrm>
            <a:off x="398462" y="829154"/>
            <a:ext cx="11457953" cy="5078314"/>
          </a:xfrm>
          <a:prstGeom prst="rect">
            <a:avLst/>
          </a:prstGeom>
        </p:spPr>
        <p:txBody>
          <a:bodyPr wrap="square">
            <a:spAutoFit/>
          </a:bodyPr>
          <a:lstStyle/>
          <a:p>
            <a:r>
              <a:rPr lang="en-US" sz="3600" dirty="0">
                <a:solidFill>
                  <a:srgbClr val="1D1D1F"/>
                </a:solidFill>
                <a:latin typeface="Calibri" charset="0"/>
                <a:ea typeface="Calibri" charset="0"/>
                <a:cs typeface="Calibri" charset="0"/>
              </a:rPr>
              <a:t>Reflection</a:t>
            </a:r>
          </a:p>
          <a:p>
            <a:endParaRPr lang="en-US" sz="3600" dirty="0">
              <a:solidFill>
                <a:srgbClr val="1D1D1F"/>
              </a:solidFill>
              <a:latin typeface="Calibri" charset="0"/>
              <a:ea typeface="Calibri" charset="0"/>
              <a:cs typeface="Calibri" charset="0"/>
            </a:endParaRPr>
          </a:p>
          <a:p>
            <a:r>
              <a:rPr lang="en-US" sz="3600" dirty="0">
                <a:solidFill>
                  <a:srgbClr val="1D1D1F"/>
                </a:solidFill>
                <a:latin typeface="Calibri" charset="0"/>
                <a:ea typeface="Calibri" charset="0"/>
                <a:cs typeface="Calibri" charset="0"/>
              </a:rPr>
              <a:t>9-1-1</a:t>
            </a:r>
          </a:p>
          <a:p>
            <a:endParaRPr lang="en-US" sz="3600" dirty="0">
              <a:solidFill>
                <a:srgbClr val="1D1D1F"/>
              </a:solidFill>
              <a:latin typeface="Calibri" charset="0"/>
              <a:ea typeface="Calibri" charset="0"/>
              <a:cs typeface="Calibri" charset="0"/>
            </a:endParaRPr>
          </a:p>
          <a:p>
            <a:r>
              <a:rPr lang="en-US" sz="3600" dirty="0">
                <a:solidFill>
                  <a:srgbClr val="1D1D1F"/>
                </a:solidFill>
                <a:latin typeface="Calibri" charset="0"/>
                <a:ea typeface="Calibri" charset="0"/>
                <a:cs typeface="Calibri" charset="0"/>
              </a:rPr>
              <a:t>9 — words to describe my learning about fractions.</a:t>
            </a:r>
          </a:p>
          <a:p>
            <a:endParaRPr lang="en-US" sz="3600" dirty="0">
              <a:solidFill>
                <a:srgbClr val="1D1D1F"/>
              </a:solidFill>
              <a:latin typeface="Calibri" charset="0"/>
              <a:ea typeface="Calibri" charset="0"/>
              <a:cs typeface="Calibri" charset="0"/>
            </a:endParaRPr>
          </a:p>
          <a:p>
            <a:r>
              <a:rPr lang="en-US" sz="3600" dirty="0">
                <a:solidFill>
                  <a:srgbClr val="1D1D1F"/>
                </a:solidFill>
                <a:latin typeface="Calibri" charset="0"/>
                <a:ea typeface="Calibri" charset="0"/>
                <a:cs typeface="Calibri" charset="0"/>
              </a:rPr>
              <a:t>1 — idea that challenged my thinking.</a:t>
            </a:r>
          </a:p>
          <a:p>
            <a:endParaRPr lang="en-US" sz="3600" dirty="0">
              <a:solidFill>
                <a:srgbClr val="1D1D1F"/>
              </a:solidFill>
              <a:latin typeface="Calibri" charset="0"/>
              <a:ea typeface="Calibri" charset="0"/>
              <a:cs typeface="Calibri" charset="0"/>
            </a:endParaRPr>
          </a:p>
          <a:p>
            <a:r>
              <a:rPr lang="en-US" sz="3600" dirty="0">
                <a:solidFill>
                  <a:srgbClr val="1D1D1F"/>
                </a:solidFill>
                <a:latin typeface="Calibri" charset="0"/>
                <a:ea typeface="Calibri" charset="0"/>
                <a:cs typeface="Calibri" charset="0"/>
              </a:rPr>
              <a:t>1 — concept I will add to my planning or instruction.</a:t>
            </a:r>
          </a:p>
        </p:txBody>
      </p:sp>
    </p:spTree>
    <p:extLst>
      <p:ext uri="{BB962C8B-B14F-4D97-AF65-F5344CB8AC3E}">
        <p14:creationId xmlns:p14="http://schemas.microsoft.com/office/powerpoint/2010/main" val="1286245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9" y="2413000"/>
            <a:ext cx="11459513" cy="3733800"/>
          </a:xfrm>
        </p:spPr>
        <p:txBody>
          <a:bodyPr/>
          <a:lstStyle/>
          <a:p>
            <a:r>
              <a:rPr lang="en-US" sz="4800" b="1" dirty="0"/>
              <a:t>Module 5</a:t>
            </a:r>
            <a:r>
              <a:rPr lang="en-US" sz="4800" dirty="0"/>
              <a:t>: Number and Operations—Fractions: Understanding Fractions </a:t>
            </a:r>
            <a:br>
              <a:rPr lang="en-US" sz="4800" dirty="0"/>
            </a:br>
            <a:r>
              <a:rPr lang="en-US" sz="4800" b="1" dirty="0"/>
              <a:t>Session 4</a:t>
            </a:r>
            <a:r>
              <a:rPr lang="en-US" sz="4800" dirty="0"/>
              <a:t>: Instructional Strategies </a:t>
            </a:r>
            <a:br>
              <a:rPr lang="en-US" sz="4800" dirty="0"/>
            </a:br>
            <a:r>
              <a:rPr lang="en-US" sz="4800" dirty="0"/>
              <a:t>Grades K–5</a:t>
            </a:r>
          </a:p>
        </p:txBody>
      </p:sp>
    </p:spTree>
    <p:extLst>
      <p:ext uri="{BB962C8B-B14F-4D97-AF65-F5344CB8AC3E}">
        <p14:creationId xmlns:p14="http://schemas.microsoft.com/office/powerpoint/2010/main" val="10616774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b="1" dirty="0"/>
              <a:t>The National Council of Teachers of Mathematics book: </a:t>
            </a:r>
            <a:br>
              <a:rPr lang="en-US" b="1" dirty="0"/>
            </a:br>
            <a:br>
              <a:rPr lang="en-US" b="1" dirty="0"/>
            </a:br>
            <a:r>
              <a:rPr lang="en-US" b="1" i="1" dirty="0"/>
              <a:t>5 Practices for Orchestrating Productive Mathematics Discussions</a:t>
            </a:r>
          </a:p>
        </p:txBody>
      </p:sp>
      <p:sp>
        <p:nvSpPr>
          <p:cNvPr id="6" name="Slide Number Placeholder 5"/>
          <p:cNvSpPr>
            <a:spLocks noGrp="1"/>
          </p:cNvSpPr>
          <p:nvPr>
            <p:ph type="sldNum" sz="quarter" idx="4"/>
          </p:nvPr>
        </p:nvSpPr>
        <p:spPr/>
        <p:txBody>
          <a:bodyPr/>
          <a:lstStyle/>
          <a:p>
            <a:fld id="{4080289E-A2FF-0941-931A-EE1328331F47}" type="slidenum">
              <a:rPr lang="en-US" smtClean="0"/>
              <a:pPr/>
              <a:t>28</a:t>
            </a:fld>
            <a:endParaRPr lang="en-US" dirty="0"/>
          </a:p>
        </p:txBody>
      </p:sp>
      <p:pic>
        <p:nvPicPr>
          <p:cNvPr id="7" name="Picture 6">
            <a:extLst>
              <a:ext uri="{FF2B5EF4-FFF2-40B4-BE49-F238E27FC236}">
                <a16:creationId xmlns:a16="http://schemas.microsoft.com/office/drawing/2014/main" id="{5337D2D8-2CF8-5647-AB4C-8F7F611229AA}"/>
              </a:ext>
            </a:extLst>
          </p:cNvPr>
          <p:cNvPicPr>
            <a:picLocks noChangeAspect="1"/>
          </p:cNvPicPr>
          <p:nvPr/>
        </p:nvPicPr>
        <p:blipFill>
          <a:blip r:embed="rId3"/>
          <a:stretch>
            <a:fillRect/>
          </a:stretch>
        </p:blipFill>
        <p:spPr>
          <a:xfrm>
            <a:off x="6360182" y="291518"/>
            <a:ext cx="3352800" cy="4805680"/>
          </a:xfrm>
          <a:prstGeom prst="rect">
            <a:avLst/>
          </a:prstGeom>
        </p:spPr>
      </p:pic>
      <p:sp>
        <p:nvSpPr>
          <p:cNvPr id="10" name="Rectangle 9">
            <a:extLst>
              <a:ext uri="{FF2B5EF4-FFF2-40B4-BE49-F238E27FC236}">
                <a16:creationId xmlns:a16="http://schemas.microsoft.com/office/drawing/2014/main" id="{B164E4EA-E763-9E45-AC02-1A2C717DAA80}"/>
              </a:ext>
            </a:extLst>
          </p:cNvPr>
          <p:cNvSpPr/>
          <p:nvPr/>
        </p:nvSpPr>
        <p:spPr>
          <a:xfrm>
            <a:off x="4050120" y="5411087"/>
            <a:ext cx="7972925" cy="954107"/>
          </a:xfrm>
          <a:prstGeom prst="rect">
            <a:avLst/>
          </a:prstGeom>
        </p:spPr>
        <p:txBody>
          <a:bodyPr wrap="square">
            <a:spAutoFit/>
          </a:bodyPr>
          <a:lstStyle/>
          <a:p>
            <a:pPr algn="r"/>
            <a:r>
              <a:rPr lang="en-US" sz="1400" dirty="0">
                <a:solidFill>
                  <a:schemeClr val="accent6">
                    <a:lumMod val="50000"/>
                  </a:schemeClr>
                </a:solidFill>
                <a:latin typeface="Calibri" panose="020F0502020204030204" pitchFamily="34" charset="0"/>
                <a:cs typeface="Calibri" panose="020F0502020204030204" pitchFamily="34" charset="0"/>
              </a:rPr>
              <a:t>— Smith, M. S., &amp; Stein, M. K. (2018, second edition). </a:t>
            </a:r>
            <a:r>
              <a:rPr lang="en-US" sz="1400" i="1" dirty="0">
                <a:solidFill>
                  <a:schemeClr val="accent6">
                    <a:lumMod val="50000"/>
                  </a:schemeClr>
                </a:solidFill>
                <a:latin typeface="Calibri" panose="020F0502020204030204" pitchFamily="34" charset="0"/>
                <a:cs typeface="Calibri" panose="020F0502020204030204" pitchFamily="34" charset="0"/>
              </a:rPr>
              <a:t>5 practices for orchestrating productive mathematics discussions.  </a:t>
            </a:r>
            <a:r>
              <a:rPr lang="en-US" sz="1400" dirty="0">
                <a:solidFill>
                  <a:schemeClr val="accent6">
                    <a:lumMod val="50000"/>
                  </a:schemeClr>
                </a:solidFill>
                <a:latin typeface="Calibri" panose="020F0502020204030204" pitchFamily="34" charset="0"/>
                <a:cs typeface="Calibri" panose="020F0502020204030204" pitchFamily="34" charset="0"/>
              </a:rPr>
              <a:t>Reston, VA: National Council of Teachers of Mathematics. </a:t>
            </a:r>
          </a:p>
          <a:p>
            <a:pPr algn="r"/>
            <a:r>
              <a:rPr lang="en-US" sz="1400" dirty="0">
                <a:solidFill>
                  <a:schemeClr val="accent6">
                    <a:lumMod val="50000"/>
                  </a:schemeClr>
                </a:solidFill>
                <a:latin typeface="Calibri" panose="020F0502020204030204" pitchFamily="34" charset="0"/>
                <a:cs typeface="Calibri" panose="020F0502020204030204" pitchFamily="34" charset="0"/>
              </a:rPr>
              <a:t>Available at </a:t>
            </a:r>
            <a:r>
              <a:rPr lang="en-US" sz="1400" u="sng" dirty="0">
                <a:solidFill>
                  <a:schemeClr val="accent6">
                    <a:lumMod val="50000"/>
                  </a:schemeClr>
                </a:solidFill>
                <a:latin typeface="Calibri" panose="020F0502020204030204" pitchFamily="34" charset="0"/>
                <a:cs typeface="Calibri" panose="020F0502020204030204" pitchFamily="34" charset="0"/>
                <a:hlinkClick r:id="rId4"/>
              </a:rPr>
              <a:t>https://www.nctm.org/Store/Products/5-Practices-for-Orchestrating-Productive-Mathematics-Discussion,-2nd-Edition</a:t>
            </a:r>
            <a:endParaRPr lang="en-US" sz="1400" dirty="0">
              <a:solidFill>
                <a:schemeClr val="accent6">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55889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98463" y="1193800"/>
            <a:ext cx="1633537" cy="4822825"/>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Title 3"/>
          <p:cNvSpPr>
            <a:spLocks noGrp="1"/>
          </p:cNvSpPr>
          <p:nvPr>
            <p:ph type="title"/>
          </p:nvPr>
        </p:nvSpPr>
        <p:spPr/>
        <p:txBody>
          <a:bodyPr>
            <a:normAutofit/>
          </a:bodyPr>
          <a:lstStyle/>
          <a:p>
            <a:r>
              <a:rPr lang="en-US" sz="3200" b="1" i="1" dirty="0"/>
              <a:t>5 Practices for Orchestrating Productive Mathematics Discussions</a:t>
            </a:r>
          </a:p>
        </p:txBody>
      </p:sp>
      <p:pic>
        <p:nvPicPr>
          <p:cNvPr id="14" name="Picture 13">
            <a:extLst>
              <a:ext uri="{FF2B5EF4-FFF2-40B4-BE49-F238E27FC236}">
                <a16:creationId xmlns:a16="http://schemas.microsoft.com/office/drawing/2014/main" id="{8560CB80-AD55-C446-8C9B-7694EC8F6569}"/>
              </a:ext>
            </a:extLst>
          </p:cNvPr>
          <p:cNvPicPr>
            <a:picLocks noChangeAspect="1"/>
          </p:cNvPicPr>
          <p:nvPr/>
        </p:nvPicPr>
        <p:blipFill>
          <a:blip r:embed="rId3"/>
          <a:stretch>
            <a:fillRect/>
          </a:stretch>
        </p:blipFill>
        <p:spPr>
          <a:xfrm>
            <a:off x="0" y="740318"/>
            <a:ext cx="3231931" cy="5276307"/>
          </a:xfrm>
          <a:prstGeom prst="flowChartDelay">
            <a:avLst/>
          </a:prstGeom>
        </p:spPr>
      </p:pic>
      <p:graphicFrame>
        <p:nvGraphicFramePr>
          <p:cNvPr id="5" name="Diagram 4"/>
          <p:cNvGraphicFramePr/>
          <p:nvPr>
            <p:extLst>
              <p:ext uri="{D42A27DB-BD31-4B8C-83A1-F6EECF244321}">
                <p14:modId xmlns:p14="http://schemas.microsoft.com/office/powerpoint/2010/main" val="143527655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8" name="TextBox 7"/>
          <p:cNvSpPr txBox="1"/>
          <p:nvPr/>
        </p:nvSpPr>
        <p:spPr>
          <a:xfrm>
            <a:off x="2093892" y="903972"/>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9" name="TextBox 8"/>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4</a:t>
            </a:r>
          </a:p>
          <a:p>
            <a:r>
              <a:rPr lang="en-US" dirty="0">
                <a:solidFill>
                  <a:schemeClr val="tx1">
                    <a:lumMod val="75000"/>
                  </a:schemeClr>
                </a:solidFill>
                <a:latin typeface="Calibri"/>
                <a:cs typeface="Calibri"/>
              </a:rPr>
              <a:t>Grades K–5</a:t>
            </a:r>
          </a:p>
        </p:txBody>
      </p:sp>
      <p:sp>
        <p:nvSpPr>
          <p:cNvPr id="10" name="TextBox 9"/>
          <p:cNvSpPr txBox="1"/>
          <p:nvPr/>
        </p:nvSpPr>
        <p:spPr>
          <a:xfrm>
            <a:off x="2570945" y="1889026"/>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1" name="TextBox 10"/>
          <p:cNvSpPr txBox="1"/>
          <p:nvPr/>
        </p:nvSpPr>
        <p:spPr>
          <a:xfrm>
            <a:off x="2711430" y="2925955"/>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2" name="TextBox 11"/>
          <p:cNvSpPr txBox="1"/>
          <p:nvPr/>
        </p:nvSpPr>
        <p:spPr>
          <a:xfrm>
            <a:off x="2570944" y="3941618"/>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13" name="TextBox 12"/>
          <p:cNvSpPr txBox="1"/>
          <p:nvPr/>
        </p:nvSpPr>
        <p:spPr>
          <a:xfrm>
            <a:off x="2055465" y="4926672"/>
            <a:ext cx="954107" cy="1015663"/>
          </a:xfrm>
          <a:prstGeom prst="rect">
            <a:avLst/>
          </a:prstGeom>
          <a:noFill/>
        </p:spPr>
        <p:txBody>
          <a:bodyPr wrap="none" rtlCol="0">
            <a:spAutoFit/>
          </a:bodyPr>
          <a:lstStyle/>
          <a:p>
            <a:r>
              <a:rPr lang="en-US" sz="6000" b="1" dirty="0">
                <a:solidFill>
                  <a:srgbClr val="FF0000"/>
                </a:solidFill>
              </a:rPr>
              <a:t>✓</a:t>
            </a:r>
            <a:endParaRPr lang="en-US" b="1" dirty="0">
              <a:solidFill>
                <a:srgbClr val="FF0000"/>
              </a:solidFill>
            </a:endParaRPr>
          </a:p>
        </p:txBody>
      </p:sp>
      <p:sp>
        <p:nvSpPr>
          <p:cNvPr id="2" name="Slide Number Placeholder 1"/>
          <p:cNvSpPr>
            <a:spLocks noGrp="1"/>
          </p:cNvSpPr>
          <p:nvPr>
            <p:ph type="sldNum" sz="quarter" idx="4"/>
          </p:nvPr>
        </p:nvSpPr>
        <p:spPr/>
        <p:txBody>
          <a:bodyPr/>
          <a:lstStyle/>
          <a:p>
            <a:fld id="{4080289E-A2FF-0941-931A-EE1328331F47}" type="slidenum">
              <a:rPr lang="en-US" smtClean="0"/>
              <a:pPr/>
              <a:t>29</a:t>
            </a:fld>
            <a:endParaRPr lang="en-US" dirty="0"/>
          </a:p>
        </p:txBody>
      </p:sp>
    </p:spTree>
    <p:extLst>
      <p:ext uri="{BB962C8B-B14F-4D97-AF65-F5344CB8AC3E}">
        <p14:creationId xmlns:p14="http://schemas.microsoft.com/office/powerpoint/2010/main" val="214044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1C9DA8E4-D455-F04C-9E08-5B33A84D53DE}"/>
                                            </p:graphicEl>
                                          </p:spTgt>
                                        </p:tgtEl>
                                        <p:attrNameLst>
                                          <p:attrName>style.visibility</p:attrName>
                                        </p:attrNameLst>
                                      </p:cBhvr>
                                      <p:to>
                                        <p:strVal val="visible"/>
                                      </p:to>
                                    </p:set>
                                    <p:animEffect transition="in" filter="wipe(left)">
                                      <p:cBhvr>
                                        <p:cTn id="7" dur="500"/>
                                        <p:tgtEl>
                                          <p:spTgt spid="5">
                                            <p:graphicEl>
                                              <a:dgm id="{1C9DA8E4-D455-F04C-9E08-5B33A84D53DE}"/>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dgm id="{B6EB9A7E-6BC0-4942-BD8E-633A68FE4E64}"/>
                                            </p:graphicEl>
                                          </p:spTgt>
                                        </p:tgtEl>
                                        <p:attrNameLst>
                                          <p:attrName>style.visibility</p:attrName>
                                        </p:attrNameLst>
                                      </p:cBhvr>
                                      <p:to>
                                        <p:strVal val="visible"/>
                                      </p:to>
                                    </p:set>
                                    <p:animEffect transition="in" filter="wipe(left)">
                                      <p:cBhvr>
                                        <p:cTn id="10" dur="500"/>
                                        <p:tgtEl>
                                          <p:spTgt spid="5">
                                            <p:graphicEl>
                                              <a:dgm id="{B6EB9A7E-6BC0-4942-BD8E-633A68FE4E6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dgm id="{DE349375-560A-FA4A-9E96-BC0CEF432B59}"/>
                                            </p:graphicEl>
                                          </p:spTgt>
                                        </p:tgtEl>
                                        <p:attrNameLst>
                                          <p:attrName>style.visibility</p:attrName>
                                        </p:attrNameLst>
                                      </p:cBhvr>
                                      <p:to>
                                        <p:strVal val="visible"/>
                                      </p:to>
                                    </p:set>
                                    <p:animEffect transition="in" filter="wipe(left)">
                                      <p:cBhvr>
                                        <p:cTn id="13" dur="500"/>
                                        <p:tgtEl>
                                          <p:spTgt spid="5">
                                            <p:graphicEl>
                                              <a:dgm id="{DE349375-560A-FA4A-9E96-BC0CEF432B5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graphicEl>
                                              <a:dgm id="{3FAB60CF-2B53-924F-AC07-E12F30E76BB0}"/>
                                            </p:graphicEl>
                                          </p:spTgt>
                                        </p:tgtEl>
                                        <p:attrNameLst>
                                          <p:attrName>style.visibility</p:attrName>
                                        </p:attrNameLst>
                                      </p:cBhvr>
                                      <p:to>
                                        <p:strVal val="visible"/>
                                      </p:to>
                                    </p:set>
                                    <p:animEffect transition="in" filter="wipe(left)">
                                      <p:cBhvr>
                                        <p:cTn id="18" dur="500"/>
                                        <p:tgtEl>
                                          <p:spTgt spid="5">
                                            <p:graphicEl>
                                              <a:dgm id="{3FAB60CF-2B53-924F-AC07-E12F30E76BB0}"/>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graphicEl>
                                              <a:dgm id="{D637FEE4-0867-5147-B8E4-5631D0F3BA32}"/>
                                            </p:graphicEl>
                                          </p:spTgt>
                                        </p:tgtEl>
                                        <p:attrNameLst>
                                          <p:attrName>style.visibility</p:attrName>
                                        </p:attrNameLst>
                                      </p:cBhvr>
                                      <p:to>
                                        <p:strVal val="visible"/>
                                      </p:to>
                                    </p:set>
                                    <p:animEffect transition="in" filter="wipe(left)">
                                      <p:cBhvr>
                                        <p:cTn id="21" dur="500"/>
                                        <p:tgtEl>
                                          <p:spTgt spid="5">
                                            <p:graphicEl>
                                              <a:dgm id="{D637FEE4-0867-5147-B8E4-5631D0F3BA3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graphicEl>
                                              <a:dgm id="{9CF17EA7-7FE8-A645-A4AB-8AD55A87EB87}"/>
                                            </p:graphicEl>
                                          </p:spTgt>
                                        </p:tgtEl>
                                        <p:attrNameLst>
                                          <p:attrName>style.visibility</p:attrName>
                                        </p:attrNameLst>
                                      </p:cBhvr>
                                      <p:to>
                                        <p:strVal val="visible"/>
                                      </p:to>
                                    </p:set>
                                    <p:animEffect transition="in" filter="wipe(left)">
                                      <p:cBhvr>
                                        <p:cTn id="26" dur="500"/>
                                        <p:tgtEl>
                                          <p:spTgt spid="5">
                                            <p:graphicEl>
                                              <a:dgm id="{9CF17EA7-7FE8-A645-A4AB-8AD55A87EB87}"/>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graphicEl>
                                              <a:dgm id="{2AA9373C-9D2A-3F4E-9F83-03FC2D3F8479}"/>
                                            </p:graphicEl>
                                          </p:spTgt>
                                        </p:tgtEl>
                                        <p:attrNameLst>
                                          <p:attrName>style.visibility</p:attrName>
                                        </p:attrNameLst>
                                      </p:cBhvr>
                                      <p:to>
                                        <p:strVal val="visible"/>
                                      </p:to>
                                    </p:set>
                                    <p:animEffect transition="in" filter="wipe(left)">
                                      <p:cBhvr>
                                        <p:cTn id="29" dur="500"/>
                                        <p:tgtEl>
                                          <p:spTgt spid="5">
                                            <p:graphicEl>
                                              <a:dgm id="{2AA9373C-9D2A-3F4E-9F83-03FC2D3F8479}"/>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graphicEl>
                                              <a:dgm id="{194ED4EF-44A1-D440-8EE7-4423D90D6026}"/>
                                            </p:graphicEl>
                                          </p:spTgt>
                                        </p:tgtEl>
                                        <p:attrNameLst>
                                          <p:attrName>style.visibility</p:attrName>
                                        </p:attrNameLst>
                                      </p:cBhvr>
                                      <p:to>
                                        <p:strVal val="visible"/>
                                      </p:to>
                                    </p:set>
                                    <p:animEffect transition="in" filter="wipe(left)">
                                      <p:cBhvr>
                                        <p:cTn id="34" dur="500"/>
                                        <p:tgtEl>
                                          <p:spTgt spid="5">
                                            <p:graphicEl>
                                              <a:dgm id="{194ED4EF-44A1-D440-8EE7-4423D90D6026}"/>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dgm id="{E6FF55BE-7EF7-EB48-9B33-2BC352C94623}"/>
                                            </p:graphicEl>
                                          </p:spTgt>
                                        </p:tgtEl>
                                        <p:attrNameLst>
                                          <p:attrName>style.visibility</p:attrName>
                                        </p:attrNameLst>
                                      </p:cBhvr>
                                      <p:to>
                                        <p:strVal val="visible"/>
                                      </p:to>
                                    </p:set>
                                    <p:animEffect transition="in" filter="wipe(left)">
                                      <p:cBhvr>
                                        <p:cTn id="37" dur="500"/>
                                        <p:tgtEl>
                                          <p:spTgt spid="5">
                                            <p:graphicEl>
                                              <a:dgm id="{E6FF55BE-7EF7-EB48-9B33-2BC352C94623}"/>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graphicEl>
                                              <a:dgm id="{709047C7-8BB2-4F48-991B-6F517B808780}"/>
                                            </p:graphicEl>
                                          </p:spTgt>
                                        </p:tgtEl>
                                        <p:attrNameLst>
                                          <p:attrName>style.visibility</p:attrName>
                                        </p:attrNameLst>
                                      </p:cBhvr>
                                      <p:to>
                                        <p:strVal val="visible"/>
                                      </p:to>
                                    </p:set>
                                    <p:animEffect transition="in" filter="wipe(left)">
                                      <p:cBhvr>
                                        <p:cTn id="42" dur="500"/>
                                        <p:tgtEl>
                                          <p:spTgt spid="5">
                                            <p:graphicEl>
                                              <a:dgm id="{709047C7-8BB2-4F48-991B-6F517B808780}"/>
                                            </p:graphic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graphicEl>
                                              <a:dgm id="{32AB71C4-512E-4D4E-A5D4-9502C956306C}"/>
                                            </p:graphicEl>
                                          </p:spTgt>
                                        </p:tgtEl>
                                        <p:attrNameLst>
                                          <p:attrName>style.visibility</p:attrName>
                                        </p:attrNameLst>
                                      </p:cBhvr>
                                      <p:to>
                                        <p:strVal val="visible"/>
                                      </p:to>
                                    </p:set>
                                    <p:animEffect transition="in" filter="wipe(left)">
                                      <p:cBhvr>
                                        <p:cTn id="45" dur="500"/>
                                        <p:tgtEl>
                                          <p:spTgt spid="5">
                                            <p:graphicEl>
                                              <a:dgm id="{32AB71C4-512E-4D4E-A5D4-9502C956306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P spid="8"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chemeClr val="accent6">
                      <a:lumMod val="50000"/>
                    </a:schemeClr>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rgbClr val="1D1D1F"/>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norms</a:t>
            </a:r>
          </a:p>
        </p:txBody>
      </p:sp>
    </p:spTree>
    <p:custDataLst>
      <p:tags r:id="rId1"/>
    </p:custDataLst>
    <p:extLst>
      <p:ext uri="{BB962C8B-B14F-4D97-AF65-F5344CB8AC3E}">
        <p14:creationId xmlns:p14="http://schemas.microsoft.com/office/powerpoint/2010/main" val="591501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30</a:t>
            </a:fld>
            <a:endParaRPr lang="en-US" dirty="0"/>
          </a:p>
        </p:txBody>
      </p:sp>
      <p:sp>
        <p:nvSpPr>
          <p:cNvPr id="4" name="Title 3"/>
          <p:cNvSpPr>
            <a:spLocks noGrp="1"/>
          </p:cNvSpPr>
          <p:nvPr>
            <p:ph type="title"/>
          </p:nvPr>
        </p:nvSpPr>
        <p:spPr/>
        <p:txBody>
          <a:bodyPr/>
          <a:lstStyle/>
          <a:p>
            <a:r>
              <a:rPr lang="en-US" b="1" dirty="0"/>
              <a:t>Orchestrating productive mathematics discussions</a:t>
            </a:r>
          </a:p>
        </p:txBody>
      </p:sp>
      <p:sp>
        <p:nvSpPr>
          <p:cNvPr id="8" name="TextBox 7"/>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4</a:t>
            </a:r>
          </a:p>
          <a:p>
            <a:r>
              <a:rPr lang="en-US" dirty="0">
                <a:solidFill>
                  <a:schemeClr val="tx1">
                    <a:lumMod val="75000"/>
                  </a:schemeClr>
                </a:solidFill>
                <a:latin typeface="Calibri"/>
                <a:cs typeface="Calibri"/>
              </a:rPr>
              <a:t>Grades K–5</a:t>
            </a:r>
          </a:p>
        </p:txBody>
      </p:sp>
      <p:sp>
        <p:nvSpPr>
          <p:cNvPr id="9" name="Text Placeholder 1"/>
          <p:cNvSpPr>
            <a:spLocks noGrp="1"/>
          </p:cNvSpPr>
          <p:nvPr>
            <p:ph type="body" sz="quarter" idx="10"/>
          </p:nvPr>
        </p:nvSpPr>
        <p:spPr>
          <a:xfrm>
            <a:off x="194014" y="919480"/>
            <a:ext cx="4304833" cy="5115560"/>
          </a:xfrm>
        </p:spPr>
        <p:txBody>
          <a:bodyPr/>
          <a:lstStyle/>
          <a:p>
            <a:pPr marL="0" indent="0">
              <a:spcBef>
                <a:spcPts val="900"/>
              </a:spcBef>
              <a:spcAft>
                <a:spcPts val="0"/>
              </a:spcAft>
              <a:buNone/>
            </a:pPr>
            <a:r>
              <a:rPr lang="en-US" altLang="en-US" sz="3600" kern="0" dirty="0">
                <a:solidFill>
                  <a:srgbClr val="1D1D1F"/>
                </a:solidFill>
                <a:latin typeface="Calibri" charset="0"/>
                <a:ea typeface="Calibri" charset="0"/>
                <a:cs typeface="Calibri" charset="0"/>
              </a:rPr>
              <a:t>Read the document to re-familiarize yourself with the discourse process.</a:t>
            </a:r>
          </a:p>
          <a:p>
            <a:pPr marL="0" indent="0">
              <a:spcBef>
                <a:spcPts val="900"/>
              </a:spcBef>
              <a:spcAft>
                <a:spcPts val="0"/>
              </a:spcAft>
              <a:buNone/>
            </a:pPr>
            <a:endParaRPr lang="en-US" altLang="en-US" sz="1050" kern="0" dirty="0">
              <a:latin typeface="Calibri" charset="0"/>
              <a:ea typeface="Calibri" charset="0"/>
              <a:cs typeface="Calibri" charset="0"/>
            </a:endParaRPr>
          </a:p>
          <a:p>
            <a:pPr>
              <a:spcBef>
                <a:spcPts val="900"/>
              </a:spcBef>
            </a:pPr>
            <a:r>
              <a:rPr lang="en-US" altLang="en-US" sz="3600" kern="0" dirty="0">
                <a:solidFill>
                  <a:srgbClr val="1D1D1F"/>
                </a:solidFill>
                <a:latin typeface="Calibri" charset="0"/>
                <a:ea typeface="Calibri" charset="0"/>
                <a:cs typeface="Calibri" charset="0"/>
              </a:rPr>
              <a:t>How will this process affect teaching and learning in your classroom?</a:t>
            </a:r>
          </a:p>
        </p:txBody>
      </p:sp>
      <p:pic>
        <p:nvPicPr>
          <p:cNvPr id="7" name="Picture 6">
            <a:extLst>
              <a:ext uri="{FF2B5EF4-FFF2-40B4-BE49-F238E27FC236}">
                <a16:creationId xmlns:a16="http://schemas.microsoft.com/office/drawing/2014/main" id="{7EB1954B-CECA-F54B-9C60-B05C500A6D45}"/>
              </a:ext>
            </a:extLst>
          </p:cNvPr>
          <p:cNvPicPr>
            <a:picLocks noChangeAspect="1"/>
          </p:cNvPicPr>
          <p:nvPr/>
        </p:nvPicPr>
        <p:blipFill>
          <a:blip r:embed="rId3"/>
          <a:stretch>
            <a:fillRect/>
          </a:stretch>
        </p:blipFill>
        <p:spPr>
          <a:xfrm rot="1392510">
            <a:off x="7436326" y="1291233"/>
            <a:ext cx="3691852" cy="4773946"/>
          </a:xfrm>
          <a:prstGeom prst="rect">
            <a:avLst/>
          </a:prstGeom>
          <a:ln>
            <a:solidFill>
              <a:schemeClr val="accent1"/>
            </a:solidFill>
          </a:ln>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id="{97FBD97D-E764-DA42-9096-B44F2789BBC7}"/>
              </a:ext>
            </a:extLst>
          </p:cNvPr>
          <p:cNvPicPr>
            <a:picLocks noChangeAspect="1"/>
          </p:cNvPicPr>
          <p:nvPr/>
        </p:nvPicPr>
        <p:blipFill>
          <a:blip r:embed="rId4"/>
          <a:stretch>
            <a:fillRect/>
          </a:stretch>
        </p:blipFill>
        <p:spPr>
          <a:xfrm>
            <a:off x="4245001" y="933104"/>
            <a:ext cx="4175786" cy="5399723"/>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88892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31</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9" name="TextBox 8"/>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4</a:t>
            </a:r>
          </a:p>
          <a:p>
            <a:r>
              <a:rPr lang="en-US" dirty="0">
                <a:solidFill>
                  <a:schemeClr val="tx1">
                    <a:lumMod val="75000"/>
                  </a:schemeClr>
                </a:solidFill>
                <a:latin typeface="Calibri"/>
                <a:cs typeface="Calibri"/>
              </a:rPr>
              <a:t>Grades K–5</a:t>
            </a:r>
          </a:p>
        </p:txBody>
      </p:sp>
      <p:graphicFrame>
        <p:nvGraphicFramePr>
          <p:cNvPr id="10" name="Content Placeholder 5"/>
          <p:cNvGraphicFramePr>
            <a:graphicFrameLocks/>
          </p:cNvGraphicFramePr>
          <p:nvPr>
            <p:extLst>
              <p:ext uri="{D42A27DB-BD31-4B8C-83A1-F6EECF244321}">
                <p14:modId xmlns:p14="http://schemas.microsoft.com/office/powerpoint/2010/main" val="2250973874"/>
              </p:ext>
            </p:extLst>
          </p:nvPr>
        </p:nvGraphicFramePr>
        <p:xfrm>
          <a:off x="541020" y="804204"/>
          <a:ext cx="11315396" cy="4724400"/>
        </p:xfrm>
        <a:graphic>
          <a:graphicData uri="http://schemas.openxmlformats.org/drawingml/2006/table">
            <a:tbl>
              <a:tblPr firstRow="1" bandRow="1">
                <a:tableStyleId>{5C22544A-7EE6-4342-B048-85BDC9FD1C3A}</a:tableStyleId>
              </a:tblPr>
              <a:tblGrid>
                <a:gridCol w="5958107">
                  <a:extLst>
                    <a:ext uri="{9D8B030D-6E8A-4147-A177-3AD203B41FA5}">
                      <a16:colId xmlns:a16="http://schemas.microsoft.com/office/drawing/2014/main" val="20000"/>
                    </a:ext>
                  </a:extLst>
                </a:gridCol>
                <a:gridCol w="5357289">
                  <a:extLst>
                    <a:ext uri="{9D8B030D-6E8A-4147-A177-3AD203B41FA5}">
                      <a16:colId xmlns:a16="http://schemas.microsoft.com/office/drawing/2014/main" val="20001"/>
                    </a:ext>
                  </a:extLst>
                </a:gridCol>
              </a:tblGrid>
              <a:tr h="83820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800" b="1" i="1" kern="1200" baseline="0" dirty="0">
                          <a:solidFill>
                            <a:srgbClr val="C00000"/>
                          </a:solidFill>
                          <a:latin typeface="Calibri" charset="0"/>
                          <a:ea typeface="Calibri" charset="0"/>
                          <a:cs typeface="Calibri" charset="0"/>
                        </a:rPr>
                        <a:t>Connecting</a:t>
                      </a:r>
                      <a:r>
                        <a:rPr lang="en-US" sz="2800" b="1" kern="1200" dirty="0">
                          <a:solidFill>
                            <a:schemeClr val="tx1">
                              <a:lumMod val="50000"/>
                            </a:schemeClr>
                          </a:solidFill>
                          <a:latin typeface="Calibri" charset="0"/>
                          <a:ea typeface="Calibri" charset="0"/>
                          <a:cs typeface="Calibri" charset="0"/>
                        </a:rPr>
                        <a:t> </a:t>
                      </a:r>
                      <a:r>
                        <a:rPr lang="en-US" sz="2800" b="0" dirty="0">
                          <a:solidFill>
                            <a:schemeClr val="tx1">
                              <a:lumMod val="50000"/>
                            </a:schemeClr>
                          </a:solidFill>
                          <a:latin typeface="Calibri" charset="0"/>
                          <a:ea typeface="Calibri" charset="0"/>
                          <a:cs typeface="Calibri" charset="0"/>
                        </a:rPr>
                        <a:t> </a:t>
                      </a:r>
                      <a:r>
                        <a:rPr lang="en-US" sz="2800" b="1" kern="1200" dirty="0">
                          <a:solidFill>
                            <a:schemeClr val="tx1">
                              <a:lumMod val="50000"/>
                            </a:schemeClr>
                          </a:solidFill>
                          <a:latin typeface="Calibri" charset="0"/>
                          <a:ea typeface="Calibri" charset="0"/>
                          <a:cs typeface="Calibri" charset="0"/>
                        </a:rPr>
                        <a:t>different students’ responses, and</a:t>
                      </a:r>
                      <a:r>
                        <a:rPr lang="en-US" sz="2800" b="1" kern="1200" baseline="0" dirty="0">
                          <a:solidFill>
                            <a:schemeClr val="tx1">
                              <a:lumMod val="50000"/>
                            </a:schemeClr>
                          </a:solidFill>
                          <a:latin typeface="Calibri" charset="0"/>
                          <a:ea typeface="Calibri" charset="0"/>
                          <a:cs typeface="Calibri" charset="0"/>
                        </a:rPr>
                        <a:t> </a:t>
                      </a:r>
                      <a:br>
                        <a:rPr lang="en-US" sz="2800" b="1" kern="1200" baseline="0" dirty="0">
                          <a:solidFill>
                            <a:schemeClr val="tx1">
                              <a:lumMod val="50000"/>
                            </a:schemeClr>
                          </a:solidFill>
                          <a:latin typeface="Calibri" charset="0"/>
                          <a:ea typeface="Calibri" charset="0"/>
                          <a:cs typeface="Calibri" charset="0"/>
                        </a:rPr>
                      </a:br>
                      <a:r>
                        <a:rPr lang="en-US" sz="2800" b="1" i="1" kern="1200" dirty="0">
                          <a:solidFill>
                            <a:srgbClr val="C00000"/>
                          </a:solidFill>
                          <a:latin typeface="Calibri" charset="0"/>
                          <a:ea typeface="Calibri" charset="0"/>
                          <a:cs typeface="Calibri" charset="0"/>
                        </a:rPr>
                        <a:t>connecting</a:t>
                      </a:r>
                      <a:r>
                        <a:rPr lang="en-US" sz="2800" b="1" kern="1200" dirty="0">
                          <a:solidFill>
                            <a:schemeClr val="tx1">
                              <a:lumMod val="50000"/>
                            </a:schemeClr>
                          </a:solidFill>
                          <a:latin typeface="Calibri" charset="0"/>
                          <a:ea typeface="Calibri" charset="0"/>
                          <a:cs typeface="Calibri" charset="0"/>
                        </a:rPr>
                        <a:t> the responses to key</a:t>
                      </a:r>
                      <a:r>
                        <a:rPr lang="en-US" sz="2800" b="1" kern="1200" baseline="0" dirty="0">
                          <a:solidFill>
                            <a:schemeClr val="tx1">
                              <a:lumMod val="50000"/>
                            </a:schemeClr>
                          </a:solidFill>
                          <a:latin typeface="Calibri" charset="0"/>
                          <a:ea typeface="Calibri" charset="0"/>
                          <a:cs typeface="Calibri" charset="0"/>
                        </a:rPr>
                        <a:t> </a:t>
                      </a:r>
                      <a:r>
                        <a:rPr lang="en-US" sz="2800" b="1" kern="1200" dirty="0">
                          <a:solidFill>
                            <a:schemeClr val="tx1">
                              <a:lumMod val="50000"/>
                            </a:schemeClr>
                          </a:solidFill>
                          <a:latin typeface="Calibri" charset="0"/>
                          <a:ea typeface="Calibri" charset="0"/>
                          <a:cs typeface="Calibri" charset="0"/>
                        </a:rPr>
                        <a:t>mathematical ideas</a:t>
                      </a:r>
                      <a:endParaRPr lang="en-US" sz="2800" b="1" dirty="0">
                        <a:solidFill>
                          <a:schemeClr val="tx1">
                            <a:lumMod val="50000"/>
                          </a:schemeClr>
                        </a:solidFill>
                        <a:latin typeface="Calibri" charset="0"/>
                        <a:ea typeface="Calibri" charset="0"/>
                        <a:cs typeface="Calibri"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400" b="1" dirty="0">
                          <a:solidFill>
                            <a:schemeClr val="tx1">
                              <a:lumMod val="50000"/>
                            </a:schemeClr>
                          </a:solidFill>
                          <a:latin typeface="Calibri" charset="0"/>
                          <a:ea typeface="Calibri" charset="0"/>
                          <a:cs typeface="Calibri" charset="0"/>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400" b="1" dirty="0">
                          <a:solidFill>
                            <a:schemeClr val="tx1">
                              <a:lumMod val="50000"/>
                            </a:schemeClr>
                          </a:solidFill>
                          <a:latin typeface="Calibri" charset="0"/>
                          <a:ea typeface="Calibri" charset="0"/>
                          <a:cs typeface="Calibri" charset="0"/>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3032760">
                <a:tc>
                  <a:txBody>
                    <a:bodyPr/>
                    <a:lstStyle/>
                    <a:p>
                      <a:pPr marL="342900" lvl="0" indent="-342900">
                        <a:spcBef>
                          <a:spcPts val="1200"/>
                        </a:spcBef>
                        <a:buFont typeface="Arial"/>
                        <a:buChar char="•"/>
                        <a:defRPr/>
                      </a:pPr>
                      <a:r>
                        <a:rPr lang="en-US" sz="2400" dirty="0">
                          <a:solidFill>
                            <a:schemeClr val="tx1">
                              <a:lumMod val="50000"/>
                            </a:schemeClr>
                          </a:solidFill>
                          <a:latin typeface="Calibri" charset="0"/>
                          <a:ea typeface="Calibri" charset="0"/>
                          <a:cs typeface="Calibri" charset="0"/>
                        </a:rPr>
                        <a:t>Encouraging students to make mathematical connections between different student responses, through questioning </a:t>
                      </a:r>
                    </a:p>
                    <a:p>
                      <a:pPr marL="342900" lvl="0" indent="-342900">
                        <a:spcBef>
                          <a:spcPts val="1200"/>
                        </a:spcBef>
                        <a:buFont typeface="Arial"/>
                        <a:buChar char="•"/>
                        <a:defRPr/>
                      </a:pPr>
                      <a:r>
                        <a:rPr lang="en-US" sz="2400" dirty="0">
                          <a:solidFill>
                            <a:schemeClr val="tx1">
                              <a:lumMod val="50000"/>
                            </a:schemeClr>
                          </a:solidFill>
                          <a:latin typeface="Calibri" charset="0"/>
                          <a:ea typeface="Calibri" charset="0"/>
                          <a:cs typeface="Calibri" charset="0"/>
                        </a:rPr>
                        <a:t>Making the key mathematical ideas that are the focus of the lesson salient </a:t>
                      </a:r>
                    </a:p>
                    <a:p>
                      <a:pPr marL="342900" lvl="0" indent="-342900">
                        <a:spcBef>
                          <a:spcPts val="1200"/>
                        </a:spcBef>
                        <a:buFont typeface="Arial"/>
                        <a:buChar char="•"/>
                        <a:defRPr/>
                      </a:pPr>
                      <a:r>
                        <a:rPr lang="en-US" sz="2400" dirty="0">
                          <a:solidFill>
                            <a:schemeClr val="tx1">
                              <a:lumMod val="50000"/>
                            </a:schemeClr>
                          </a:solidFill>
                          <a:latin typeface="Calibri" charset="0"/>
                          <a:ea typeface="Calibri" charset="0"/>
                          <a:cs typeface="Calibri" charset="0"/>
                        </a:rPr>
                        <a:t>Considering extensions as they come from the students or the teacher </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400" i="1" kern="1200" dirty="0">
                          <a:solidFill>
                            <a:schemeClr val="tx1">
                              <a:lumMod val="50000"/>
                            </a:schemeClr>
                          </a:solidFill>
                          <a:latin typeface="Calibri" charset="0"/>
                          <a:ea typeface="Calibri" charset="0"/>
                          <a:cs typeface="Calibri" charset="0"/>
                        </a:rPr>
                        <a:t>Anticipating</a:t>
                      </a:r>
                      <a:r>
                        <a:rPr lang="en-US" sz="2400" kern="1200" dirty="0">
                          <a:solidFill>
                            <a:schemeClr val="tx1">
                              <a:lumMod val="50000"/>
                            </a:schemeClr>
                          </a:solidFill>
                          <a:latin typeface="Calibri" charset="0"/>
                          <a:ea typeface="Calibri" charset="0"/>
                          <a:cs typeface="Calibri" charset="0"/>
                        </a:rPr>
                        <a:t>, </a:t>
                      </a:r>
                      <a:r>
                        <a:rPr lang="en-US" sz="2400" i="1" kern="1200" dirty="0">
                          <a:solidFill>
                            <a:schemeClr val="tx1">
                              <a:lumMod val="50000"/>
                            </a:schemeClr>
                          </a:solidFill>
                          <a:latin typeface="Calibri" charset="0"/>
                          <a:ea typeface="Calibri" charset="0"/>
                          <a:cs typeface="Calibri" charset="0"/>
                        </a:rPr>
                        <a:t>monitoring</a:t>
                      </a:r>
                      <a:r>
                        <a:rPr lang="en-US" sz="2400" kern="1200" dirty="0">
                          <a:solidFill>
                            <a:schemeClr val="tx1">
                              <a:lumMod val="50000"/>
                            </a:schemeClr>
                          </a:solidFill>
                          <a:latin typeface="Calibri" charset="0"/>
                          <a:ea typeface="Calibri" charset="0"/>
                          <a:cs typeface="Calibri" charset="0"/>
                        </a:rPr>
                        <a:t>, </a:t>
                      </a:r>
                      <a:r>
                        <a:rPr lang="en-US" sz="2400" i="1" kern="1200" dirty="0">
                          <a:solidFill>
                            <a:schemeClr val="tx1">
                              <a:lumMod val="50000"/>
                            </a:schemeClr>
                          </a:solidFill>
                          <a:latin typeface="Calibri" charset="0"/>
                          <a:ea typeface="Calibri" charset="0"/>
                          <a:cs typeface="Calibri" charset="0"/>
                        </a:rPr>
                        <a:t>selecting</a:t>
                      </a:r>
                      <a:r>
                        <a:rPr lang="en-US" sz="2400" kern="1200" dirty="0">
                          <a:solidFill>
                            <a:schemeClr val="tx1">
                              <a:lumMod val="50000"/>
                            </a:schemeClr>
                          </a:solidFill>
                          <a:latin typeface="Calibri" charset="0"/>
                          <a:ea typeface="Calibri" charset="0"/>
                          <a:cs typeface="Calibri" charset="0"/>
                        </a:rPr>
                        <a:t>, and </a:t>
                      </a:r>
                      <a:r>
                        <a:rPr lang="en-US" sz="2400" i="1" kern="1200" dirty="0">
                          <a:solidFill>
                            <a:schemeClr val="tx1">
                              <a:lumMod val="50000"/>
                            </a:schemeClr>
                          </a:solidFill>
                          <a:latin typeface="Calibri" charset="0"/>
                          <a:ea typeface="Calibri" charset="0"/>
                          <a:cs typeface="Calibri" charset="0"/>
                        </a:rPr>
                        <a:t>sequencing </a:t>
                      </a:r>
                    </a:p>
                    <a:p>
                      <a:pPr marL="342900" lvl="0" indent="-342900" algn="l" defTabSz="457200" rtl="0" eaLnBrk="1" latinLnBrk="0" hangingPunct="1">
                        <a:spcBef>
                          <a:spcPts val="1200"/>
                        </a:spcBef>
                        <a:buFont typeface="Arial"/>
                        <a:buChar char="•"/>
                        <a:defRPr/>
                      </a:pPr>
                      <a:r>
                        <a:rPr lang="en-US" sz="2400" kern="1200" dirty="0">
                          <a:solidFill>
                            <a:schemeClr val="tx1">
                              <a:lumMod val="50000"/>
                            </a:schemeClr>
                          </a:solidFill>
                          <a:latin typeface="Calibri" charset="0"/>
                          <a:ea typeface="Calibri" charset="0"/>
                          <a:cs typeface="Calibri" charset="0"/>
                        </a:rPr>
                        <a:t>Considering how students might be prompted to recognize mathematical relationships between responses </a:t>
                      </a:r>
                    </a:p>
                    <a:p>
                      <a:pPr marL="342900" lvl="0" indent="-342900" algn="l" defTabSz="457200" rtl="0" eaLnBrk="1" latinLnBrk="0" hangingPunct="1">
                        <a:spcBef>
                          <a:spcPts val="1200"/>
                        </a:spcBef>
                        <a:buFont typeface="Arial"/>
                        <a:buChar char="•"/>
                        <a:defRPr/>
                      </a:pPr>
                      <a:r>
                        <a:rPr lang="en-US" sz="2400" kern="1200" dirty="0">
                          <a:solidFill>
                            <a:schemeClr val="tx1">
                              <a:lumMod val="50000"/>
                            </a:schemeClr>
                          </a:solidFill>
                          <a:latin typeface="Calibri" charset="0"/>
                          <a:ea typeface="Calibri" charset="0"/>
                          <a:cs typeface="Calibri" charset="0"/>
                        </a:rPr>
                        <a:t>Cultivating a classroom culture with explicit supports for student discourse </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7" name="TextBox 6"/>
          <p:cNvSpPr txBox="1"/>
          <p:nvPr/>
        </p:nvSpPr>
        <p:spPr>
          <a:xfrm>
            <a:off x="268635" y="5720232"/>
            <a:ext cx="11587781" cy="430887"/>
          </a:xfrm>
          <a:prstGeom prst="rect">
            <a:avLst/>
          </a:prstGeom>
          <a:noFill/>
        </p:spPr>
        <p:txBody>
          <a:bodyPr wrap="square" rtlCol="0">
            <a:spAutoFit/>
          </a:bodyPr>
          <a:lstStyle/>
          <a:p>
            <a:pPr algn="r"/>
            <a:r>
              <a:rPr lang="en-US" sz="1100" dirty="0"/>
              <a:t>— Citation: Adapted from Smith, M. S., &amp; Stein, M. K. (2018, second edition.). </a:t>
            </a:r>
            <a:r>
              <a:rPr lang="en-US" sz="1100" i="1" dirty="0"/>
              <a:t>5 practices for orchestrating productive mathematics discussions.</a:t>
            </a:r>
            <a:r>
              <a:rPr lang="en-US" sz="1100" dirty="0"/>
              <a:t> Reston, VA: National Council of Teachers of Mathematics. Available at https://www.nctm.org/Store/Products/5-Practices-for-Orchestrating-Productive-Mathematics-Discussion,-2nd-Edition</a:t>
            </a:r>
          </a:p>
        </p:txBody>
      </p:sp>
    </p:spTree>
    <p:extLst>
      <p:ext uri="{BB962C8B-B14F-4D97-AF65-F5344CB8AC3E}">
        <p14:creationId xmlns:p14="http://schemas.microsoft.com/office/powerpoint/2010/main" val="12792988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32</a:t>
            </a:fld>
            <a:endParaRPr lang="en-US" sz="1600" b="0" i="0" u="none" strike="noStrike" cap="none" dirty="0">
              <a:solidFill>
                <a:srgbClr val="A7A7A7"/>
              </a:solidFill>
              <a:latin typeface="Century"/>
              <a:ea typeface="Century"/>
              <a:cs typeface="Century"/>
              <a:sym typeface="Century"/>
            </a:endParaRPr>
          </a:p>
        </p:txBody>
      </p:sp>
      <p:sp>
        <p:nvSpPr>
          <p:cNvPr id="3" name="Title 2"/>
          <p:cNvSpPr>
            <a:spLocks noGrp="1"/>
          </p:cNvSpPr>
          <p:nvPr>
            <p:ph type="title"/>
          </p:nvPr>
        </p:nvSpPr>
        <p:spPr/>
        <p:txBody>
          <a:bodyPr/>
          <a:lstStyle/>
          <a:p>
            <a:r>
              <a:rPr lang="en-US" b="1" dirty="0"/>
              <a:t>Orchestrating productive mathematics discussions</a:t>
            </a:r>
          </a:p>
        </p:txBody>
      </p:sp>
      <p:sp>
        <p:nvSpPr>
          <p:cNvPr id="4" name="Text Placeholder 3"/>
          <p:cNvSpPr>
            <a:spLocks noGrp="1"/>
          </p:cNvSpPr>
          <p:nvPr>
            <p:ph type="body" idx="1"/>
          </p:nvPr>
        </p:nvSpPr>
        <p:spPr/>
        <p:txBody>
          <a:bodyPr/>
          <a:lstStyle/>
          <a:p>
            <a:pPr marL="177800" indent="0">
              <a:buNone/>
            </a:pPr>
            <a:r>
              <a:rPr lang="en-US" sz="3600" dirty="0">
                <a:solidFill>
                  <a:srgbClr val="1D1D1F"/>
                </a:solidFill>
              </a:rPr>
              <a:t>A third-grade class is setting up chairs for a school talent show. The class needs to set up 8 rows of chairs with 30 chairs in each row, leaving space in the middle for a center aisle. The class needs to know how many chairs they need to get out of storage to set up for the show.</a:t>
            </a:r>
          </a:p>
          <a:p>
            <a:pPr marL="177800" indent="0">
              <a:buNone/>
            </a:pPr>
            <a:endParaRPr lang="en-US" sz="3200" dirty="0"/>
          </a:p>
          <a:p>
            <a:pPr marL="177800" indent="0">
              <a:buNone/>
            </a:pPr>
            <a:r>
              <a:rPr lang="en-US" sz="3600" b="1" dirty="0">
                <a:solidFill>
                  <a:srgbClr val="1D1D1F"/>
                </a:solidFill>
              </a:rPr>
              <a:t>Learning goal</a:t>
            </a:r>
            <a:r>
              <a:rPr lang="en-US" sz="3600" dirty="0">
                <a:solidFill>
                  <a:srgbClr val="1D1D1F"/>
                </a:solidFill>
              </a:rPr>
              <a:t>: How is the structure of multiplication evident in different representations?</a:t>
            </a:r>
          </a:p>
        </p:txBody>
      </p:sp>
      <p:sp>
        <p:nvSpPr>
          <p:cNvPr id="5" name="TextBox 4"/>
          <p:cNvSpPr txBox="1"/>
          <p:nvPr/>
        </p:nvSpPr>
        <p:spPr>
          <a:xfrm>
            <a:off x="323061" y="6181974"/>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4</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949062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33</a:t>
            </a:fld>
            <a:endParaRPr lang="en-US" sz="1600" b="0" i="0" u="none" strike="noStrike" cap="none" dirty="0">
              <a:solidFill>
                <a:srgbClr val="A7A7A7"/>
              </a:solidFill>
              <a:latin typeface="Century"/>
              <a:ea typeface="Century"/>
              <a:cs typeface="Century"/>
              <a:sym typeface="Century"/>
            </a:endParaRPr>
          </a:p>
        </p:txBody>
      </p:sp>
      <p:sp>
        <p:nvSpPr>
          <p:cNvPr id="3" name="Title 2"/>
          <p:cNvSpPr>
            <a:spLocks noGrp="1"/>
          </p:cNvSpPr>
          <p:nvPr>
            <p:ph type="title"/>
          </p:nvPr>
        </p:nvSpPr>
        <p:spPr/>
        <p:txBody>
          <a:bodyPr/>
          <a:lstStyle/>
          <a:p>
            <a:r>
              <a:rPr lang="en-US" b="1" dirty="0"/>
              <a:t>Orchestrating productive mathematics discussions</a:t>
            </a:r>
          </a:p>
        </p:txBody>
      </p:sp>
      <p:sp>
        <p:nvSpPr>
          <p:cNvPr id="20" name="Text Placeholder 3"/>
          <p:cNvSpPr>
            <a:spLocks noGrp="1"/>
          </p:cNvSpPr>
          <p:nvPr>
            <p:ph type="body" idx="1"/>
          </p:nvPr>
        </p:nvSpPr>
        <p:spPr>
          <a:xfrm>
            <a:off x="398462" y="916042"/>
            <a:ext cx="5784073" cy="4822824"/>
          </a:xfrm>
        </p:spPr>
        <p:txBody>
          <a:bodyPr/>
          <a:lstStyle/>
          <a:p>
            <a:pPr marL="177800" indent="0">
              <a:buNone/>
            </a:pPr>
            <a:r>
              <a:rPr lang="en-US" sz="3200" dirty="0">
                <a:solidFill>
                  <a:srgbClr val="1D1D1F"/>
                </a:solidFill>
              </a:rPr>
              <a:t>Tape the student work to the chart paper in a way that you think supports student learning.</a:t>
            </a:r>
          </a:p>
          <a:p>
            <a:pPr marL="177800" indent="0">
              <a:buNone/>
            </a:pPr>
            <a:endParaRPr lang="en-US" sz="3200" dirty="0"/>
          </a:p>
          <a:p>
            <a:pPr marL="177800" indent="0">
              <a:buNone/>
            </a:pPr>
            <a:r>
              <a:rPr lang="en-US" sz="3200" dirty="0">
                <a:solidFill>
                  <a:srgbClr val="1D1D1F"/>
                </a:solidFill>
              </a:rPr>
              <a:t>Write notes to describe how you would make connections between the students’ strategies—and how you would connect these strategies to the learning goal.</a:t>
            </a:r>
          </a:p>
        </p:txBody>
      </p:sp>
      <p:sp>
        <p:nvSpPr>
          <p:cNvPr id="11" name="TextBox 10"/>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4</a:t>
            </a:r>
          </a:p>
          <a:p>
            <a:r>
              <a:rPr lang="en-US" dirty="0">
                <a:solidFill>
                  <a:schemeClr val="tx1">
                    <a:lumMod val="75000"/>
                  </a:schemeClr>
                </a:solidFill>
                <a:latin typeface="Calibri"/>
                <a:cs typeface="Calibri"/>
              </a:rPr>
              <a:t>Grades K–5</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660" y="741834"/>
            <a:ext cx="2274602" cy="27527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173579">
            <a:off x="6593921" y="1993715"/>
            <a:ext cx="2274601" cy="25197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5641615">
            <a:off x="9442167" y="743442"/>
            <a:ext cx="2295863" cy="27066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9592905" y="3482993"/>
            <a:ext cx="2267842" cy="25122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756048">
            <a:off x="8326526" y="2952291"/>
            <a:ext cx="2288320" cy="271235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5464823">
            <a:off x="6906544" y="3416771"/>
            <a:ext cx="2206629" cy="25105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9086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xEl>
                                              <p:pRg st="2" end="2"/>
                                            </p:txEl>
                                          </p:spTgt>
                                        </p:tgtEl>
                                        <p:attrNameLst>
                                          <p:attrName>style.visibility</p:attrName>
                                        </p:attrNameLst>
                                      </p:cBhvr>
                                      <p:to>
                                        <p:strVal val="visible"/>
                                      </p:to>
                                    </p:set>
                                    <p:animEffect transition="in" filter="fade">
                                      <p:cBhvr>
                                        <p:cTn id="12" dur="500"/>
                                        <p:tgtEl>
                                          <p:spTgt spid="2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EF36E0C-29D7-3046-B978-7B10A2E0CECE}" type="slidenum">
              <a:rPr lang="en-US" smtClean="0"/>
              <a:pPr/>
              <a:t>34</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7" name="Content Placeholder 2"/>
          <p:cNvSpPr txBox="1">
            <a:spLocks/>
          </p:cNvSpPr>
          <p:nvPr/>
        </p:nvSpPr>
        <p:spPr>
          <a:xfrm>
            <a:off x="304800" y="1005840"/>
            <a:ext cx="11551616" cy="486460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1200"/>
              </a:spcBef>
              <a:buNone/>
            </a:pPr>
            <a:r>
              <a:rPr lang="en-US" sz="3200" dirty="0">
                <a:solidFill>
                  <a:srgbClr val="1D1D1F"/>
                </a:solidFill>
                <a:latin typeface="Calibri" charset="0"/>
                <a:ea typeface="Calibri" charset="0"/>
                <a:cs typeface="Calibri" charset="0"/>
              </a:rPr>
              <a:t>Take a few minutes to think about and answer the following questions:</a:t>
            </a:r>
          </a:p>
          <a:p>
            <a:pPr marL="457200" indent="-457200">
              <a:spcBef>
                <a:spcPts val="1200"/>
              </a:spcBef>
            </a:pPr>
            <a:r>
              <a:rPr lang="en-US" sz="3200" dirty="0">
                <a:solidFill>
                  <a:srgbClr val="1D1D1F"/>
                </a:solidFill>
                <a:latin typeface="Calibri" charset="0"/>
                <a:ea typeface="Calibri" charset="0"/>
                <a:cs typeface="Calibri" charset="0"/>
              </a:rPr>
              <a:t>What strategies can you use to ensure that ALL students engage in mathematical discourse in your classroom?</a:t>
            </a:r>
          </a:p>
          <a:p>
            <a:pPr marL="457200" indent="-457200">
              <a:spcBef>
                <a:spcPts val="1200"/>
              </a:spcBef>
            </a:pPr>
            <a:r>
              <a:rPr lang="en-US" sz="3200" dirty="0">
                <a:solidFill>
                  <a:srgbClr val="1D1D1F"/>
                </a:solidFill>
                <a:latin typeface="Calibri" charset="0"/>
                <a:ea typeface="Calibri" charset="0"/>
                <a:cs typeface="Calibri" charset="0"/>
              </a:rPr>
              <a:t>What can you do to leverage incorrect or incomplete reasoning or solutions to strengthen the learning of all students?</a:t>
            </a:r>
          </a:p>
          <a:p>
            <a:pPr marL="457200" indent="-457200">
              <a:spcBef>
                <a:spcPts val="1200"/>
              </a:spcBef>
            </a:pPr>
            <a:r>
              <a:rPr lang="en-US" sz="3200" dirty="0">
                <a:solidFill>
                  <a:srgbClr val="1D1D1F"/>
                </a:solidFill>
                <a:latin typeface="Calibri" charset="0"/>
                <a:ea typeface="Calibri" charset="0"/>
                <a:cs typeface="Calibri" charset="0"/>
              </a:rPr>
              <a:t>Based on your learning for this section, what action </a:t>
            </a:r>
            <a:br>
              <a:rPr lang="en-US" sz="3200" dirty="0">
                <a:solidFill>
                  <a:srgbClr val="1D1D1F"/>
                </a:solidFill>
                <a:latin typeface="Calibri" charset="0"/>
                <a:ea typeface="Calibri" charset="0"/>
                <a:cs typeface="Calibri" charset="0"/>
              </a:rPr>
            </a:br>
            <a:r>
              <a:rPr lang="en-US" sz="3200" dirty="0">
                <a:solidFill>
                  <a:srgbClr val="1D1D1F"/>
                </a:solidFill>
                <a:latin typeface="Calibri" charset="0"/>
                <a:ea typeface="Calibri" charset="0"/>
                <a:cs typeface="Calibri" charset="0"/>
              </a:rPr>
              <a:t>step(s) might you take in order to foster student mathematical discourse in your classroom?</a:t>
            </a:r>
          </a:p>
          <a:p>
            <a:pPr>
              <a:spcBef>
                <a:spcPts val="1200"/>
              </a:spcBef>
            </a:pPr>
            <a:endParaRPr lang="x-none" sz="2600">
              <a:solidFill>
                <a:schemeClr val="tx1">
                  <a:lumMod val="50000"/>
                </a:schemeClr>
              </a:solidFill>
            </a:endParaRPr>
          </a:p>
          <a:p>
            <a:pPr>
              <a:spcBef>
                <a:spcPts val="1200"/>
              </a:spcBef>
            </a:pPr>
            <a:endParaRPr lang="en-US" altLang="en-US" dirty="0">
              <a:solidFill>
                <a:schemeClr val="tx1">
                  <a:lumMod val="50000"/>
                </a:schemeClr>
              </a:solidFill>
            </a:endParaRPr>
          </a:p>
        </p:txBody>
      </p:sp>
      <p:sp>
        <p:nvSpPr>
          <p:cNvPr id="8" name="TextBox 7"/>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4</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383380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9" y="2576945"/>
            <a:ext cx="11459513" cy="3602181"/>
          </a:xfrm>
        </p:spPr>
        <p:txBody>
          <a:bodyPr/>
          <a:lstStyle/>
          <a:p>
            <a:r>
              <a:rPr lang="en-US" sz="4800" b="1" dirty="0"/>
              <a:t>Module 5</a:t>
            </a:r>
            <a:r>
              <a:rPr lang="en-US" sz="4800" dirty="0"/>
              <a:t>: Number and Operations—Fractions: Understanding Fractions </a:t>
            </a:r>
            <a:br>
              <a:rPr lang="en-US" sz="4800" dirty="0"/>
            </a:br>
            <a:r>
              <a:rPr lang="en-US" sz="4800" b="1" dirty="0"/>
              <a:t>Session 5</a:t>
            </a:r>
            <a:r>
              <a:rPr lang="en-US" sz="4800" dirty="0"/>
              <a:t>: Purposeful Planning of the </a:t>
            </a:r>
            <a:br>
              <a:rPr lang="en-US" sz="4800" dirty="0"/>
            </a:br>
            <a:r>
              <a:rPr lang="en-US" sz="4800" dirty="0"/>
              <a:t>EngageNY Curriculum </a:t>
            </a:r>
            <a:br>
              <a:rPr lang="en-US" sz="4800" dirty="0"/>
            </a:br>
            <a:r>
              <a:rPr lang="en-US" sz="4800" dirty="0"/>
              <a:t>Grades K–5</a:t>
            </a:r>
          </a:p>
        </p:txBody>
      </p:sp>
    </p:spTree>
    <p:extLst>
      <p:ext uri="{BB962C8B-B14F-4D97-AF65-F5344CB8AC3E}">
        <p14:creationId xmlns:p14="http://schemas.microsoft.com/office/powerpoint/2010/main" val="171228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4080289E-A2FF-0941-931A-EE1328331F47}" type="slidenum">
              <a:rPr lang="en-US" smtClean="0"/>
              <a:pPr/>
              <a:t>36</a:t>
            </a:fld>
            <a:endParaRPr lang="en-US" dirty="0"/>
          </a:p>
        </p:txBody>
      </p:sp>
      <p:pic>
        <p:nvPicPr>
          <p:cNvPr id="9" name="Picture 8">
            <a:extLst>
              <a:ext uri="{FF2B5EF4-FFF2-40B4-BE49-F238E27FC236}">
                <a16:creationId xmlns:a16="http://schemas.microsoft.com/office/drawing/2014/main" id="{4D3A3DC0-0259-7F4A-8FF3-BC34A78154F7}"/>
              </a:ext>
            </a:extLst>
          </p:cNvPr>
          <p:cNvPicPr>
            <a:picLocks noChangeAspect="1"/>
          </p:cNvPicPr>
          <p:nvPr/>
        </p:nvPicPr>
        <p:blipFill>
          <a:blip r:embed="rId3"/>
          <a:stretch>
            <a:fillRect/>
          </a:stretch>
        </p:blipFill>
        <p:spPr>
          <a:xfrm rot="1114201">
            <a:off x="7127027" y="741323"/>
            <a:ext cx="4004902" cy="5204647"/>
          </a:xfrm>
          <a:prstGeom prst="rect">
            <a:avLst/>
          </a:prstGeom>
          <a:ln>
            <a:solidFill>
              <a:schemeClr val="accent1"/>
            </a:solidFill>
          </a:ln>
          <a:effectLst>
            <a:outerShdw blurRad="50800" dist="38100" dir="2700000" algn="tl" rotWithShape="0">
              <a:prstClr val="black">
                <a:alpha val="40000"/>
              </a:prstClr>
            </a:outerShdw>
          </a:effectLst>
        </p:spPr>
      </p:pic>
      <p:pic>
        <p:nvPicPr>
          <p:cNvPr id="5" name="Picture 4">
            <a:extLst>
              <a:ext uri="{FF2B5EF4-FFF2-40B4-BE49-F238E27FC236}">
                <a16:creationId xmlns:a16="http://schemas.microsoft.com/office/drawing/2014/main" id="{9A276F52-988E-1748-B484-5A5811D13E24}"/>
              </a:ext>
            </a:extLst>
          </p:cNvPr>
          <p:cNvPicPr>
            <a:picLocks noChangeAspect="1"/>
          </p:cNvPicPr>
          <p:nvPr/>
        </p:nvPicPr>
        <p:blipFill>
          <a:blip r:embed="rId4"/>
          <a:stretch>
            <a:fillRect/>
          </a:stretch>
        </p:blipFill>
        <p:spPr>
          <a:xfrm>
            <a:off x="4372652" y="1035376"/>
            <a:ext cx="4059773" cy="5278582"/>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pic>
      <p:sp>
        <p:nvSpPr>
          <p:cNvPr id="2" name="Title 1"/>
          <p:cNvSpPr>
            <a:spLocks noGrp="1"/>
          </p:cNvSpPr>
          <p:nvPr>
            <p:ph type="title"/>
          </p:nvPr>
        </p:nvSpPr>
        <p:spPr/>
        <p:txBody>
          <a:bodyPr/>
          <a:lstStyle/>
          <a:p>
            <a:br>
              <a:rPr lang="en-US" dirty="0"/>
            </a:br>
            <a:r>
              <a:rPr lang="en-US" b="1" dirty="0"/>
              <a:t>Tool that promotes effective collaborative planning: </a:t>
            </a:r>
            <a:br>
              <a:rPr lang="en-US" dirty="0"/>
            </a:br>
            <a:br>
              <a:rPr lang="en-US" dirty="0"/>
            </a:br>
            <a:r>
              <a:rPr lang="en-US" b="1" dirty="0"/>
              <a:t>The Planning Guide</a:t>
            </a:r>
          </a:p>
        </p:txBody>
      </p:sp>
    </p:spTree>
    <p:extLst>
      <p:ext uri="{BB962C8B-B14F-4D97-AF65-F5344CB8AC3E}">
        <p14:creationId xmlns:p14="http://schemas.microsoft.com/office/powerpoint/2010/main" val="4325506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Slide Number Placeholder 2"/>
          <p:cNvSpPr>
            <a:spLocks noGrp="1"/>
          </p:cNvSpPr>
          <p:nvPr>
            <p:ph type="sldNum" sz="quarter" idx="4"/>
          </p:nvPr>
        </p:nvSpPr>
        <p:spPr/>
        <p:txBody>
          <a:bodyPr/>
          <a:lstStyle/>
          <a:p>
            <a:fld id="{4080289E-A2FF-0941-931A-EE1328331F47}" type="slidenum">
              <a:rPr lang="en-US" smtClean="0"/>
              <a:pPr/>
              <a:t>37</a:t>
            </a:fld>
            <a:endParaRPr lang="en-US" dirty="0"/>
          </a:p>
        </p:txBody>
      </p:sp>
      <p:sp>
        <p:nvSpPr>
          <p:cNvPr id="4" name="Text Placeholder 3"/>
          <p:cNvSpPr>
            <a:spLocks noGrp="1"/>
          </p:cNvSpPr>
          <p:nvPr>
            <p:ph type="body" sz="quarter" idx="10"/>
          </p:nvPr>
        </p:nvSpPr>
        <p:spPr>
          <a:xfrm>
            <a:off x="243521" y="1033260"/>
            <a:ext cx="6847090" cy="4822825"/>
          </a:xfrm>
        </p:spPr>
        <p:txBody>
          <a:bodyPr numCol="1"/>
          <a:lstStyle/>
          <a:p>
            <a:pPr marL="0" indent="0">
              <a:buNone/>
            </a:pPr>
            <a:r>
              <a:rPr lang="en-US" dirty="0">
                <a:solidFill>
                  <a:srgbClr val="1D1D1F"/>
                </a:solidFill>
              </a:rPr>
              <a:t>Focus standards: Using unit fractions to reason about numbers</a:t>
            </a:r>
          </a:p>
          <a:p>
            <a:pPr marL="0" indent="0">
              <a:buNone/>
            </a:pPr>
            <a:endParaRPr lang="en-US" dirty="0">
              <a:solidFill>
                <a:srgbClr val="1D1D1F"/>
              </a:solidFill>
            </a:endParaRPr>
          </a:p>
          <a:p>
            <a:r>
              <a:rPr lang="en-US" dirty="0">
                <a:solidFill>
                  <a:srgbClr val="1D1D1F"/>
                </a:solidFill>
              </a:rPr>
              <a:t>Kindergarten: K.CC.B.4</a:t>
            </a:r>
          </a:p>
          <a:p>
            <a:pPr>
              <a:lnSpc>
                <a:spcPct val="100000"/>
              </a:lnSpc>
            </a:pPr>
            <a:r>
              <a:rPr lang="en-US" dirty="0">
                <a:solidFill>
                  <a:srgbClr val="1D1D1F"/>
                </a:solidFill>
              </a:rPr>
              <a:t>Grade 1: 1.G.A.3</a:t>
            </a:r>
          </a:p>
          <a:p>
            <a:pPr>
              <a:lnSpc>
                <a:spcPct val="100000"/>
              </a:lnSpc>
            </a:pPr>
            <a:r>
              <a:rPr lang="en-US" dirty="0">
                <a:solidFill>
                  <a:srgbClr val="1D1D1F"/>
                </a:solidFill>
              </a:rPr>
              <a:t>Grade 2: 2.G.A.3 </a:t>
            </a:r>
          </a:p>
          <a:p>
            <a:pPr>
              <a:lnSpc>
                <a:spcPct val="100000"/>
              </a:lnSpc>
            </a:pPr>
            <a:r>
              <a:rPr lang="en-US" dirty="0">
                <a:solidFill>
                  <a:srgbClr val="1D1D1F"/>
                </a:solidFill>
              </a:rPr>
              <a:t>Grade 3: 3.NF.A.1, 3.NF.A.2, 3.NF.A.3d</a:t>
            </a:r>
          </a:p>
          <a:p>
            <a:pPr>
              <a:lnSpc>
                <a:spcPct val="100000"/>
              </a:lnSpc>
            </a:pPr>
            <a:r>
              <a:rPr lang="en-US" dirty="0">
                <a:solidFill>
                  <a:srgbClr val="1D1D1F"/>
                </a:solidFill>
              </a:rPr>
              <a:t>Grade 4: 4.NF.A.2, 4.NF.B.3b, 4.NF.B.4a-b</a:t>
            </a:r>
          </a:p>
          <a:p>
            <a:pPr>
              <a:lnSpc>
                <a:spcPct val="100000"/>
              </a:lnSpc>
            </a:pPr>
            <a:r>
              <a:rPr lang="en-US" dirty="0">
                <a:solidFill>
                  <a:srgbClr val="1D1D1F"/>
                </a:solidFill>
              </a:rPr>
              <a:t>Grade 5: 5.NF.B.7a-b</a:t>
            </a:r>
          </a:p>
          <a:p>
            <a:pPr marL="0" indent="0">
              <a:buNone/>
            </a:pPr>
            <a:endParaRPr lang="en-US" dirty="0"/>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5</a:t>
            </a:r>
          </a:p>
          <a:p>
            <a:r>
              <a:rPr lang="en-US" dirty="0">
                <a:solidFill>
                  <a:schemeClr val="tx1">
                    <a:lumMod val="75000"/>
                  </a:schemeClr>
                </a:solidFill>
                <a:latin typeface="Calibri"/>
                <a:cs typeface="Calibri"/>
              </a:rPr>
              <a:t>Grades K–5</a:t>
            </a:r>
          </a:p>
        </p:txBody>
      </p:sp>
      <p:pic>
        <p:nvPicPr>
          <p:cNvPr id="8" name="Picture 7">
            <a:extLst>
              <a:ext uri="{FF2B5EF4-FFF2-40B4-BE49-F238E27FC236}">
                <a16:creationId xmlns:a16="http://schemas.microsoft.com/office/drawing/2014/main" id="{B239C67B-893A-7948-8CA2-1784BBA345F8}"/>
              </a:ext>
            </a:extLst>
          </p:cNvPr>
          <p:cNvPicPr>
            <a:picLocks noChangeAspect="1"/>
          </p:cNvPicPr>
          <p:nvPr/>
        </p:nvPicPr>
        <p:blipFill>
          <a:blip r:embed="rId3"/>
          <a:stretch>
            <a:fillRect/>
          </a:stretch>
        </p:blipFill>
        <p:spPr>
          <a:xfrm>
            <a:off x="7347820" y="944101"/>
            <a:ext cx="3879315" cy="5043948"/>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4630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38</a:t>
            </a:fld>
            <a:endParaRPr lang="en-US" dirty="0"/>
          </a:p>
        </p:txBody>
      </p:sp>
      <p:sp>
        <p:nvSpPr>
          <p:cNvPr id="3" name="Text Placeholder 2"/>
          <p:cNvSpPr>
            <a:spLocks noGrp="1"/>
          </p:cNvSpPr>
          <p:nvPr>
            <p:ph type="body" sz="quarter" idx="10"/>
          </p:nvPr>
        </p:nvSpPr>
        <p:spPr>
          <a:xfrm>
            <a:off x="398464" y="1193800"/>
            <a:ext cx="6419432" cy="4822825"/>
          </a:xfrm>
        </p:spPr>
        <p:txBody>
          <a:bodyPr/>
          <a:lstStyle/>
          <a:p>
            <a:r>
              <a:rPr lang="en-US" sz="3600" b="1" i="1" dirty="0">
                <a:solidFill>
                  <a:srgbClr val="1D1D1F"/>
                </a:solidFill>
              </a:rPr>
              <a:t>Purpose:</a:t>
            </a:r>
            <a:r>
              <a:rPr lang="en-US" sz="3600" dirty="0">
                <a:solidFill>
                  <a:srgbClr val="1D1D1F"/>
                </a:solidFill>
              </a:rPr>
              <a:t> Participants will collaboratively deepen their understanding of what students should know and be able to do based on the </a:t>
            </a:r>
            <a:r>
              <a:rPr lang="en-US" sz="3600" i="1" dirty="0">
                <a:solidFill>
                  <a:srgbClr val="1D1D1F"/>
                </a:solidFill>
              </a:rPr>
              <a:t>Louisiana Student Standards for Mathematics</a:t>
            </a:r>
            <a:r>
              <a:rPr lang="en-US" sz="3600" dirty="0">
                <a:solidFill>
                  <a:srgbClr val="1D1D1F"/>
                </a:solidFill>
              </a:rPr>
              <a:t>.</a:t>
            </a:r>
          </a:p>
          <a:p>
            <a:endParaRPr lang="en-US" sz="3600" b="1" i="1" dirty="0">
              <a:solidFill>
                <a:srgbClr val="1D1D1F"/>
              </a:solidFill>
            </a:endParaRPr>
          </a:p>
          <a:p>
            <a:r>
              <a:rPr lang="en-US" sz="3600" b="1" i="1" dirty="0">
                <a:solidFill>
                  <a:srgbClr val="1D1D1F"/>
                </a:solidFill>
              </a:rPr>
              <a:t>Time estimate:</a:t>
            </a:r>
            <a:r>
              <a:rPr lang="en-US" sz="3600" dirty="0">
                <a:solidFill>
                  <a:srgbClr val="1D1D1F"/>
                </a:solidFill>
              </a:rPr>
              <a:t> 10 to 15 minutes</a:t>
            </a:r>
          </a:p>
          <a:p>
            <a:endParaRPr lang="en-US" dirty="0"/>
          </a:p>
        </p:txBody>
      </p:sp>
      <p:sp>
        <p:nvSpPr>
          <p:cNvPr id="4" name="Title 3"/>
          <p:cNvSpPr>
            <a:spLocks noGrp="1"/>
          </p:cNvSpPr>
          <p:nvPr>
            <p:ph type="title"/>
          </p:nvPr>
        </p:nvSpPr>
        <p:spPr/>
        <p:txBody>
          <a:bodyPr/>
          <a:lstStyle/>
          <a:p>
            <a:r>
              <a:rPr lang="en-US" b="1" dirty="0"/>
              <a:t>Foundational study of the standards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5</a:t>
            </a:r>
          </a:p>
          <a:p>
            <a:r>
              <a:rPr lang="en-US" dirty="0">
                <a:solidFill>
                  <a:schemeClr val="tx1">
                    <a:lumMod val="75000"/>
                  </a:schemeClr>
                </a:solidFill>
                <a:latin typeface="Calibri"/>
                <a:cs typeface="Calibri"/>
              </a:rPr>
              <a:t>Grades K–5</a:t>
            </a:r>
          </a:p>
        </p:txBody>
      </p:sp>
      <p:pic>
        <p:nvPicPr>
          <p:cNvPr id="8" name="Picture 7">
            <a:extLst>
              <a:ext uri="{FF2B5EF4-FFF2-40B4-BE49-F238E27FC236}">
                <a16:creationId xmlns:a16="http://schemas.microsoft.com/office/drawing/2014/main" id="{E395F70D-B58E-054D-8918-C300B5964540}"/>
              </a:ext>
            </a:extLst>
          </p:cNvPr>
          <p:cNvPicPr>
            <a:picLocks noChangeAspect="1"/>
          </p:cNvPicPr>
          <p:nvPr/>
        </p:nvPicPr>
        <p:blipFill>
          <a:blip r:embed="rId3"/>
          <a:stretch>
            <a:fillRect/>
          </a:stretch>
        </p:blipFill>
        <p:spPr>
          <a:xfrm rot="1114201">
            <a:off x="7127027" y="741323"/>
            <a:ext cx="4004902" cy="5204647"/>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8229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39</a:t>
            </a:fld>
            <a:endParaRPr lang="en-US" dirty="0"/>
          </a:p>
        </p:txBody>
      </p:sp>
      <p:sp>
        <p:nvSpPr>
          <p:cNvPr id="3" name="Text Placeholder 2"/>
          <p:cNvSpPr>
            <a:spLocks noGrp="1"/>
          </p:cNvSpPr>
          <p:nvPr>
            <p:ph type="body" sz="quarter" idx="10"/>
          </p:nvPr>
        </p:nvSpPr>
        <p:spPr>
          <a:xfrm>
            <a:off x="214620" y="839628"/>
            <a:ext cx="6477491" cy="5093339"/>
          </a:xfrm>
        </p:spPr>
        <p:txBody>
          <a:bodyPr/>
          <a:lstStyle/>
          <a:p>
            <a:r>
              <a:rPr lang="en-US" sz="3600" b="1" i="1" dirty="0">
                <a:solidFill>
                  <a:srgbClr val="1D1D1F"/>
                </a:solidFill>
              </a:rPr>
              <a:t>Purpose:</a:t>
            </a:r>
            <a:r>
              <a:rPr lang="en-US" sz="3600" dirty="0">
                <a:solidFill>
                  <a:srgbClr val="1D1D1F"/>
                </a:solidFill>
              </a:rPr>
              <a:t> Participants will connect their understanding of the standards to EngageNY resource materials so they can make instructional decisions that best meet the intent of the standards and the needs of all students.</a:t>
            </a:r>
            <a:endParaRPr lang="en-US" sz="3600" b="1" i="1" dirty="0">
              <a:solidFill>
                <a:srgbClr val="1D1D1F"/>
              </a:solidFill>
            </a:endParaRPr>
          </a:p>
          <a:p>
            <a:r>
              <a:rPr lang="en-US" sz="3600" b="1" i="1" dirty="0">
                <a:solidFill>
                  <a:srgbClr val="1D1D1F"/>
                </a:solidFill>
              </a:rPr>
              <a:t>Time estimate:</a:t>
            </a:r>
            <a:r>
              <a:rPr lang="en-US" sz="3600" dirty="0">
                <a:solidFill>
                  <a:srgbClr val="1D1D1F"/>
                </a:solidFill>
              </a:rPr>
              <a:t> 20 to 30 minutes</a:t>
            </a:r>
          </a:p>
          <a:p>
            <a:endParaRPr lang="en-US" dirty="0"/>
          </a:p>
        </p:txBody>
      </p:sp>
      <p:sp>
        <p:nvSpPr>
          <p:cNvPr id="4" name="Title 3"/>
          <p:cNvSpPr>
            <a:spLocks noGrp="1"/>
          </p:cNvSpPr>
          <p:nvPr>
            <p:ph type="title"/>
          </p:nvPr>
        </p:nvSpPr>
        <p:spPr/>
        <p:txBody>
          <a:bodyPr/>
          <a:lstStyle/>
          <a:p>
            <a:r>
              <a:rPr lang="en-US" b="1" dirty="0"/>
              <a:t>Bridge to lesson planning</a:t>
            </a:r>
          </a:p>
        </p:txBody>
      </p:sp>
      <p:sp>
        <p:nvSpPr>
          <p:cNvPr id="7" name="TextBox 6"/>
          <p:cNvSpPr txBox="1"/>
          <p:nvPr/>
        </p:nvSpPr>
        <p:spPr>
          <a:xfrm>
            <a:off x="323061" y="6181974"/>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5</a:t>
            </a:r>
          </a:p>
          <a:p>
            <a:r>
              <a:rPr lang="en-US" dirty="0">
                <a:solidFill>
                  <a:schemeClr val="tx1">
                    <a:lumMod val="75000"/>
                  </a:schemeClr>
                </a:solidFill>
                <a:latin typeface="Calibri"/>
                <a:cs typeface="Calibri"/>
              </a:rPr>
              <a:t>Grades K–5</a:t>
            </a:r>
          </a:p>
        </p:txBody>
      </p:sp>
      <p:pic>
        <p:nvPicPr>
          <p:cNvPr id="8" name="Picture 7">
            <a:extLst>
              <a:ext uri="{FF2B5EF4-FFF2-40B4-BE49-F238E27FC236}">
                <a16:creationId xmlns:a16="http://schemas.microsoft.com/office/drawing/2014/main" id="{C8FEEEDD-4001-2948-BB7B-9A46FBF0B17A}"/>
              </a:ext>
            </a:extLst>
          </p:cNvPr>
          <p:cNvPicPr>
            <a:picLocks noChangeAspect="1"/>
          </p:cNvPicPr>
          <p:nvPr/>
        </p:nvPicPr>
        <p:blipFill>
          <a:blip r:embed="rId3"/>
          <a:stretch>
            <a:fillRect/>
          </a:stretch>
        </p:blipFill>
        <p:spPr>
          <a:xfrm rot="1474089">
            <a:off x="7489910" y="785259"/>
            <a:ext cx="3568707" cy="4614708"/>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05182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p:txBody>
          <a:bodyPr/>
          <a:lstStyle/>
          <a:p>
            <a:r>
              <a:rPr lang="en-US" b="1"/>
              <a:t>Module 5 </a:t>
            </a:r>
            <a:r>
              <a:rPr lang="en-US" b="1" dirty="0"/>
              <a:t>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graphicFrame>
        <p:nvGraphicFramePr>
          <p:cNvPr id="2" name="Diagram 1"/>
          <p:cNvGraphicFramePr/>
          <p:nvPr>
            <p:extLst>
              <p:ext uri="{D42A27DB-BD31-4B8C-83A1-F6EECF244321}">
                <p14:modId xmlns:p14="http://schemas.microsoft.com/office/powerpoint/2010/main" val="2852370153"/>
              </p:ext>
            </p:extLst>
          </p:nvPr>
        </p:nvGraphicFramePr>
        <p:xfrm>
          <a:off x="156195" y="719666"/>
          <a:ext cx="11924334" cy="5114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870051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40</a:t>
            </a:fld>
            <a:endParaRPr lang="en-US" dirty="0"/>
          </a:p>
        </p:txBody>
      </p:sp>
      <p:sp>
        <p:nvSpPr>
          <p:cNvPr id="3" name="Text Placeholder 2"/>
          <p:cNvSpPr>
            <a:spLocks noGrp="1"/>
          </p:cNvSpPr>
          <p:nvPr>
            <p:ph type="body" sz="quarter" idx="10"/>
          </p:nvPr>
        </p:nvSpPr>
        <p:spPr>
          <a:xfrm>
            <a:off x="323061" y="946824"/>
            <a:ext cx="7545681" cy="4980605"/>
          </a:xfrm>
        </p:spPr>
        <p:txBody>
          <a:bodyPr/>
          <a:lstStyle/>
          <a:p>
            <a:pPr marL="0" indent="0">
              <a:buNone/>
            </a:pPr>
            <a:r>
              <a:rPr lang="en-US" sz="3600" b="1" dirty="0"/>
              <a:t>Work with your grade-level group to </a:t>
            </a:r>
            <a:r>
              <a:rPr lang="mr-IN" sz="3600" b="1" dirty="0"/>
              <a:t>…</a:t>
            </a:r>
            <a:endParaRPr lang="en-US" sz="3600" dirty="0"/>
          </a:p>
          <a:p>
            <a:pPr lvl="0"/>
            <a:r>
              <a:rPr lang="en-US" sz="3600" dirty="0">
                <a:solidFill>
                  <a:srgbClr val="1D1D1F"/>
                </a:solidFill>
              </a:rPr>
              <a:t>Study your grade level’s focus standards using the </a:t>
            </a:r>
            <a:r>
              <a:rPr lang="en-US" sz="3600" b="1" dirty="0">
                <a:solidFill>
                  <a:srgbClr val="1D1D1F"/>
                </a:solidFill>
              </a:rPr>
              <a:t>Foundational study of the standards </a:t>
            </a:r>
            <a:r>
              <a:rPr lang="en-US" sz="3600" dirty="0">
                <a:solidFill>
                  <a:srgbClr val="1D1D1F"/>
                </a:solidFill>
              </a:rPr>
              <a:t>(15 minutes).</a:t>
            </a:r>
          </a:p>
          <a:p>
            <a:pPr lvl="0"/>
            <a:r>
              <a:rPr lang="en-US" sz="3600" dirty="0">
                <a:solidFill>
                  <a:srgbClr val="1D1D1F"/>
                </a:solidFill>
              </a:rPr>
              <a:t>Connect your standards conversation to an EngageNY lesson and discuss instructional decisions regarding that lesson using the </a:t>
            </a:r>
            <a:r>
              <a:rPr lang="en-US" sz="3600" b="1" dirty="0">
                <a:solidFill>
                  <a:srgbClr val="1D1D1F"/>
                </a:solidFill>
              </a:rPr>
              <a:t>Bridge to lesson planning </a:t>
            </a:r>
            <a:r>
              <a:rPr lang="en-US" sz="3600" dirty="0">
                <a:solidFill>
                  <a:srgbClr val="1D1D1F"/>
                </a:solidFill>
              </a:rPr>
              <a:t>(30 minutes).</a:t>
            </a:r>
          </a:p>
          <a:p>
            <a:endParaRPr lang="en-US" dirty="0"/>
          </a:p>
        </p:txBody>
      </p:sp>
      <p:sp>
        <p:nvSpPr>
          <p:cNvPr id="4" name="Title 3"/>
          <p:cNvSpPr>
            <a:spLocks noGrp="1"/>
          </p:cNvSpPr>
          <p:nvPr>
            <p:ph type="title"/>
          </p:nvPr>
        </p:nvSpPr>
        <p:spPr/>
        <p:txBody>
          <a:bodyPr/>
          <a:lstStyle/>
          <a:p>
            <a:r>
              <a:rPr lang="en-US" b="1" dirty="0"/>
              <a:t>Collaborative planning</a:t>
            </a:r>
          </a:p>
        </p:txBody>
      </p:sp>
      <p:pic>
        <p:nvPicPr>
          <p:cNvPr id="7" name="Picture Placeholder 7"/>
          <p:cNvPicPr>
            <a:picLocks noChangeAspect="1"/>
          </p:cNvPicPr>
          <p:nvPr/>
        </p:nvPicPr>
        <p:blipFill>
          <a:blip r:embed="rId3"/>
          <a:srcRect l="9532" r="9532"/>
          <a:stretch>
            <a:fillRect/>
          </a:stretch>
        </p:blipFill>
        <p:spPr>
          <a:xfrm>
            <a:off x="8190247" y="2017012"/>
            <a:ext cx="3036888" cy="3036888"/>
          </a:xfrm>
          <a:prstGeom prst="ellipse">
            <a:avLst/>
          </a:prstGeom>
          <a:ln w="133350">
            <a:solidFill>
              <a:schemeClr val="tx1"/>
            </a:solidFill>
          </a:ln>
        </p:spPr>
      </p:pic>
      <p:sp>
        <p:nvSpPr>
          <p:cNvPr id="6" name="TextBox 5"/>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5</a:t>
            </a:r>
          </a:p>
          <a:p>
            <a:r>
              <a:rPr lang="en-US" dirty="0">
                <a:solidFill>
                  <a:schemeClr val="tx1">
                    <a:lumMod val="75000"/>
                  </a:schemeClr>
                </a:solidFill>
                <a:latin typeface="Calibri"/>
                <a:cs typeface="Calibri"/>
              </a:rPr>
              <a:t>Grades K–5</a:t>
            </a:r>
          </a:p>
        </p:txBody>
      </p:sp>
      <p:sp>
        <p:nvSpPr>
          <p:cNvPr id="9" name="TextBox 8">
            <a:extLst>
              <a:ext uri="{FF2B5EF4-FFF2-40B4-BE49-F238E27FC236}">
                <a16:creationId xmlns:a16="http://schemas.microsoft.com/office/drawing/2014/main" id="{BC4392E6-E28E-D945-84A0-C75C64FE6E62}"/>
              </a:ext>
            </a:extLst>
          </p:cNvPr>
          <p:cNvSpPr txBox="1"/>
          <p:nvPr/>
        </p:nvSpPr>
        <p:spPr>
          <a:xfrm>
            <a:off x="11552663" y="601733"/>
            <a:ext cx="346249" cy="5330716"/>
          </a:xfrm>
          <a:prstGeom prst="rect">
            <a:avLst/>
          </a:prstGeom>
          <a:noFill/>
        </p:spPr>
        <p:txBody>
          <a:bodyPr vert="vert270" wrap="square" rtlCol="0">
            <a:spAutoFit/>
          </a:bodyPr>
          <a:lstStyle/>
          <a:p>
            <a:pPr algn="ctr"/>
            <a:r>
              <a:rPr lang="en-US" sz="1050" dirty="0">
                <a:solidFill>
                  <a:schemeClr val="accent6">
                    <a:lumMod val="50000"/>
                  </a:schemeClr>
                </a:solidFill>
                <a:latin typeface="Arial"/>
                <a:cs typeface="Arial"/>
              </a:rPr>
              <a:t>Image credit: Creatas Images / Creatas / Thinkstock | Item number: 80621060</a:t>
            </a:r>
          </a:p>
        </p:txBody>
      </p:sp>
    </p:spTree>
    <p:extLst>
      <p:ext uri="{BB962C8B-B14F-4D97-AF65-F5344CB8AC3E}">
        <p14:creationId xmlns:p14="http://schemas.microsoft.com/office/powerpoint/2010/main" val="18877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41</a:t>
            </a:fld>
            <a:endParaRPr lang="en-US" dirty="0"/>
          </a:p>
        </p:txBody>
      </p:sp>
      <p:sp>
        <p:nvSpPr>
          <p:cNvPr id="6" name="Title 5"/>
          <p:cNvSpPr>
            <a:spLocks noGrp="1"/>
          </p:cNvSpPr>
          <p:nvPr>
            <p:ph type="title"/>
          </p:nvPr>
        </p:nvSpPr>
        <p:spPr/>
        <p:txBody>
          <a:bodyPr/>
          <a:lstStyle/>
          <a:p>
            <a:r>
              <a:rPr lang="en-US" b="1" dirty="0"/>
              <a:t>Reflecting on purposeful planning</a:t>
            </a:r>
          </a:p>
        </p:txBody>
      </p:sp>
      <p:graphicFrame>
        <p:nvGraphicFramePr>
          <p:cNvPr id="9" name="Diagram 8"/>
          <p:cNvGraphicFramePr/>
          <p:nvPr>
            <p:extLst>
              <p:ext uri="{D42A27DB-BD31-4B8C-83A1-F6EECF244321}">
                <p14:modId xmlns:p14="http://schemas.microsoft.com/office/powerpoint/2010/main" val="1884304549"/>
              </p:ext>
            </p:extLst>
          </p:nvPr>
        </p:nvGraphicFramePr>
        <p:xfrm>
          <a:off x="640080" y="896113"/>
          <a:ext cx="10881360" cy="50474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5</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7437178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367389" y="2573079"/>
            <a:ext cx="11459513" cy="3615069"/>
          </a:xfrm>
          <a:prstGeom prst="rect">
            <a:avLst/>
          </a:prstGeom>
        </p:spPr>
        <p:txBody>
          <a:bodyPr anchor="ctr" anchorCtr="0"/>
          <a:lstStyle>
            <a:lvl1pPr algn="ctr" defTabSz="914400" rtl="0" eaLnBrk="1" latinLnBrk="0" hangingPunct="1">
              <a:lnSpc>
                <a:spcPct val="90000"/>
              </a:lnSpc>
              <a:spcBef>
                <a:spcPct val="0"/>
              </a:spcBef>
              <a:buNone/>
              <a:defRPr sz="6000" kern="1200">
                <a:solidFill>
                  <a:schemeClr val="tx1">
                    <a:lumMod val="75000"/>
                  </a:schemeClr>
                </a:solidFill>
                <a:latin typeface="Calibri"/>
                <a:ea typeface="Century" charset="0"/>
                <a:cs typeface="Calibri"/>
              </a:defRPr>
            </a:lvl1pPr>
          </a:lstStyle>
          <a:p>
            <a:r>
              <a:rPr lang="en-US" sz="4800" b="1" dirty="0"/>
              <a:t>Module 5</a:t>
            </a:r>
            <a:r>
              <a:rPr lang="en-US" sz="4800" dirty="0"/>
              <a:t>: Number and Operations—Fractions: Understanding Fractions</a:t>
            </a:r>
            <a:br>
              <a:rPr lang="en-US" sz="4800" dirty="0"/>
            </a:br>
            <a:r>
              <a:rPr lang="en-US" sz="4800" dirty="0"/>
              <a:t>Closing and Participant Evaluation Survey</a:t>
            </a:r>
            <a:br>
              <a:rPr lang="en-US" sz="4800" dirty="0"/>
            </a:br>
            <a:r>
              <a:rPr lang="en-US" sz="4800" dirty="0"/>
              <a:t>Grades K–5</a:t>
            </a:r>
          </a:p>
        </p:txBody>
      </p:sp>
    </p:spTree>
    <p:extLst>
      <p:ext uri="{BB962C8B-B14F-4D97-AF65-F5344CB8AC3E}">
        <p14:creationId xmlns:p14="http://schemas.microsoft.com/office/powerpoint/2010/main" val="20210183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43</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t>References</a:t>
            </a:r>
          </a:p>
        </p:txBody>
      </p:sp>
      <p:sp>
        <p:nvSpPr>
          <p:cNvPr id="2" name="TextBox 1"/>
          <p:cNvSpPr txBox="1"/>
          <p:nvPr/>
        </p:nvSpPr>
        <p:spPr>
          <a:xfrm>
            <a:off x="533400" y="1587500"/>
            <a:ext cx="10363200" cy="307777"/>
          </a:xfrm>
          <a:prstGeom prst="rect">
            <a:avLst/>
          </a:prstGeom>
          <a:noFill/>
        </p:spPr>
        <p:txBody>
          <a:bodyPr wrap="square" rtlCol="0">
            <a:spAutoFit/>
          </a:bodyPr>
          <a:lstStyle/>
          <a:p>
            <a:endParaRPr lang="en-US" dirty="0"/>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lvl="0">
              <a:buSzPct val="25000"/>
            </a:pPr>
            <a:r>
              <a:rPr lang="en-US" sz="1800" dirty="0">
                <a:solidFill>
                  <a:srgbClr val="5A5A5A"/>
                </a:solidFill>
                <a:latin typeface="Calibri"/>
                <a:ea typeface="Calibri"/>
                <a:cs typeface="Calibri"/>
                <a:sym typeface="Calibri"/>
              </a:rPr>
              <a:t>Grades </a:t>
            </a:r>
            <a:r>
              <a:rPr lang="en-US" dirty="0">
                <a:solidFill>
                  <a:srgbClr val="5A5A5A"/>
                </a:solidFill>
                <a:latin typeface="Calibri"/>
                <a:ea typeface="Calibri"/>
                <a:cs typeface="Calibri"/>
                <a:sym typeface="Calibri"/>
              </a:rPr>
              <a:t>K</a:t>
            </a:r>
            <a:r>
              <a:rPr lang="en-US" sz="1800" dirty="0">
                <a:solidFill>
                  <a:srgbClr val="797878"/>
                </a:solidFill>
                <a:latin typeface="Calibri"/>
                <a:cs typeface="Calibri"/>
              </a:rPr>
              <a:t>–</a:t>
            </a:r>
            <a:r>
              <a:rPr lang="en-US" dirty="0">
                <a:solidFill>
                  <a:srgbClr val="5A5A5A"/>
                </a:solidFill>
                <a:latin typeface="Calibri"/>
                <a:ea typeface="Calibri"/>
                <a:cs typeface="Calibri"/>
                <a:sym typeface="Calibri"/>
              </a:rPr>
              <a:t>5</a:t>
            </a:r>
            <a:endParaRPr lang="en-US" sz="1800" dirty="0">
              <a:solidFill>
                <a:srgbClr val="5A5A5A"/>
              </a:solidFill>
              <a:latin typeface="Calibri"/>
              <a:ea typeface="Calibri"/>
              <a:cs typeface="Calibri"/>
              <a:sym typeface="Calibri"/>
            </a:endParaRPr>
          </a:p>
        </p:txBody>
      </p:sp>
      <p:sp>
        <p:nvSpPr>
          <p:cNvPr id="3" name="TextBox 2"/>
          <p:cNvSpPr txBox="1"/>
          <p:nvPr/>
        </p:nvSpPr>
        <p:spPr>
          <a:xfrm>
            <a:off x="194014" y="756954"/>
            <a:ext cx="11834838" cy="5242460"/>
          </a:xfrm>
          <a:prstGeom prst="rect">
            <a:avLst/>
          </a:prstGeom>
          <a:noFill/>
        </p:spPr>
        <p:txBody>
          <a:bodyPr wrap="square" rtlCol="0">
            <a:spAutoFit/>
          </a:bodyPr>
          <a:lstStyle/>
          <a:p>
            <a:pPr>
              <a:spcBef>
                <a:spcPts val="400"/>
              </a:spcBef>
            </a:pPr>
            <a:r>
              <a:rPr lang="en-US" sz="1200" i="1" dirty="0">
                <a:solidFill>
                  <a:schemeClr val="accent6">
                    <a:lumMod val="50000"/>
                  </a:schemeClr>
                </a:solidFill>
                <a:latin typeface="Calibri"/>
                <a:cs typeface="Calibri"/>
              </a:rPr>
              <a:t>Key resources available via the Louisiana Department of Education web page</a:t>
            </a:r>
            <a:r>
              <a:rPr lang="en-US" sz="1200" dirty="0">
                <a:solidFill>
                  <a:schemeClr val="accent6">
                    <a:lumMod val="50000"/>
                  </a:schemeClr>
                </a:solidFill>
                <a:latin typeface="Calibri"/>
                <a:cs typeface="Calibri"/>
              </a:rPr>
              <a:t> — K-12 Math Planning Resources, </a:t>
            </a:r>
            <a:r>
              <a:rPr lang="en-US" sz="1200" u="sng" dirty="0">
                <a:solidFill>
                  <a:schemeClr val="accent6">
                    <a:lumMod val="50000"/>
                  </a:schemeClr>
                </a:solidFill>
                <a:latin typeface="Calibri"/>
                <a:cs typeface="Calibri"/>
                <a:hlinkClick r:id="rId3"/>
              </a:rPr>
              <a:t>https://www.louisianabelieves.com/resources/library/k-12-math-year-long-planning</a:t>
            </a:r>
            <a:r>
              <a:rPr lang="en-US" sz="1200" dirty="0">
                <a:solidFill>
                  <a:schemeClr val="accent6">
                    <a:lumMod val="50000"/>
                  </a:schemeClr>
                </a:solidFill>
                <a:latin typeface="Calibri"/>
                <a:cs typeface="Calibri"/>
              </a:rPr>
              <a:t> — include the following: </a:t>
            </a:r>
          </a:p>
          <a:p>
            <a:pPr marL="171450" indent="-171450">
              <a:spcBef>
                <a:spcPts val="400"/>
              </a:spcBef>
              <a:buFont typeface="Arial"/>
              <a:buChar char="•"/>
            </a:pPr>
            <a:r>
              <a:rPr lang="en-US" sz="1200" i="1" dirty="0">
                <a:solidFill>
                  <a:schemeClr val="accent6">
                    <a:lumMod val="50000"/>
                  </a:schemeClr>
                </a:solidFill>
                <a:latin typeface="Calibri"/>
                <a:cs typeface="Calibri"/>
              </a:rPr>
              <a:t>K–12 Louisiana Student Standards for Mathematics (LSSM)</a:t>
            </a:r>
            <a:r>
              <a:rPr lang="en-US" sz="1200" dirty="0">
                <a:solidFill>
                  <a:schemeClr val="accent6">
                    <a:lumMod val="50000"/>
                  </a:schemeClr>
                </a:solidFill>
                <a:latin typeface="Calibri"/>
                <a:cs typeface="Calibri"/>
              </a:rPr>
              <a:t> | </a:t>
            </a:r>
            <a:r>
              <a:rPr lang="en-US" sz="1200" i="1" dirty="0">
                <a:solidFill>
                  <a:schemeClr val="accent6">
                    <a:lumMod val="50000"/>
                  </a:schemeClr>
                </a:solidFill>
                <a:latin typeface="Calibri"/>
                <a:cs typeface="Calibri"/>
              </a:rPr>
              <a:t>Teachers Companion Documents</a:t>
            </a:r>
            <a:endParaRPr lang="en-US" sz="1200" dirty="0">
              <a:solidFill>
                <a:schemeClr val="accent6">
                  <a:lumMod val="50000"/>
                </a:schemeClr>
              </a:solidFill>
              <a:latin typeface="Calibri"/>
              <a:cs typeface="Calibri"/>
            </a:endParaRPr>
          </a:p>
          <a:p>
            <a:pPr marL="171450" indent="-171450">
              <a:spcBef>
                <a:spcPts val="400"/>
              </a:spcBef>
              <a:buFont typeface="Arial"/>
              <a:buChar char="•"/>
            </a:pPr>
            <a:r>
              <a:rPr lang="en-US" sz="1200" i="1" dirty="0">
                <a:solidFill>
                  <a:schemeClr val="accent6">
                    <a:lumMod val="50000"/>
                  </a:schemeClr>
                </a:solidFill>
                <a:latin typeface="Calibri"/>
                <a:cs typeface="Calibri"/>
              </a:rPr>
              <a:t>Implement The Eureka Curriculum: Louisiana Eureka Guides </a:t>
            </a:r>
            <a:r>
              <a:rPr lang="en-US" sz="1200" dirty="0">
                <a:solidFill>
                  <a:schemeClr val="accent6">
                    <a:lumMod val="50000"/>
                  </a:schemeClr>
                </a:solidFill>
                <a:latin typeface="Calibri"/>
                <a:cs typeface="Calibri"/>
              </a:rPr>
              <a:t>|</a:t>
            </a:r>
            <a:r>
              <a:rPr lang="en-US" sz="1200" i="1" dirty="0">
                <a:solidFill>
                  <a:schemeClr val="accent6">
                    <a:lumMod val="50000"/>
                  </a:schemeClr>
                </a:solidFill>
                <a:latin typeface="Calibri"/>
                <a:cs typeface="Calibri"/>
              </a:rPr>
              <a:t> Help Students Who Struggle: Remediation Guides</a:t>
            </a:r>
            <a:r>
              <a:rPr lang="en-US" sz="1200" dirty="0">
                <a:solidFill>
                  <a:schemeClr val="accent6">
                    <a:lumMod val="50000"/>
                  </a:schemeClr>
                </a:solidFill>
                <a:latin typeface="Calibri"/>
                <a:cs typeface="Calibri"/>
              </a:rPr>
              <a:t>. </a:t>
            </a:r>
            <a:endParaRPr lang="en-US" sz="1200" u="sng" dirty="0">
              <a:solidFill>
                <a:schemeClr val="accent6">
                  <a:lumMod val="50000"/>
                </a:schemeClr>
              </a:solidFill>
              <a:latin typeface="Calibri"/>
              <a:cs typeface="Calibri"/>
            </a:endParaRPr>
          </a:p>
          <a:p>
            <a:pPr marL="173038" indent="-173038">
              <a:spcBef>
                <a:spcPts val="400"/>
              </a:spcBef>
              <a:buFont typeface="Arial"/>
              <a:buChar char="•"/>
            </a:pPr>
            <a:r>
              <a:rPr lang="en-US" sz="1200" i="1" dirty="0">
                <a:solidFill>
                  <a:schemeClr val="accent6">
                    <a:lumMod val="50000"/>
                  </a:schemeClr>
                </a:solidFill>
                <a:latin typeface="Calibri"/>
                <a:ea typeface="Calibri" charset="0"/>
                <a:cs typeface="Calibri"/>
              </a:rPr>
              <a:t>The Louisiana Student Standards for Mathematics: A Guide to Rigor in Mathematics 2.0</a:t>
            </a:r>
            <a:r>
              <a:rPr lang="en-US" sz="1200" dirty="0">
                <a:solidFill>
                  <a:schemeClr val="accent6">
                    <a:lumMod val="50000"/>
                  </a:schemeClr>
                </a:solidFill>
                <a:latin typeface="Calibri"/>
                <a:ea typeface="Calibri" charset="0"/>
                <a:cs typeface="Calibri"/>
              </a:rPr>
              <a:t>, at https://www.louisianabelieves.com/docs/default-source/year-long-planning/k-12-lssm-alignment-to-rigor.pdf  This document (name in link: “K-12 LSSM Alignment to Rigor”) as well as the individual rigor documents for each grade level—e.g., “Kindergarten LSSM Alignment to Rigor,” “Grade 1 LSSM Alignment to Rigor,” and so on) can be downloaded via this web page: </a:t>
            </a:r>
            <a:r>
              <a:rPr lang="en-US" sz="1200" dirty="0">
                <a:solidFill>
                  <a:schemeClr val="accent6">
                    <a:lumMod val="50000"/>
                  </a:schemeClr>
                </a:solidFill>
                <a:latin typeface="Calibri"/>
                <a:ea typeface="Calibri" charset="0"/>
                <a:cs typeface="Calibri"/>
                <a:hlinkClick r:id="rId3"/>
              </a:rPr>
              <a:t>https://www.louisianabelieves.com/resources/library/k-12-math-year-long-planning</a:t>
            </a:r>
            <a:endParaRPr lang="en-US" sz="1200" dirty="0">
              <a:solidFill>
                <a:schemeClr val="accent6">
                  <a:lumMod val="50000"/>
                </a:schemeClr>
              </a:solidFill>
              <a:latin typeface="Calibri"/>
              <a:cs typeface="Calibri"/>
            </a:endParaRPr>
          </a:p>
          <a:p>
            <a:pPr>
              <a:spcBef>
                <a:spcPts val="400"/>
              </a:spcBef>
            </a:pPr>
            <a:r>
              <a:rPr lang="en-US" sz="1200" i="1" dirty="0">
                <a:solidFill>
                  <a:schemeClr val="accent6">
                    <a:lumMod val="50000"/>
                  </a:schemeClr>
                </a:solidFill>
                <a:latin typeface="Calibri"/>
                <a:cs typeface="Calibri"/>
              </a:rPr>
              <a:t>Other resources referenced include: </a:t>
            </a:r>
            <a:endParaRPr lang="en-US" sz="1200" i="1" dirty="0">
              <a:solidFill>
                <a:schemeClr val="accent6">
                  <a:lumMod val="50000"/>
                </a:schemeClr>
              </a:solidFill>
              <a:latin typeface="Calibri" charset="0"/>
              <a:ea typeface="Calibri" charset="0"/>
              <a:cs typeface="Calibri" charset="0"/>
            </a:endParaRPr>
          </a:p>
          <a:p>
            <a:pPr marL="173038" indent="-173038">
              <a:spcBef>
                <a:spcPts val="400"/>
              </a:spcBef>
            </a:pPr>
            <a:r>
              <a:rPr lang="en-US" sz="1200" dirty="0">
                <a:solidFill>
                  <a:schemeClr val="accent6">
                    <a:lumMod val="50000"/>
                  </a:schemeClr>
                </a:solidFill>
                <a:latin typeface="Calibri" charset="0"/>
                <a:ea typeface="Calibri" charset="0"/>
                <a:cs typeface="Calibri" charset="0"/>
              </a:rPr>
              <a:t>Boaler, Jo. (n.d.) “How to Learn Math: For Teachers,” Stanford: Center for Professional Development.</a:t>
            </a:r>
            <a:r>
              <a:rPr lang="en-US" sz="1200" dirty="0">
                <a:solidFill>
                  <a:schemeClr val="accent6">
                    <a:lumMod val="50000"/>
                  </a:schemeClr>
                </a:solidFill>
                <a:latin typeface="Calibri" charset="0"/>
                <a:ea typeface="Calibri" charset="0"/>
                <a:cs typeface="Calibri" charset="0"/>
                <a:hlinkClick r:id="rId4"/>
              </a:rPr>
              <a:t> </a:t>
            </a:r>
            <a:r>
              <a:rPr lang="en-US" sz="1200" u="sng" dirty="0">
                <a:solidFill>
                  <a:schemeClr val="accent6">
                    <a:lumMod val="50000"/>
                  </a:schemeClr>
                </a:solidFill>
                <a:latin typeface="Calibri" charset="0"/>
                <a:ea typeface="Calibri" charset="0"/>
                <a:cs typeface="Calibri" charset="0"/>
                <a:hlinkClick r:id="rId4"/>
              </a:rPr>
              <a:t>http://scpd.stanford.edu/ppc/how-learn-math-teachers</a:t>
            </a:r>
            <a:endParaRPr lang="en-US" sz="1200" dirty="0">
              <a:solidFill>
                <a:schemeClr val="accent6">
                  <a:lumMod val="50000"/>
                </a:schemeClr>
              </a:solidFill>
              <a:latin typeface="Calibri"/>
              <a:cs typeface="Calibri"/>
            </a:endParaRPr>
          </a:p>
          <a:p>
            <a:pPr marL="173038" indent="-173038">
              <a:spcBef>
                <a:spcPts val="400"/>
              </a:spcBef>
            </a:pPr>
            <a:r>
              <a:rPr lang="en-US" sz="1200" dirty="0">
                <a:solidFill>
                  <a:schemeClr val="accent6">
                    <a:lumMod val="50000"/>
                  </a:schemeClr>
                </a:solidFill>
                <a:latin typeface="Calibri"/>
                <a:cs typeface="Calibri"/>
              </a:rPr>
              <a:t>Carpenter, T .P., Franke, M. L., Jacobs, V. R., Fennema, E., &amp; Empson, S. B. (1998). A longitudinal study of invention and understanding in children’s multi-digit addition and subtraction. </a:t>
            </a:r>
            <a:r>
              <a:rPr lang="en-US" sz="1200" i="1" dirty="0">
                <a:solidFill>
                  <a:schemeClr val="accent6">
                    <a:lumMod val="50000"/>
                  </a:schemeClr>
                </a:solidFill>
                <a:latin typeface="Calibri"/>
                <a:cs typeface="Calibri"/>
              </a:rPr>
              <a:t>Journal for Research on Mathematics Education, 29</a:t>
            </a:r>
            <a:r>
              <a:rPr lang="en-US" sz="1200" dirty="0">
                <a:solidFill>
                  <a:schemeClr val="accent6">
                    <a:lumMod val="50000"/>
                  </a:schemeClr>
                </a:solidFill>
                <a:latin typeface="Calibri"/>
                <a:cs typeface="Calibri"/>
              </a:rPr>
              <a:t>(1), 3–20.</a:t>
            </a:r>
          </a:p>
          <a:p>
            <a:pPr marL="173038" indent="-173038">
              <a:spcBef>
                <a:spcPts val="400"/>
              </a:spcBef>
            </a:pPr>
            <a:r>
              <a:rPr lang="en-US" sz="1200" dirty="0">
                <a:solidFill>
                  <a:schemeClr val="accent6">
                    <a:lumMod val="50000"/>
                  </a:schemeClr>
                </a:solidFill>
                <a:latin typeface="Calibri"/>
                <a:cs typeface="Calibri"/>
              </a:rPr>
              <a:t>EngageNY, from the </a:t>
            </a:r>
            <a:r>
              <a:rPr lang="en-US" sz="1200" dirty="0">
                <a:solidFill>
                  <a:schemeClr val="accent6">
                    <a:lumMod val="50000"/>
                  </a:schemeClr>
                </a:solidFill>
                <a:latin typeface="Calibri"/>
                <a:ea typeface="Calibri" charset="0"/>
                <a:cs typeface="Calibri"/>
              </a:rPr>
              <a:t>New York State Department of Education</a:t>
            </a:r>
            <a:r>
              <a:rPr lang="en-US" sz="1200" dirty="0">
                <a:solidFill>
                  <a:schemeClr val="accent6">
                    <a:lumMod val="50000"/>
                  </a:schemeClr>
                </a:solidFill>
                <a:latin typeface="Calibri"/>
                <a:cs typeface="Calibri"/>
              </a:rPr>
              <a:t>: Various curriculum resources, a</a:t>
            </a:r>
            <a:r>
              <a:rPr lang="en-US" sz="1200" dirty="0">
                <a:solidFill>
                  <a:schemeClr val="accent6">
                    <a:lumMod val="50000"/>
                  </a:schemeClr>
                </a:solidFill>
                <a:latin typeface="Calibri"/>
                <a:ea typeface="Calibri" charset="0"/>
                <a:cs typeface="Calibri"/>
              </a:rPr>
              <a:t>vailable via </a:t>
            </a:r>
            <a:r>
              <a:rPr lang="en-US" sz="1200" dirty="0">
                <a:solidFill>
                  <a:schemeClr val="accent6">
                    <a:lumMod val="50000"/>
                  </a:schemeClr>
                </a:solidFill>
                <a:latin typeface="Calibri"/>
                <a:ea typeface="Calibri" charset="0"/>
                <a:cs typeface="Calibri"/>
                <a:hlinkClick r:id="rId5"/>
              </a:rPr>
              <a:t>https://www.engageny.org </a:t>
            </a:r>
            <a:r>
              <a:rPr lang="en-US" sz="1200" dirty="0">
                <a:solidFill>
                  <a:schemeClr val="accent6">
                    <a:lumMod val="50000"/>
                  </a:schemeClr>
                </a:solidFill>
                <a:latin typeface="Calibri"/>
                <a:ea typeface="Calibri" charset="0"/>
                <a:cs typeface="Calibri"/>
              </a:rPr>
              <a:t> Including: </a:t>
            </a:r>
          </a:p>
          <a:p>
            <a:pPr marL="173038" indent="3175">
              <a:spcBef>
                <a:spcPts val="400"/>
              </a:spcBef>
            </a:pPr>
            <a:r>
              <a:rPr lang="en-US" sz="1200" dirty="0">
                <a:solidFill>
                  <a:schemeClr val="accent6">
                    <a:lumMod val="50000"/>
                  </a:schemeClr>
                </a:solidFill>
                <a:latin typeface="Calibri"/>
                <a:ea typeface="Times New Roman"/>
                <a:cs typeface="Calibri"/>
              </a:rPr>
              <a:t>(2013 May 14). Video Library Grade 2 Math: Use Modeling and Tools to Solve Three Digit Subtraction Problems 2.NBT.7 </a:t>
            </a:r>
            <a:r>
              <a:rPr lang="en-US" sz="1200" dirty="0">
                <a:solidFill>
                  <a:schemeClr val="accent6">
                    <a:lumMod val="50000"/>
                  </a:schemeClr>
                </a:solidFill>
                <a:latin typeface="Calibri"/>
                <a:ea typeface="Times New Roman"/>
                <a:cs typeface="Calibri"/>
                <a:hlinkClick r:id="rId6"/>
              </a:rPr>
              <a:t>https://www.engageny.org/resource/common-core-instruction-use-modeling-and-tools-to-solve-three-digit-subtraction-problems</a:t>
            </a:r>
            <a:endParaRPr lang="en-US" sz="1200" dirty="0">
              <a:solidFill>
                <a:schemeClr val="accent6">
                  <a:lumMod val="50000"/>
                </a:schemeClr>
              </a:solidFill>
              <a:latin typeface="Calibri"/>
              <a:ea typeface="Calibri" charset="0"/>
              <a:cs typeface="Calibri"/>
            </a:endParaRPr>
          </a:p>
          <a:p>
            <a:pPr marL="173038">
              <a:spcBef>
                <a:spcPts val="400"/>
              </a:spcBef>
            </a:pPr>
            <a:r>
              <a:rPr lang="en-US" sz="1200" dirty="0">
                <a:solidFill>
                  <a:schemeClr val="accent6">
                    <a:lumMod val="50000"/>
                  </a:schemeClr>
                </a:solidFill>
                <a:latin typeface="Calibri"/>
                <a:ea typeface="Calibri" charset="0"/>
                <a:cs typeface="Calibri"/>
              </a:rPr>
              <a:t>(2014). Lesson: Grade 3 Mathematics Module 5, Topic E, Lesson 22. Available via https://www.engageny.org/resource/grade-3-mathematics-module-5-topic-e-lesson-22 </a:t>
            </a:r>
          </a:p>
          <a:p>
            <a:pPr marL="173038">
              <a:spcBef>
                <a:spcPts val="400"/>
              </a:spcBef>
            </a:pPr>
            <a:r>
              <a:rPr lang="en-US" sz="1200" dirty="0">
                <a:solidFill>
                  <a:schemeClr val="accent6">
                    <a:lumMod val="50000"/>
                  </a:schemeClr>
                </a:solidFill>
                <a:latin typeface="Calibri"/>
                <a:ea typeface="Calibri" charset="0"/>
                <a:cs typeface="Calibri"/>
              </a:rPr>
              <a:t>These curriculum resources are shared under the EngageNY terms of use (https://www.engageny.org/terms-of-use) and the Creative Commons license—Attribution-NonCommercial-ShareAlike 3.0 Unported (CC BY-NC-SA 3.0)—mentioned therein: https://creativecommons.org/licenses/by-nc-sa/3.0</a:t>
            </a:r>
            <a:endParaRPr lang="en-US" sz="1200" dirty="0">
              <a:solidFill>
                <a:schemeClr val="accent6">
                  <a:lumMod val="50000"/>
                </a:schemeClr>
              </a:solidFill>
              <a:latin typeface="Calibri" charset="0"/>
              <a:ea typeface="Calibri" charset="0"/>
              <a:cs typeface="Calibri" charset="0"/>
            </a:endParaRPr>
          </a:p>
          <a:p>
            <a:pPr marL="173038" lvl="2" indent="-173038">
              <a:spcBef>
                <a:spcPts val="400"/>
              </a:spcBef>
            </a:pPr>
            <a:r>
              <a:rPr lang="en-US" sz="1200" dirty="0">
                <a:solidFill>
                  <a:schemeClr val="accent6">
                    <a:lumMod val="50000"/>
                  </a:schemeClr>
                </a:solidFill>
                <a:latin typeface="Calibri"/>
                <a:cs typeface="Calibri"/>
              </a:rPr>
              <a:t>National Council of Teachers of Mathematics. (2014 July). Procedural fluency in mathematics. A position of the National Council of Teachers of Mathematics. </a:t>
            </a:r>
            <a:r>
              <a:rPr lang="en-US" sz="1200" dirty="0">
                <a:solidFill>
                  <a:schemeClr val="accent6">
                    <a:lumMod val="50000"/>
                  </a:schemeClr>
                </a:solidFill>
                <a:latin typeface="Calibri"/>
                <a:cs typeface="Calibri"/>
                <a:hlinkClick r:id="rId7"/>
              </a:rPr>
              <a:t>http://www.nctm.org/Standards-and-Positions/Position-Statements/Procedural-Fluency-in-Mathematics</a:t>
            </a:r>
            <a:endParaRPr lang="en-US" sz="1200" dirty="0">
              <a:solidFill>
                <a:schemeClr val="accent6">
                  <a:lumMod val="50000"/>
                </a:schemeClr>
              </a:solidFill>
              <a:latin typeface="Calibri" charset="0"/>
              <a:ea typeface="Calibri" charset="0"/>
              <a:cs typeface="Calibri" charset="0"/>
            </a:endParaRPr>
          </a:p>
          <a:p>
            <a:pPr marL="173038" lvl="2" indent="-173038">
              <a:spcBef>
                <a:spcPts val="400"/>
              </a:spcBef>
            </a:pPr>
            <a:r>
              <a:rPr lang="en-US" sz="1200" dirty="0">
                <a:solidFill>
                  <a:schemeClr val="accent6">
                    <a:lumMod val="50000"/>
                  </a:schemeClr>
                </a:solidFill>
                <a:latin typeface="Calibri" charset="0"/>
                <a:ea typeface="Calibri" charset="0"/>
                <a:cs typeface="Calibri" charset="0"/>
              </a:rPr>
              <a:t>National Research Council. (2000). </a:t>
            </a:r>
            <a:r>
              <a:rPr lang="en-US" sz="1200" i="1" dirty="0">
                <a:solidFill>
                  <a:schemeClr val="accent6">
                    <a:lumMod val="50000"/>
                  </a:schemeClr>
                </a:solidFill>
                <a:latin typeface="Calibri" charset="0"/>
                <a:ea typeface="Calibri" charset="0"/>
                <a:cs typeface="Calibri" charset="0"/>
              </a:rPr>
              <a:t>How people learn: Brain, Mind, Experience, and School</a:t>
            </a:r>
            <a:r>
              <a:rPr lang="en-US" sz="1200" dirty="0">
                <a:solidFill>
                  <a:schemeClr val="accent6">
                    <a:lumMod val="50000"/>
                  </a:schemeClr>
                </a:solidFill>
                <a:latin typeface="Calibri" charset="0"/>
                <a:ea typeface="Calibri" charset="0"/>
                <a:cs typeface="Calibri" charset="0"/>
              </a:rPr>
              <a:t>. Washington, DC: The National Academies Press.</a:t>
            </a:r>
          </a:p>
          <a:p>
            <a:pPr>
              <a:spcBef>
                <a:spcPts val="400"/>
              </a:spcBef>
            </a:pPr>
            <a:r>
              <a:rPr lang="en-US" sz="1200" dirty="0">
                <a:solidFill>
                  <a:srgbClr val="1D1D1F"/>
                </a:solidFill>
                <a:latin typeface="Calibri"/>
                <a:cs typeface="Calibri"/>
              </a:rPr>
              <a:t>Smith, M. S., &amp; Stein, M. K. (2011). </a:t>
            </a:r>
            <a:r>
              <a:rPr lang="en-US" sz="1200" i="1" dirty="0">
                <a:solidFill>
                  <a:srgbClr val="1D1D1F"/>
                </a:solidFill>
                <a:latin typeface="Calibri"/>
                <a:cs typeface="Calibri"/>
              </a:rPr>
              <a:t>5 practices for orchestrating productive mathematics discussions. </a:t>
            </a:r>
            <a:r>
              <a:rPr lang="en-US" sz="1200" dirty="0">
                <a:solidFill>
                  <a:srgbClr val="1D1D1F"/>
                </a:solidFill>
                <a:latin typeface="Calibri"/>
                <a:cs typeface="Calibri"/>
              </a:rPr>
              <a:t>Reston, VA: National Council of Teachers of Mathematics. Available at</a:t>
            </a:r>
            <a:br>
              <a:rPr lang="en-US" sz="1200" dirty="0">
                <a:solidFill>
                  <a:srgbClr val="1D1D1F"/>
                </a:solidFill>
                <a:latin typeface="Calibri"/>
                <a:cs typeface="Calibri"/>
              </a:rPr>
            </a:br>
            <a:r>
              <a:rPr lang="en-US" sz="1200" dirty="0">
                <a:solidFill>
                  <a:srgbClr val="1D1D1F"/>
                </a:solidFill>
                <a:latin typeface="Calibri"/>
                <a:cs typeface="Calibri"/>
                <a:hlinkClick r:id="rId8"/>
              </a:rPr>
              <a:t> http://www.nctm.org/Store/Products/5--Practices-for-Orchestrating-Productive-Mathematics-Discussions</a:t>
            </a:r>
            <a:endParaRPr lang="en-US" sz="1200" dirty="0">
              <a:solidFill>
                <a:srgbClr val="1D1D1F"/>
              </a:solidFill>
              <a:latin typeface="Calibri"/>
              <a:cs typeface="Calibri"/>
            </a:endParaRPr>
          </a:p>
          <a:p>
            <a:pPr marL="173038" lvl="2" indent="-173038">
              <a:spcBef>
                <a:spcPts val="400"/>
              </a:spcBef>
            </a:pPr>
            <a:r>
              <a:rPr lang="en-US" sz="1200" dirty="0">
                <a:solidFill>
                  <a:schemeClr val="accent6">
                    <a:lumMod val="50000"/>
                  </a:schemeClr>
                </a:solidFill>
                <a:latin typeface="Calibri"/>
                <a:cs typeface="Calibri"/>
              </a:rPr>
              <a:t>Van de Walle, J. A., Karp, K., S., Lovin, L. H., Bay-Williams, J. M. (2017). </a:t>
            </a:r>
            <a:r>
              <a:rPr lang="en-US" sz="1200" i="1" dirty="0">
                <a:solidFill>
                  <a:schemeClr val="accent6">
                    <a:lumMod val="50000"/>
                  </a:schemeClr>
                </a:solidFill>
                <a:latin typeface="Calibri"/>
                <a:cs typeface="Calibri"/>
              </a:rPr>
              <a:t>Teaching Student-Centered Mathematics: Developmentally appropriate instruction for grades 3–5</a:t>
            </a:r>
            <a:r>
              <a:rPr lang="en-US" sz="1200" dirty="0">
                <a:solidFill>
                  <a:schemeClr val="accent6">
                    <a:lumMod val="50000"/>
                  </a:schemeClr>
                </a:solidFill>
                <a:latin typeface="Calibri"/>
                <a:cs typeface="Calibri"/>
              </a:rPr>
              <a:t> (volume II). Third Edition</a:t>
            </a:r>
            <a:r>
              <a:rPr lang="en-US" sz="1200" i="1" dirty="0">
                <a:solidFill>
                  <a:schemeClr val="accent6">
                    <a:lumMod val="50000"/>
                  </a:schemeClr>
                </a:solidFill>
                <a:latin typeface="Calibri"/>
                <a:cs typeface="Calibri"/>
              </a:rPr>
              <a:t>.</a:t>
            </a:r>
            <a:r>
              <a:rPr lang="en-US" sz="1200" dirty="0">
                <a:solidFill>
                  <a:schemeClr val="accent6">
                    <a:lumMod val="50000"/>
                  </a:schemeClr>
                </a:solidFill>
                <a:latin typeface="Calibri"/>
                <a:cs typeface="Calibri"/>
              </a:rPr>
              <a:t> NY, NY: Pearson.</a:t>
            </a:r>
            <a:endParaRPr lang="en-US" sz="1200" dirty="0">
              <a:solidFill>
                <a:srgbClr val="1D1D1F"/>
              </a:solidFill>
              <a:latin typeface="Calibri" charset="0"/>
              <a:ea typeface="Calibri" charset="0"/>
              <a:cs typeface="Calibri" charset="0"/>
            </a:endParaRPr>
          </a:p>
        </p:txBody>
      </p:sp>
    </p:spTree>
    <p:extLst>
      <p:ext uri="{BB962C8B-B14F-4D97-AF65-F5344CB8AC3E}">
        <p14:creationId xmlns:p14="http://schemas.microsoft.com/office/powerpoint/2010/main" val="856512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44</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5</a:t>
            </a:r>
            <a:endParaRPr lang="en-US" sz="1800" dirty="0">
              <a:solidFill>
                <a:srgbClr val="5A5A5A"/>
              </a:solidFill>
              <a:latin typeface="Calibri"/>
              <a:ea typeface="Calibri"/>
              <a:cs typeface="Calibri"/>
              <a:sym typeface="Calibri"/>
            </a:endParaRPr>
          </a:p>
          <a:p>
            <a:pPr lvl="0">
              <a:buSzPct val="25000"/>
            </a:pPr>
            <a:r>
              <a:rPr lang="en-US" sz="1800" dirty="0">
                <a:solidFill>
                  <a:srgbClr val="5A5A5A"/>
                </a:solidFill>
                <a:latin typeface="Calibri"/>
                <a:ea typeface="Calibri"/>
                <a:cs typeface="Calibri"/>
                <a:sym typeface="Calibri"/>
              </a:rPr>
              <a:t>Grades </a:t>
            </a:r>
            <a:r>
              <a:rPr lang="en-US" dirty="0">
                <a:solidFill>
                  <a:srgbClr val="5A5A5A"/>
                </a:solidFill>
                <a:latin typeface="Calibri"/>
                <a:ea typeface="Calibri"/>
                <a:cs typeface="Calibri"/>
                <a:sym typeface="Calibri"/>
              </a:rPr>
              <a:t>K</a:t>
            </a:r>
            <a:r>
              <a:rPr lang="en-US" sz="1800" dirty="0">
                <a:solidFill>
                  <a:srgbClr val="797878"/>
                </a:solidFill>
                <a:latin typeface="Calibri"/>
                <a:cs typeface="Calibri"/>
              </a:rPr>
              <a:t>–5</a:t>
            </a:r>
            <a:endParaRPr lang="en-US" sz="1800" dirty="0">
              <a:solidFill>
                <a:srgbClr val="5A5A5A"/>
              </a:solidFill>
              <a:latin typeface="Calibri"/>
              <a:ea typeface="Calibri"/>
              <a:cs typeface="Calibri"/>
              <a:sym typeface="Calibri"/>
            </a:endParaRPr>
          </a:p>
        </p:txBody>
      </p:sp>
      <p:grpSp>
        <p:nvGrpSpPr>
          <p:cNvPr id="11" name="Group 10">
            <a:extLst>
              <a:ext uri="{FF2B5EF4-FFF2-40B4-BE49-F238E27FC236}">
                <a16:creationId xmlns:a16="http://schemas.microsoft.com/office/drawing/2014/main" id="{BED54651-AAE4-214F-A5A7-D18C52C9EA58}"/>
              </a:ext>
            </a:extLst>
          </p:cNvPr>
          <p:cNvGrpSpPr/>
          <p:nvPr/>
        </p:nvGrpSpPr>
        <p:grpSpPr>
          <a:xfrm>
            <a:off x="492125" y="1152962"/>
            <a:ext cx="10503825" cy="4460183"/>
            <a:chOff x="492125" y="1152962"/>
            <a:chExt cx="10503825" cy="4460183"/>
          </a:xfrm>
        </p:grpSpPr>
        <p:sp>
          <p:nvSpPr>
            <p:cNvPr id="12" name="Content Placeholder 2">
              <a:extLst>
                <a:ext uri="{FF2B5EF4-FFF2-40B4-BE49-F238E27FC236}">
                  <a16:creationId xmlns:a16="http://schemas.microsoft.com/office/drawing/2014/main" id="{9A776A5E-4122-F241-9ABF-8348F3EE58E1}"/>
                </a:ext>
              </a:extLst>
            </p:cNvPr>
            <p:cNvSpPr txBox="1">
              <a:spLocks/>
            </p:cNvSpPr>
            <p:nvPr/>
          </p:nvSpPr>
          <p:spPr bwMode="auto">
            <a:xfrm>
              <a:off x="492125" y="1152962"/>
              <a:ext cx="10503825" cy="4460183"/>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endParaRPr lang="en-US" sz="3200" kern="0" dirty="0">
                <a:solidFill>
                  <a:srgbClr val="000000"/>
                </a:solidFill>
                <a:latin typeface="Calibri" charset="0"/>
                <a:ea typeface="Calibri" charset="0"/>
                <a:cs typeface="Calibri" charset="0"/>
              </a:endParaRPr>
            </a:p>
            <a:p>
              <a:pPr marL="127000"/>
              <a:r>
                <a:rPr lang="en-US" sz="3200" kern="0" dirty="0">
                  <a:solidFill>
                    <a:srgbClr val="000000"/>
                  </a:solidFill>
                  <a:latin typeface="Calibri" charset="0"/>
                  <a:ea typeface="Calibri" charset="0"/>
                  <a:cs typeface="Calibri" charset="0"/>
                </a:rPr>
                <a:t>Your feedback and comments are important to us.  Please complete the </a:t>
              </a:r>
              <a:r>
                <a:rPr lang="en-US" sz="3200" dirty="0">
                  <a:solidFill>
                    <a:srgbClr val="000000"/>
                  </a:solidFill>
                  <a:latin typeface="Calibri" charset="0"/>
                  <a:ea typeface="Calibri" charset="0"/>
                  <a:cs typeface="Calibri" charset="0"/>
                </a:rPr>
                <a:t>module</a:t>
              </a:r>
              <a:r>
                <a:rPr lang="en-US" sz="3200" kern="0" dirty="0">
                  <a:solidFill>
                    <a:srgbClr val="000000"/>
                  </a:solidFill>
                  <a:latin typeface="Calibri" charset="0"/>
                  <a:ea typeface="Calibri" charset="0"/>
                  <a:cs typeface="Calibri" charset="0"/>
                </a:rPr>
                <a:t> evaluation found at:</a:t>
              </a:r>
            </a:p>
            <a:p>
              <a:pPr marL="127000"/>
              <a:endParaRPr lang="en-US" kern="0" dirty="0"/>
            </a:p>
            <a:p>
              <a:pPr marL="127000"/>
              <a:endParaRPr lang="en-US" kern="0" dirty="0"/>
            </a:p>
          </p:txBody>
        </p:sp>
        <p:pic>
          <p:nvPicPr>
            <p:cNvPr id="13" name="Picture 12">
              <a:extLst>
                <a:ext uri="{FF2B5EF4-FFF2-40B4-BE49-F238E27FC236}">
                  <a16:creationId xmlns:a16="http://schemas.microsoft.com/office/drawing/2014/main" id="{FE53AFF9-31AF-5049-B88F-D7FB7E95F4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37063" y="2488389"/>
              <a:ext cx="2568387" cy="2613447"/>
            </a:xfrm>
            <a:prstGeom prst="rect">
              <a:avLst/>
            </a:prstGeom>
          </p:spPr>
        </p:pic>
      </p:grpSp>
      <p:sp>
        <p:nvSpPr>
          <p:cNvPr id="14" name="TextBox 13">
            <a:extLst>
              <a:ext uri="{FF2B5EF4-FFF2-40B4-BE49-F238E27FC236}">
                <a16:creationId xmlns:a16="http://schemas.microsoft.com/office/drawing/2014/main" id="{4C81BCAD-5E78-7843-B4BE-0A533B6CC0DA}"/>
              </a:ext>
            </a:extLst>
          </p:cNvPr>
          <p:cNvSpPr txBox="1"/>
          <p:nvPr/>
        </p:nvSpPr>
        <p:spPr>
          <a:xfrm>
            <a:off x="492125" y="3349625"/>
            <a:ext cx="7744938" cy="800219"/>
          </a:xfrm>
          <a:prstGeom prst="rect">
            <a:avLst/>
          </a:prstGeom>
          <a:noFill/>
        </p:spPr>
        <p:txBody>
          <a:bodyPr wrap="square" rtlCol="0">
            <a:spAutoFit/>
          </a:bodyPr>
          <a:lstStyle/>
          <a:p>
            <a:pPr marL="127000"/>
            <a:r>
              <a:rPr lang="en-US" sz="2800" b="1" dirty="0">
                <a:solidFill>
                  <a:schemeClr val="bg1"/>
                </a:solidFill>
                <a:latin typeface="Calibri" charset="0"/>
                <a:ea typeface="Calibri" charset="0"/>
                <a:cs typeface="Calibri" charset="0"/>
                <a:hlinkClick r:id="rId5"/>
              </a:rPr>
              <a:t>http://www.utdanacenter.org/ldoe/surveys</a:t>
            </a:r>
            <a:endParaRPr lang="en-US" sz="2800" b="1" dirty="0">
              <a:solidFill>
                <a:schemeClr val="bg1"/>
              </a:solidFill>
              <a:latin typeface="Calibri" charset="0"/>
              <a:ea typeface="Calibri" charset="0"/>
              <a:cs typeface="Calibri" charset="0"/>
            </a:endParaRPr>
          </a:p>
          <a:p>
            <a:endParaRPr lang="en-US" dirty="0"/>
          </a:p>
        </p:txBody>
      </p:sp>
    </p:spTree>
    <p:extLst>
      <p:ext uri="{BB962C8B-B14F-4D97-AF65-F5344CB8AC3E}">
        <p14:creationId xmlns:p14="http://schemas.microsoft.com/office/powerpoint/2010/main" val="649370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97869" y="2529192"/>
            <a:ext cx="11459513" cy="3638144"/>
          </a:xfrm>
        </p:spPr>
        <p:txBody>
          <a:bodyPr/>
          <a:lstStyle/>
          <a:p>
            <a:r>
              <a:rPr lang="en-US" sz="4800" b="1" dirty="0"/>
              <a:t>Module 5</a:t>
            </a:r>
            <a:r>
              <a:rPr lang="en-US" sz="4800" dirty="0"/>
              <a:t>: Number and Operations—Fractions: Understanding Fractions </a:t>
            </a:r>
            <a:br>
              <a:rPr lang="en-US" sz="4800" dirty="0"/>
            </a:br>
            <a:r>
              <a:rPr lang="en-US" sz="4800" b="1" dirty="0"/>
              <a:t>Session 1</a:t>
            </a:r>
            <a:r>
              <a:rPr lang="en-US" sz="4800" dirty="0"/>
              <a:t>: Key Shifts in Action—Through an </a:t>
            </a:r>
            <a:br>
              <a:rPr lang="en-US" sz="4800" dirty="0"/>
            </a:br>
            <a:r>
              <a:rPr lang="en-US" sz="4800" dirty="0"/>
              <a:t>EngageNY Lesson </a:t>
            </a:r>
            <a:br>
              <a:rPr lang="en-US" sz="4800" dirty="0"/>
            </a:br>
            <a:r>
              <a:rPr lang="en-US" sz="4800" dirty="0"/>
              <a:t>Grades K–5</a:t>
            </a:r>
          </a:p>
        </p:txBody>
      </p:sp>
    </p:spTree>
    <p:extLst>
      <p:ext uri="{BB962C8B-B14F-4D97-AF65-F5344CB8AC3E}">
        <p14:creationId xmlns:p14="http://schemas.microsoft.com/office/powerpoint/2010/main" val="157769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normAutofit fontScale="90000"/>
          </a:bodyPr>
          <a:lstStyle/>
          <a:p>
            <a:r>
              <a:rPr lang="en-US" b="1" dirty="0"/>
              <a:t>Key shifts of the Louisiana Student Standards for Mathematics</a:t>
            </a:r>
          </a:p>
        </p:txBody>
      </p:sp>
      <p:sp>
        <p:nvSpPr>
          <p:cNvPr id="5" name="TextBox 4"/>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1</a:t>
            </a:r>
          </a:p>
          <a:p>
            <a:r>
              <a:rPr lang="en-US" dirty="0">
                <a:solidFill>
                  <a:schemeClr val="tx1">
                    <a:lumMod val="75000"/>
                  </a:schemeClr>
                </a:solidFill>
                <a:latin typeface="Calibri"/>
                <a:cs typeface="Calibri"/>
              </a:rPr>
              <a:t>Grades K–5</a:t>
            </a:r>
          </a:p>
        </p:txBody>
      </p:sp>
      <p:graphicFrame>
        <p:nvGraphicFramePr>
          <p:cNvPr id="6" name="Content Placeholder 12">
            <a:extLst>
              <a:ext uri="{FF2B5EF4-FFF2-40B4-BE49-F238E27FC236}">
                <a16:creationId xmlns:a16="http://schemas.microsoft.com/office/drawing/2014/main" id="{7A402BB0-F3D6-794B-9C8E-28A47865DB40}"/>
              </a:ext>
            </a:extLst>
          </p:cNvPr>
          <p:cNvGraphicFramePr>
            <a:graphicFrameLocks/>
          </p:cNvGraphicFramePr>
          <p:nvPr>
            <p:extLst>
              <p:ext uri="{D42A27DB-BD31-4B8C-83A1-F6EECF244321}">
                <p14:modId xmlns:p14="http://schemas.microsoft.com/office/powerpoint/2010/main" val="1757017583"/>
              </p:ext>
            </p:extLst>
          </p:nvPr>
        </p:nvGraphicFramePr>
        <p:xfrm>
          <a:off x="2213123" y="1348477"/>
          <a:ext cx="9014012"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274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graphicEl>
                                              <a:dgm id="{CF2C7704-B592-E04C-828F-1611817850EC}"/>
                                            </p:graphicEl>
                                          </p:spTgt>
                                        </p:tgtEl>
                                        <p:attrNameLst>
                                          <p:attrName>style.visibility</p:attrName>
                                        </p:attrNameLst>
                                      </p:cBhvr>
                                      <p:to>
                                        <p:strVal val="visible"/>
                                      </p:to>
                                    </p:set>
                                    <p:animEffect transition="in" filter="dissolve">
                                      <p:cBhvr>
                                        <p:cTn id="7" dur="500"/>
                                        <p:tgtEl>
                                          <p:spTgt spid="6">
                                            <p:graphicEl>
                                              <a:dgm id="{CF2C7704-B592-E04C-828F-1611817850E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graphicEl>
                                              <a:dgm id="{E91E3062-20AD-4C43-837E-1AADD30FB3FE}"/>
                                            </p:graphicEl>
                                          </p:spTgt>
                                        </p:tgtEl>
                                        <p:attrNameLst>
                                          <p:attrName>style.visibility</p:attrName>
                                        </p:attrNameLst>
                                      </p:cBhvr>
                                      <p:to>
                                        <p:strVal val="visible"/>
                                      </p:to>
                                    </p:set>
                                    <p:animEffect transition="in" filter="dissolve">
                                      <p:cBhvr>
                                        <p:cTn id="12" dur="500"/>
                                        <p:tgtEl>
                                          <p:spTgt spid="6">
                                            <p:graphicEl>
                                              <a:dgm id="{E91E3062-20AD-4C43-837E-1AADD30FB3F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graphicEl>
                                              <a:dgm id="{AD6A71CF-50D3-CD40-8BC1-FB8A78C70A60}"/>
                                            </p:graphicEl>
                                          </p:spTgt>
                                        </p:tgtEl>
                                        <p:attrNameLst>
                                          <p:attrName>style.visibility</p:attrName>
                                        </p:attrNameLst>
                                      </p:cBhvr>
                                      <p:to>
                                        <p:strVal val="visible"/>
                                      </p:to>
                                    </p:set>
                                    <p:animEffect transition="in" filter="dissolve">
                                      <p:cBhvr>
                                        <p:cTn id="17" dur="500"/>
                                        <p:tgtEl>
                                          <p:spTgt spid="6">
                                            <p:graphicEl>
                                              <a:dgm id="{AD6A71CF-50D3-CD40-8BC1-FB8A78C70A6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graphicEl>
                                              <a:dgm id="{26BDFF10-9696-1648-8466-20E8DFB9A5D6}"/>
                                            </p:graphicEl>
                                          </p:spTgt>
                                        </p:tgtEl>
                                        <p:attrNameLst>
                                          <p:attrName>style.visibility</p:attrName>
                                        </p:attrNameLst>
                                      </p:cBhvr>
                                      <p:to>
                                        <p:strVal val="visible"/>
                                      </p:to>
                                    </p:set>
                                    <p:animEffect transition="in" filter="dissolve">
                                      <p:cBhvr>
                                        <p:cTn id="22" dur="500"/>
                                        <p:tgtEl>
                                          <p:spTgt spid="6">
                                            <p:graphicEl>
                                              <a:dgm id="{26BDFF10-9696-1648-8466-20E8DFB9A5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3061" y="1529257"/>
            <a:ext cx="5994466" cy="3638912"/>
          </a:xfrm>
          <a:prstGeom prst="rect">
            <a:avLst/>
          </a:prstGeom>
        </p:spPr>
        <p:txBody>
          <a:bodyPr/>
          <a:lstStyle/>
          <a:p>
            <a:pPr marL="0" indent="0">
              <a:spcBef>
                <a:spcPts val="600"/>
              </a:spcBef>
              <a:buNone/>
            </a:pPr>
            <a:r>
              <a:rPr lang="en-US" sz="3600" dirty="0">
                <a:solidFill>
                  <a:srgbClr val="1D1D1F"/>
                </a:solidFill>
                <a:latin typeface="Calibri"/>
                <a:cs typeface="Calibri"/>
              </a:rPr>
              <a:t>Use the handout to:</a:t>
            </a:r>
          </a:p>
          <a:p>
            <a:pPr marL="571500" indent="-571500">
              <a:spcBef>
                <a:spcPts val="600"/>
              </a:spcBef>
              <a:buFont typeface="Arial"/>
              <a:buChar char="•"/>
            </a:pPr>
            <a:r>
              <a:rPr lang="en-US" sz="3600" dirty="0">
                <a:solidFill>
                  <a:srgbClr val="1D1D1F"/>
                </a:solidFill>
                <a:latin typeface="Calibri"/>
                <a:cs typeface="Calibri"/>
              </a:rPr>
              <a:t>Check off student behaviors/actions that you observed.</a:t>
            </a:r>
          </a:p>
          <a:p>
            <a:pPr marL="571500" indent="-571500">
              <a:spcBef>
                <a:spcPts val="600"/>
              </a:spcBef>
              <a:buFont typeface="Arial"/>
              <a:buChar char="•"/>
            </a:pPr>
            <a:r>
              <a:rPr lang="en-US" sz="3600" dirty="0">
                <a:solidFill>
                  <a:srgbClr val="1D1D1F"/>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7</a:t>
            </a:fld>
            <a:endParaRPr lang="en-US" dirty="0"/>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1</a:t>
            </a:r>
          </a:p>
          <a:p>
            <a:r>
              <a:rPr lang="en-US" dirty="0">
                <a:solidFill>
                  <a:schemeClr val="tx1">
                    <a:lumMod val="75000"/>
                  </a:schemeClr>
                </a:solidFill>
                <a:latin typeface="Calibri"/>
                <a:cs typeface="Calibri"/>
              </a:rPr>
              <a:t>Grades K–5</a:t>
            </a:r>
          </a:p>
        </p:txBody>
      </p:sp>
      <p:pic>
        <p:nvPicPr>
          <p:cNvPr id="8" name="Picture 7">
            <a:extLst>
              <a:ext uri="{FF2B5EF4-FFF2-40B4-BE49-F238E27FC236}">
                <a16:creationId xmlns:a16="http://schemas.microsoft.com/office/drawing/2014/main" id="{3D55A318-F98D-724D-AA86-7A7D1982161A}"/>
              </a:ext>
            </a:extLst>
          </p:cNvPr>
          <p:cNvPicPr>
            <a:picLocks noChangeAspect="1"/>
          </p:cNvPicPr>
          <p:nvPr/>
        </p:nvPicPr>
        <p:blipFill>
          <a:blip r:embed="rId3"/>
          <a:stretch>
            <a:fillRect/>
          </a:stretch>
        </p:blipFill>
        <p:spPr>
          <a:xfrm>
            <a:off x="7337369" y="856623"/>
            <a:ext cx="3856499" cy="4984180"/>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9214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a:t>
            </a:fld>
            <a:endParaRPr lang="en-US" dirty="0"/>
          </a:p>
        </p:txBody>
      </p:sp>
      <p:sp>
        <p:nvSpPr>
          <p:cNvPr id="3" name="Text Placeholder 2"/>
          <p:cNvSpPr>
            <a:spLocks noGrp="1"/>
          </p:cNvSpPr>
          <p:nvPr>
            <p:ph type="body" sz="quarter" idx="10"/>
          </p:nvPr>
        </p:nvSpPr>
        <p:spPr/>
        <p:txBody>
          <a:bodyPr/>
          <a:lstStyle/>
          <a:p>
            <a:pPr marL="0" indent="0">
              <a:buNone/>
            </a:pPr>
            <a:r>
              <a:rPr lang="en-US" sz="4000" dirty="0">
                <a:solidFill>
                  <a:srgbClr val="1D1D1F"/>
                </a:solidFill>
              </a:rPr>
              <a:t>Mr. Ray is knitting a scarf. He says that he has completed one-fifth of the total length of the scarf.</a:t>
            </a:r>
          </a:p>
          <a:p>
            <a:pPr marL="0" indent="0">
              <a:buNone/>
            </a:pPr>
            <a:endParaRPr lang="en-US" dirty="0">
              <a:solidFill>
                <a:srgbClr val="1D1D1F"/>
              </a:solidFill>
            </a:endParaRPr>
          </a:p>
          <a:p>
            <a:r>
              <a:rPr lang="en-US" sz="3600" dirty="0">
                <a:solidFill>
                  <a:srgbClr val="1D1D1F"/>
                </a:solidFill>
              </a:rPr>
              <a:t>Draw a picture of the final scarf.</a:t>
            </a:r>
          </a:p>
          <a:p>
            <a:r>
              <a:rPr lang="en-US" sz="3600" dirty="0">
                <a:solidFill>
                  <a:srgbClr val="1D1D1F"/>
                </a:solidFill>
              </a:rPr>
              <a:t>Label what he has finished and what he still has to make. </a:t>
            </a:r>
          </a:p>
          <a:p>
            <a:r>
              <a:rPr lang="en-US" sz="3600" dirty="0">
                <a:solidFill>
                  <a:srgbClr val="1D1D1F"/>
                </a:solidFill>
              </a:rPr>
              <a:t>Draw a number bond with 2 parts to show the fraction he has made and the fraction he has not made.</a:t>
            </a:r>
          </a:p>
        </p:txBody>
      </p:sp>
      <p:sp>
        <p:nvSpPr>
          <p:cNvPr id="4" name="Title 3"/>
          <p:cNvSpPr>
            <a:spLocks noGrp="1"/>
          </p:cNvSpPr>
          <p:nvPr>
            <p:ph type="title"/>
          </p:nvPr>
        </p:nvSpPr>
        <p:spPr/>
        <p:txBody>
          <a:bodyPr>
            <a:noAutofit/>
          </a:bodyPr>
          <a:lstStyle/>
          <a:p>
            <a:r>
              <a:rPr lang="en-US" b="1" dirty="0"/>
              <a:t>Using unit fractions to reason about numbers</a:t>
            </a:r>
          </a:p>
        </p:txBody>
      </p:sp>
      <p:sp>
        <p:nvSpPr>
          <p:cNvPr id="7" name="TextBox 6"/>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1</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117677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a:t>
            </a:fld>
            <a:endParaRPr lang="en-US" dirty="0"/>
          </a:p>
        </p:txBody>
      </p:sp>
      <p:sp>
        <p:nvSpPr>
          <p:cNvPr id="6" name="Title 5"/>
          <p:cNvSpPr>
            <a:spLocks noGrp="1"/>
          </p:cNvSpPr>
          <p:nvPr>
            <p:ph type="title"/>
          </p:nvPr>
        </p:nvSpPr>
        <p:spPr/>
        <p:txBody>
          <a:bodyPr/>
          <a:lstStyle/>
          <a:p>
            <a:r>
              <a:rPr lang="en-US" b="1" dirty="0"/>
              <a:t>Using unit fractions to reason about numbers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7772" y="2373740"/>
            <a:ext cx="8956456" cy="2323432"/>
          </a:xfrm>
          <a:prstGeom prst="rect">
            <a:avLst/>
          </a:prstGeom>
        </p:spPr>
      </p:pic>
      <p:sp>
        <p:nvSpPr>
          <p:cNvPr id="5" name="TextBox 4"/>
          <p:cNvSpPr txBox="1"/>
          <p:nvPr/>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Math Content Module 5, Session 1</a:t>
            </a:r>
          </a:p>
          <a:p>
            <a:r>
              <a:rPr lang="en-US" dirty="0">
                <a:solidFill>
                  <a:schemeClr val="tx1">
                    <a:lumMod val="75000"/>
                  </a:schemeClr>
                </a:solidFill>
                <a:latin typeface="Calibri"/>
                <a:cs typeface="Calibri"/>
              </a:rPr>
              <a:t>Grades K–5</a:t>
            </a:r>
          </a:p>
        </p:txBody>
      </p:sp>
    </p:spTree>
    <p:extLst>
      <p:ext uri="{BB962C8B-B14F-4D97-AF65-F5344CB8AC3E}">
        <p14:creationId xmlns:p14="http://schemas.microsoft.com/office/powerpoint/2010/main" val="77605770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45790</TotalTime>
  <Words>2752</Words>
  <Application>Microsoft Macintosh PowerPoint</Application>
  <PresentationFormat>Widescreen</PresentationFormat>
  <Paragraphs>406</Paragraphs>
  <Slides>44</Slides>
  <Notes>44</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44</vt:i4>
      </vt:variant>
    </vt:vector>
  </HeadingPairs>
  <TitlesOfParts>
    <vt:vector size="59" baseType="lpstr">
      <vt:lpstr>ヒラギノ角ゴ Pro W3</vt:lpstr>
      <vt:lpstr>Arial</vt:lpstr>
      <vt:lpstr>Calibri</vt:lpstr>
      <vt:lpstr>Century</vt:lpstr>
      <vt:lpstr>Century Schoolbook</vt:lpstr>
      <vt:lpstr>Helvetica</vt:lpstr>
      <vt:lpstr>Myra 4F Caps Bold</vt:lpstr>
      <vt:lpstr>Ostrich Sans Black</vt:lpstr>
      <vt:lpstr>Times New Roman</vt:lpstr>
      <vt:lpstr>Wingdings</vt:lpstr>
      <vt:lpstr>Cover</vt:lpstr>
      <vt:lpstr>Mentor Text Option 1</vt:lpstr>
      <vt:lpstr>Mentor Text 2</vt:lpstr>
      <vt:lpstr>Picture with Side Text</vt:lpstr>
      <vt:lpstr>Section</vt:lpstr>
      <vt:lpstr>Module 5: Number and Operations—Fractions: Understanding Fractions   Grades K–5</vt:lpstr>
      <vt:lpstr>The goal of the initiative</vt:lpstr>
      <vt:lpstr>Group norms</vt:lpstr>
      <vt:lpstr>Module 5 goals</vt:lpstr>
      <vt:lpstr>Module 5: Number and Operations—Fractions: Understanding Fractions  Session 1: Key Shifts in Action—Through an  EngageNY Lesson  Grades K–5</vt:lpstr>
      <vt:lpstr>Key shifts of the Louisiana Student Standards for Mathematics</vt:lpstr>
      <vt:lpstr>Evidence of the key shifts</vt:lpstr>
      <vt:lpstr>Using unit fractions to reason about numbers</vt:lpstr>
      <vt:lpstr>Using unit fractions to reason about numbers</vt:lpstr>
      <vt:lpstr>Evidence of the key shifts</vt:lpstr>
      <vt:lpstr>Session 1 reflection</vt:lpstr>
      <vt:lpstr>Module 5: Number and Operations—Fractions: Understanding Fractions  Session 2: Exploring Coherence in the LSSM  Grades K–5</vt:lpstr>
      <vt:lpstr>Investigating vertical alignment in the LSSM</vt:lpstr>
      <vt:lpstr>Vertical alignment</vt:lpstr>
      <vt:lpstr>Vertical alignment</vt:lpstr>
      <vt:lpstr>Vertical alignment discussion questions</vt:lpstr>
      <vt:lpstr>Reflection</vt:lpstr>
      <vt:lpstr>Module 5: Number and Operations—Fractions: Understanding Fractions  Session 3: Deepening Mathematical Content Knowledge for Effective Instruction Grades K–5</vt:lpstr>
      <vt:lpstr>Number and operations—Fractions</vt:lpstr>
      <vt:lpstr>Number and operations—Fractions</vt:lpstr>
      <vt:lpstr>Number and operations—Fractions</vt:lpstr>
      <vt:lpstr>Number and operations—Fractions</vt:lpstr>
      <vt:lpstr>Number and operations—Fractions</vt:lpstr>
      <vt:lpstr>Number and operations—Fractions</vt:lpstr>
      <vt:lpstr>Number and operations—Fractions</vt:lpstr>
      <vt:lpstr>Number and operations—Fractions</vt:lpstr>
      <vt:lpstr>Module 5: Number and Operations—Fractions: Understanding Fractions  Session 4: Instructional Strategies  Grades K–5</vt:lpstr>
      <vt:lpstr>The National Council of Teachers of Mathematics book:   5 Practices for Orchestrating Productive Mathematics Discussions</vt:lpstr>
      <vt:lpstr>5 Practices for Orchestrating Productive Mathematics Discussions</vt:lpstr>
      <vt:lpstr>Orchestrating productive mathematics discussions</vt:lpstr>
      <vt:lpstr>Orchestrating productive mathematics discussions</vt:lpstr>
      <vt:lpstr>Orchestrating productive mathematics discussions</vt:lpstr>
      <vt:lpstr>Orchestrating productive mathematics discussions</vt:lpstr>
      <vt:lpstr>Orchestrating productive mathematics discussions</vt:lpstr>
      <vt:lpstr>Module 5: Number and Operations—Fractions: Understanding Fractions  Session 5: Purposeful Planning of the  EngageNY Curriculum  Grades K–5</vt:lpstr>
      <vt:lpstr> Tool that promotes effective collaborative planning:   The Planning Guide</vt:lpstr>
      <vt:lpstr>Collaborative planning conversation</vt:lpstr>
      <vt:lpstr>Foundational study of the standards</vt:lpstr>
      <vt:lpstr>Bridge to lesson planning</vt:lpstr>
      <vt:lpstr>Collaborative planning</vt:lpstr>
      <vt:lpstr>Reflecting on purposeful planning</vt:lpstr>
      <vt:lpstr>PowerPoint Presentation</vt:lpstr>
      <vt:lpstr>References</vt:lpstr>
      <vt:lpstr>Module evaluation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Jenkins, Rachel A</cp:lastModifiedBy>
  <cp:revision>353</cp:revision>
  <cp:lastPrinted>2018-02-07T21:27:13Z</cp:lastPrinted>
  <dcterms:created xsi:type="dcterms:W3CDTF">2017-08-15T16:44:18Z</dcterms:created>
  <dcterms:modified xsi:type="dcterms:W3CDTF">2018-09-06T04:01:25Z</dcterms:modified>
</cp:coreProperties>
</file>