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 id="2147483656" r:id="rId2"/>
    <p:sldMasterId id="2147483657" r:id="rId3"/>
    <p:sldMasterId id="2147483674" r:id="rId4"/>
  </p:sldMasterIdLst>
  <p:notesMasterIdLst>
    <p:notesMasterId r:id="rId54"/>
  </p:notesMasterIdLst>
  <p:handoutMasterIdLst>
    <p:handoutMasterId r:id="rId55"/>
  </p:handoutMasterIdLst>
  <p:sldIdLst>
    <p:sldId id="256" r:id="rId5"/>
    <p:sldId id="328" r:id="rId6"/>
    <p:sldId id="330" r:id="rId7"/>
    <p:sldId id="286" r:id="rId8"/>
    <p:sldId id="419" r:id="rId9"/>
    <p:sldId id="406" r:id="rId10"/>
    <p:sldId id="407" r:id="rId11"/>
    <p:sldId id="408" r:id="rId12"/>
    <p:sldId id="423" r:id="rId13"/>
    <p:sldId id="424" r:id="rId14"/>
    <p:sldId id="425" r:id="rId15"/>
    <p:sldId id="426" r:id="rId16"/>
    <p:sldId id="422" r:id="rId17"/>
    <p:sldId id="414" r:id="rId18"/>
    <p:sldId id="415" r:id="rId19"/>
    <p:sldId id="427" r:id="rId20"/>
    <p:sldId id="417" r:id="rId21"/>
    <p:sldId id="418" r:id="rId22"/>
    <p:sldId id="438" r:id="rId23"/>
    <p:sldId id="454" r:id="rId24"/>
    <p:sldId id="457" r:id="rId25"/>
    <p:sldId id="461" r:id="rId26"/>
    <p:sldId id="463" r:id="rId27"/>
    <p:sldId id="440" r:id="rId28"/>
    <p:sldId id="442" r:id="rId29"/>
    <p:sldId id="444" r:id="rId30"/>
    <p:sldId id="477" r:id="rId31"/>
    <p:sldId id="449" r:id="rId32"/>
    <p:sldId id="451" r:id="rId33"/>
    <p:sldId id="351" r:id="rId34"/>
    <p:sldId id="432" r:id="rId35"/>
    <p:sldId id="433" r:id="rId36"/>
    <p:sldId id="476" r:id="rId37"/>
    <p:sldId id="400" r:id="rId38"/>
    <p:sldId id="386" r:id="rId39"/>
    <p:sldId id="387" r:id="rId40"/>
    <p:sldId id="372" r:id="rId41"/>
    <p:sldId id="401" r:id="rId42"/>
    <p:sldId id="389" r:id="rId43"/>
    <p:sldId id="390" r:id="rId44"/>
    <p:sldId id="392" r:id="rId45"/>
    <p:sldId id="391" r:id="rId46"/>
    <p:sldId id="388" r:id="rId47"/>
    <p:sldId id="393" r:id="rId48"/>
    <p:sldId id="367" r:id="rId49"/>
    <p:sldId id="398" r:id="rId50"/>
    <p:sldId id="435" r:id="rId51"/>
    <p:sldId id="404" r:id="rId52"/>
    <p:sldId id="420" r:id="rId5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ssion 0: Intro to Module Three, __ minutes" id="{4F87B930-9DCC-1B4F-88C9-30401495609A}">
          <p14:sldIdLst>
            <p14:sldId id="256"/>
            <p14:sldId id="328"/>
            <p14:sldId id="330"/>
            <p14:sldId id="286"/>
          </p14:sldIdLst>
        </p14:section>
        <p14:section name="Session 1:  Deepening Mathematical Content Knowledge and Exploring Coherence in the LSSM, 120 min" id="{7BDFD678-DCE8-A646-85B6-8BF3AAE0EBDE}">
          <p14:sldIdLst>
            <p14:sldId id="419"/>
            <p14:sldId id="406"/>
            <p14:sldId id="407"/>
            <p14:sldId id="408"/>
            <p14:sldId id="423"/>
            <p14:sldId id="424"/>
            <p14:sldId id="425"/>
            <p14:sldId id="426"/>
            <p14:sldId id="422"/>
            <p14:sldId id="414"/>
            <p14:sldId id="415"/>
            <p14:sldId id="427"/>
            <p14:sldId id="417"/>
            <p14:sldId id="418"/>
          </p14:sldIdLst>
        </p14:section>
        <p14:section name="Session 2: Instructional Strategies to improve curriculum implementation" id="{125242A2-62F6-9A49-9F43-4EBEAFD89C8C}">
          <p14:sldIdLst>
            <p14:sldId id="438"/>
            <p14:sldId id="454"/>
            <p14:sldId id="457"/>
            <p14:sldId id="461"/>
            <p14:sldId id="463"/>
            <p14:sldId id="440"/>
            <p14:sldId id="442"/>
            <p14:sldId id="444"/>
            <p14:sldId id="477"/>
            <p14:sldId id="449"/>
            <p14:sldId id="451"/>
          </p14:sldIdLst>
        </p14:section>
        <p14:section name="Session 3: Purposeful Planning of the EngageNY Curriculum, 120 min" id="{D7A2DC65-107C-8A43-9D1E-556C662F539D}">
          <p14:sldIdLst>
            <p14:sldId id="351"/>
            <p14:sldId id="432"/>
            <p14:sldId id="433"/>
            <p14:sldId id="476"/>
            <p14:sldId id="400"/>
            <p14:sldId id="386"/>
            <p14:sldId id="387"/>
            <p14:sldId id="372"/>
            <p14:sldId id="401"/>
            <p14:sldId id="389"/>
            <p14:sldId id="390"/>
            <p14:sldId id="392"/>
            <p14:sldId id="391"/>
            <p14:sldId id="388"/>
            <p14:sldId id="393"/>
            <p14:sldId id="367"/>
          </p14:sldIdLst>
        </p14:section>
        <p14:section name="Module 3 Closing Slides" id="{7D4AF770-B482-5040-BDDC-B245ECAB8484}">
          <p14:sldIdLst>
            <p14:sldId id="398"/>
            <p14:sldId id="435"/>
            <p14:sldId id="404"/>
            <p14:sldId id="42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8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94" autoAdjust="0"/>
    <p:restoredTop sz="98192" autoAdjust="0"/>
  </p:normalViewPr>
  <p:slideViewPr>
    <p:cSldViewPr snapToGrid="0" snapToObjects="1">
      <p:cViewPr varScale="1">
        <p:scale>
          <a:sx n="101" d="100"/>
          <a:sy n="101" d="100"/>
        </p:scale>
        <p:origin x="1040" y="19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12088"/>
    </p:cViewPr>
  </p:sorterViewPr>
  <p:notesViewPr>
    <p:cSldViewPr snapToGrid="0" snapToObjects="1">
      <p:cViewPr varScale="1">
        <p:scale>
          <a:sx n="87" d="100"/>
          <a:sy n="87" d="100"/>
        </p:scale>
        <p:origin x="3904" y="2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EC124-2873-3C47-BB6C-F34F355589A6}"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B20A92C4-8837-984F-98FB-D4CDB4923931}">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a:r>
            <a:rPr lang="en-US" dirty="0">
              <a:solidFill>
                <a:schemeClr val="accent6">
                  <a:lumMod val="50000"/>
                </a:schemeClr>
              </a:solidFill>
              <a:latin typeface="Calibri"/>
              <a:cs typeface="Calibri"/>
            </a:rPr>
            <a:t>Participants will</a:t>
          </a:r>
        </a:p>
      </dgm:t>
    </dgm:pt>
    <dgm:pt modelId="{BB1CD740-23DE-1047-9747-E6427B60CF24}" type="parTrans" cxnId="{AA45213A-5642-284F-8054-B651F406ACD3}">
      <dgm:prSet/>
      <dgm:spPr/>
      <dgm:t>
        <a:bodyPr/>
        <a:lstStyle/>
        <a:p>
          <a:endParaRPr lang="en-US"/>
        </a:p>
      </dgm:t>
    </dgm:pt>
    <dgm:pt modelId="{447C8133-C107-504C-999C-790CF441B1E3}" type="sibTrans" cxnId="{AA45213A-5642-284F-8054-B651F406ACD3}">
      <dgm:prSet/>
      <dgm:spPr/>
      <dgm:t>
        <a:bodyPr/>
        <a:lstStyle/>
        <a:p>
          <a:endParaRPr lang="en-US"/>
        </a:p>
      </dgm:t>
    </dgm:pt>
    <dgm:pt modelId="{E9A35A14-82D8-624C-8C2D-5785F69AE7EF}">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l"/>
          <a:r>
            <a:rPr lang="en-US" sz="2000" dirty="0">
              <a:solidFill>
                <a:schemeClr val="accent6">
                  <a:lumMod val="50000"/>
                </a:schemeClr>
              </a:solidFill>
              <a:latin typeface="Calibri"/>
              <a:cs typeface="Calibri"/>
            </a:rPr>
            <a:t>Experience math tasks from EngageNY and other Tier 1 resources related to the focus content of proportional reasoning.</a:t>
          </a:r>
        </a:p>
      </dgm:t>
    </dgm:pt>
    <dgm:pt modelId="{FBD2AAB5-939D-A641-9B4A-F6C66E746657}" type="parTrans" cxnId="{CEAD1C33-7091-BC43-816F-AC57BECCE8DC}">
      <dgm:prSet/>
      <dgm:spPr/>
      <dgm:t>
        <a:bodyPr/>
        <a:lstStyle/>
        <a:p>
          <a:endParaRPr lang="en-US"/>
        </a:p>
      </dgm:t>
    </dgm:pt>
    <dgm:pt modelId="{CE188B4A-5408-3644-9348-39E2F129589E}" type="sibTrans" cxnId="{CEAD1C33-7091-BC43-816F-AC57BECCE8DC}">
      <dgm:prSet/>
      <dgm:spPr/>
      <dgm:t>
        <a:bodyPr/>
        <a:lstStyle/>
        <a:p>
          <a:endParaRPr lang="en-US"/>
        </a:p>
      </dgm:t>
    </dgm:pt>
    <dgm:pt modelId="{DBB41767-D817-2B4F-AEAA-370AE278448A}">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chemeClr val="accent6">
                  <a:lumMod val="50000"/>
                </a:schemeClr>
              </a:solidFill>
              <a:latin typeface="Calibri"/>
              <a:cs typeface="Calibri"/>
            </a:rPr>
            <a:t>Explore coherence between the LSSM related to proportional reasoning and functions and identify implications for teaching and learning. </a:t>
          </a:r>
        </a:p>
      </dgm:t>
    </dgm:pt>
    <dgm:pt modelId="{4EDF677C-BFBF-4045-A7EF-6C64F4706A99}" type="sibTrans" cxnId="{44E1D49C-B4C1-E648-92D7-88F2A5A34D94}">
      <dgm:prSet/>
      <dgm:spPr/>
      <dgm:t>
        <a:bodyPr/>
        <a:lstStyle/>
        <a:p>
          <a:endParaRPr lang="en-US"/>
        </a:p>
      </dgm:t>
    </dgm:pt>
    <dgm:pt modelId="{1C31F015-9A56-0C48-8C13-426AF9E818FD}" type="parTrans" cxnId="{44E1D49C-B4C1-E648-92D7-88F2A5A34D94}">
      <dgm:prSet/>
      <dgm:spPr/>
      <dgm:t>
        <a:bodyPr/>
        <a:lstStyle/>
        <a:p>
          <a:endParaRPr lang="en-US"/>
        </a:p>
      </dgm:t>
    </dgm:pt>
    <dgm:pt modelId="{27FE8EA6-A467-F745-B1F3-E46F0BB0CBE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chemeClr val="accent6">
                  <a:lumMod val="50000"/>
                </a:schemeClr>
              </a:solidFill>
              <a:latin typeface="Calibri"/>
              <a:cs typeface="Calibri"/>
            </a:rPr>
            <a:t>Use tools for purposeful planning to develop a common understanding of grade-level/course standards to align teaching and learning using EngageNY and other Tier 1 resources. </a:t>
          </a:r>
        </a:p>
      </dgm:t>
    </dgm:pt>
    <dgm:pt modelId="{0E61C9A9-E0AF-F44C-9E52-23128954AE58}" type="sibTrans" cxnId="{363D10C4-32C6-304E-8DEE-D44EBA617F5B}">
      <dgm:prSet/>
      <dgm:spPr/>
      <dgm:t>
        <a:bodyPr/>
        <a:lstStyle/>
        <a:p>
          <a:endParaRPr lang="en-US"/>
        </a:p>
      </dgm:t>
    </dgm:pt>
    <dgm:pt modelId="{EA923C95-31C1-E54A-94C5-8D34B4144D52}" type="parTrans" cxnId="{363D10C4-32C6-304E-8DEE-D44EBA617F5B}">
      <dgm:prSet/>
      <dgm:spPr/>
      <dgm:t>
        <a:bodyPr/>
        <a:lstStyle/>
        <a:p>
          <a:endParaRPr lang="en-US"/>
        </a:p>
      </dgm:t>
    </dgm:pt>
    <dgm:pt modelId="{B9E54A0C-B70B-8F4C-B74A-C1008F37FBFB}">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chemeClr val="accent6">
                  <a:lumMod val="50000"/>
                </a:schemeClr>
              </a:solidFill>
              <a:latin typeface="Calibri" charset="0"/>
              <a:ea typeface="Calibri" charset="0"/>
              <a:cs typeface="Calibri" charset="0"/>
            </a:rPr>
            <a:t>Investigate the impact of anticipating student responses to address misconceptions and connect student strategies to intended learning outcomes. </a:t>
          </a:r>
          <a:endParaRPr lang="en-US" sz="2000" dirty="0">
            <a:solidFill>
              <a:schemeClr val="accent6">
                <a:lumMod val="50000"/>
              </a:schemeClr>
            </a:solidFill>
            <a:latin typeface="Calibri"/>
            <a:cs typeface="Calibri"/>
          </a:endParaRPr>
        </a:p>
      </dgm:t>
    </dgm:pt>
    <dgm:pt modelId="{69D78551-7D18-9B49-9425-193690F0FD2C}" type="parTrans" cxnId="{006CBA36-42BA-CA48-BCC0-55CA371B4ADE}">
      <dgm:prSet/>
      <dgm:spPr/>
      <dgm:t>
        <a:bodyPr/>
        <a:lstStyle/>
        <a:p>
          <a:endParaRPr lang="en-US"/>
        </a:p>
      </dgm:t>
    </dgm:pt>
    <dgm:pt modelId="{05DCF1B8-DF4E-4143-BC56-7FA5EC6D84BA}" type="sibTrans" cxnId="{006CBA36-42BA-CA48-BCC0-55CA371B4ADE}">
      <dgm:prSet/>
      <dgm:spPr/>
      <dgm:t>
        <a:bodyPr/>
        <a:lstStyle/>
        <a:p>
          <a:endParaRPr lang="en-US"/>
        </a:p>
      </dgm:t>
    </dgm:pt>
    <dgm:pt modelId="{B9D3A6F8-0289-674E-90D0-6F78045169EA}" type="pres">
      <dgm:prSet presAssocID="{4A5EC124-2873-3C47-BB6C-F34F355589A6}" presName="list" presStyleCnt="0">
        <dgm:presLayoutVars>
          <dgm:dir/>
          <dgm:animLvl val="lvl"/>
        </dgm:presLayoutVars>
      </dgm:prSet>
      <dgm:spPr/>
    </dgm:pt>
    <dgm:pt modelId="{C7546447-C3B7-3F4B-B364-5FD6C37EEA03}" type="pres">
      <dgm:prSet presAssocID="{B20A92C4-8837-984F-98FB-D4CDB4923931}" presName="posSpace" presStyleCnt="0"/>
      <dgm:spPr/>
    </dgm:pt>
    <dgm:pt modelId="{94DF82CF-125E-8940-BFF5-A924EE803FFF}" type="pres">
      <dgm:prSet presAssocID="{B20A92C4-8837-984F-98FB-D4CDB4923931}" presName="vertFlow" presStyleCnt="0"/>
      <dgm:spPr/>
    </dgm:pt>
    <dgm:pt modelId="{041133B5-EE8C-4443-B38D-3A613E945DEB}" type="pres">
      <dgm:prSet presAssocID="{B20A92C4-8837-984F-98FB-D4CDB4923931}" presName="topSpace" presStyleCnt="0"/>
      <dgm:spPr/>
    </dgm:pt>
    <dgm:pt modelId="{7D9C5AD7-79B4-9748-BED9-F90F60EE3886}" type="pres">
      <dgm:prSet presAssocID="{B20A92C4-8837-984F-98FB-D4CDB4923931}" presName="firstComp" presStyleCnt="0"/>
      <dgm:spPr/>
    </dgm:pt>
    <dgm:pt modelId="{740D81DF-DCDE-2844-8A0B-DF9BE887C290}" type="pres">
      <dgm:prSet presAssocID="{B20A92C4-8837-984F-98FB-D4CDB4923931}" presName="firstChild" presStyleLbl="bgAccFollowNode1" presStyleIdx="0" presStyleCnt="4" custScaleX="194372"/>
      <dgm:spPr/>
    </dgm:pt>
    <dgm:pt modelId="{FEAE6829-85FC-DB41-B334-E74B07734DC7}" type="pres">
      <dgm:prSet presAssocID="{B20A92C4-8837-984F-98FB-D4CDB4923931}" presName="firstChildTx" presStyleLbl="bgAccFollowNode1" presStyleIdx="0" presStyleCnt="4">
        <dgm:presLayoutVars>
          <dgm:bulletEnabled val="1"/>
        </dgm:presLayoutVars>
      </dgm:prSet>
      <dgm:spPr/>
    </dgm:pt>
    <dgm:pt modelId="{80527CAE-816B-1347-A3F0-069EFC045A9A}" type="pres">
      <dgm:prSet presAssocID="{DBB41767-D817-2B4F-AEAA-370AE278448A}" presName="comp" presStyleCnt="0"/>
      <dgm:spPr/>
    </dgm:pt>
    <dgm:pt modelId="{F65F3196-F7AB-3E4D-B482-25B3C8915F65}" type="pres">
      <dgm:prSet presAssocID="{DBB41767-D817-2B4F-AEAA-370AE278448A}" presName="child" presStyleLbl="bgAccFollowNode1" presStyleIdx="1" presStyleCnt="4" custScaleX="194192"/>
      <dgm:spPr/>
    </dgm:pt>
    <dgm:pt modelId="{3547A1D8-0856-DD49-8816-C2C1AF359162}" type="pres">
      <dgm:prSet presAssocID="{DBB41767-D817-2B4F-AEAA-370AE278448A}" presName="childTx" presStyleLbl="bgAccFollowNode1" presStyleIdx="1" presStyleCnt="4">
        <dgm:presLayoutVars>
          <dgm:bulletEnabled val="1"/>
        </dgm:presLayoutVars>
      </dgm:prSet>
      <dgm:spPr/>
    </dgm:pt>
    <dgm:pt modelId="{617372DD-D6CD-3241-AECF-64A9470C52C2}" type="pres">
      <dgm:prSet presAssocID="{B9E54A0C-B70B-8F4C-B74A-C1008F37FBFB}" presName="comp" presStyleCnt="0"/>
      <dgm:spPr/>
    </dgm:pt>
    <dgm:pt modelId="{5B05BE7A-56B6-0C4A-AA47-08B9A3311DBF}" type="pres">
      <dgm:prSet presAssocID="{B9E54A0C-B70B-8F4C-B74A-C1008F37FBFB}" presName="child" presStyleLbl="bgAccFollowNode1" presStyleIdx="2" presStyleCnt="4" custScaleX="193136"/>
      <dgm:spPr/>
    </dgm:pt>
    <dgm:pt modelId="{6BB31B5B-0D74-DB4D-8390-45453A5B5B58}" type="pres">
      <dgm:prSet presAssocID="{B9E54A0C-B70B-8F4C-B74A-C1008F37FBFB}" presName="childTx" presStyleLbl="bgAccFollowNode1" presStyleIdx="2" presStyleCnt="4">
        <dgm:presLayoutVars>
          <dgm:bulletEnabled val="1"/>
        </dgm:presLayoutVars>
      </dgm:prSet>
      <dgm:spPr/>
    </dgm:pt>
    <dgm:pt modelId="{C4C17C89-38F7-1B40-97B2-21C1C40D04AB}" type="pres">
      <dgm:prSet presAssocID="{27FE8EA6-A467-F745-B1F3-E46F0BB0CBE4}" presName="comp" presStyleCnt="0"/>
      <dgm:spPr/>
    </dgm:pt>
    <dgm:pt modelId="{D972F8CD-F797-8247-B2B7-E3DC942B155D}" type="pres">
      <dgm:prSet presAssocID="{27FE8EA6-A467-F745-B1F3-E46F0BB0CBE4}" presName="child" presStyleLbl="bgAccFollowNode1" presStyleIdx="3" presStyleCnt="4" custScaleX="194208" custLinFactNeighborX="-8" custLinFactNeighborY="823"/>
      <dgm:spPr/>
    </dgm:pt>
    <dgm:pt modelId="{6A50886A-B40A-1C45-8D5F-9D93A5FD3D52}" type="pres">
      <dgm:prSet presAssocID="{27FE8EA6-A467-F745-B1F3-E46F0BB0CBE4}" presName="childTx" presStyleLbl="bgAccFollowNode1" presStyleIdx="3" presStyleCnt="4">
        <dgm:presLayoutVars>
          <dgm:bulletEnabled val="1"/>
        </dgm:presLayoutVars>
      </dgm:prSet>
      <dgm:spPr/>
    </dgm:pt>
    <dgm:pt modelId="{383491E8-95D8-AE40-8F0C-7A61A4D33040}" type="pres">
      <dgm:prSet presAssocID="{B20A92C4-8837-984F-98FB-D4CDB4923931}" presName="negSpace" presStyleCnt="0"/>
      <dgm:spPr/>
    </dgm:pt>
    <dgm:pt modelId="{9590011F-0487-5D4E-B471-75B91041E346}" type="pres">
      <dgm:prSet presAssocID="{B20A92C4-8837-984F-98FB-D4CDB4923931}" presName="circle" presStyleLbl="node1" presStyleIdx="0" presStyleCnt="1" custScaleX="182609" custScaleY="161562" custLinFactX="-100000" custLinFactNeighborX="-165933" custLinFactNeighborY="14838"/>
      <dgm:spPr/>
    </dgm:pt>
  </dgm:ptLst>
  <dgm:cxnLst>
    <dgm:cxn modelId="{DADFA006-143A-BA4D-8913-1EABA6D3C83E}" type="presOf" srcId="{E9A35A14-82D8-624C-8C2D-5785F69AE7EF}" destId="{FEAE6829-85FC-DB41-B334-E74B07734DC7}" srcOrd="1" destOrd="0" presId="urn:microsoft.com/office/officeart/2005/8/layout/hList9"/>
    <dgm:cxn modelId="{C46D321E-AD0D-BA45-8888-3B2571884B02}" type="presOf" srcId="{DBB41767-D817-2B4F-AEAA-370AE278448A}" destId="{3547A1D8-0856-DD49-8816-C2C1AF359162}" srcOrd="1" destOrd="0" presId="urn:microsoft.com/office/officeart/2005/8/layout/hList9"/>
    <dgm:cxn modelId="{5A9CF826-A5C4-684A-86AC-0EBF1BBC7A05}" type="presOf" srcId="{B9E54A0C-B70B-8F4C-B74A-C1008F37FBFB}" destId="{6BB31B5B-0D74-DB4D-8390-45453A5B5B58}" srcOrd="1" destOrd="0" presId="urn:microsoft.com/office/officeart/2005/8/layout/hList9"/>
    <dgm:cxn modelId="{CEAD1C33-7091-BC43-816F-AC57BECCE8DC}" srcId="{B20A92C4-8837-984F-98FB-D4CDB4923931}" destId="{E9A35A14-82D8-624C-8C2D-5785F69AE7EF}" srcOrd="0" destOrd="0" parTransId="{FBD2AAB5-939D-A641-9B4A-F6C66E746657}" sibTransId="{CE188B4A-5408-3644-9348-39E2F129589E}"/>
    <dgm:cxn modelId="{006CBA36-42BA-CA48-BCC0-55CA371B4ADE}" srcId="{B20A92C4-8837-984F-98FB-D4CDB4923931}" destId="{B9E54A0C-B70B-8F4C-B74A-C1008F37FBFB}" srcOrd="2" destOrd="0" parTransId="{69D78551-7D18-9B49-9425-193690F0FD2C}" sibTransId="{05DCF1B8-DF4E-4143-BC56-7FA5EC6D84BA}"/>
    <dgm:cxn modelId="{AA45213A-5642-284F-8054-B651F406ACD3}" srcId="{4A5EC124-2873-3C47-BB6C-F34F355589A6}" destId="{B20A92C4-8837-984F-98FB-D4CDB4923931}" srcOrd="0" destOrd="0" parTransId="{BB1CD740-23DE-1047-9747-E6427B60CF24}" sibTransId="{447C8133-C107-504C-999C-790CF441B1E3}"/>
    <dgm:cxn modelId="{8002BA7B-7448-BC46-9078-732A9F3B3753}" type="presOf" srcId="{27FE8EA6-A467-F745-B1F3-E46F0BB0CBE4}" destId="{D972F8CD-F797-8247-B2B7-E3DC942B155D}" srcOrd="0" destOrd="0" presId="urn:microsoft.com/office/officeart/2005/8/layout/hList9"/>
    <dgm:cxn modelId="{154C9F91-2374-8640-A5B7-8E9DFE2E7F49}" type="presOf" srcId="{E9A35A14-82D8-624C-8C2D-5785F69AE7EF}" destId="{740D81DF-DCDE-2844-8A0B-DF9BE887C290}" srcOrd="0" destOrd="0" presId="urn:microsoft.com/office/officeart/2005/8/layout/hList9"/>
    <dgm:cxn modelId="{6D323D93-C6F5-8C43-971B-3A8C7E7C08E1}" type="presOf" srcId="{4A5EC124-2873-3C47-BB6C-F34F355589A6}" destId="{B9D3A6F8-0289-674E-90D0-6F78045169EA}" srcOrd="0" destOrd="0" presId="urn:microsoft.com/office/officeart/2005/8/layout/hList9"/>
    <dgm:cxn modelId="{44E1D49C-B4C1-E648-92D7-88F2A5A34D94}" srcId="{B20A92C4-8837-984F-98FB-D4CDB4923931}" destId="{DBB41767-D817-2B4F-AEAA-370AE278448A}" srcOrd="1" destOrd="0" parTransId="{1C31F015-9A56-0C48-8C13-426AF9E818FD}" sibTransId="{4EDF677C-BFBF-4045-A7EF-6C64F4706A99}"/>
    <dgm:cxn modelId="{E2D763B6-80B8-BB4B-BD1C-9E8339B38BB8}" type="presOf" srcId="{27FE8EA6-A467-F745-B1F3-E46F0BB0CBE4}" destId="{6A50886A-B40A-1C45-8D5F-9D93A5FD3D52}" srcOrd="1" destOrd="0" presId="urn:microsoft.com/office/officeart/2005/8/layout/hList9"/>
    <dgm:cxn modelId="{C14D6EBD-F07C-074A-BDB5-B46BF91C3580}" type="presOf" srcId="{B9E54A0C-B70B-8F4C-B74A-C1008F37FBFB}" destId="{5B05BE7A-56B6-0C4A-AA47-08B9A3311DBF}" srcOrd="0" destOrd="0" presId="urn:microsoft.com/office/officeart/2005/8/layout/hList9"/>
    <dgm:cxn modelId="{247A0BC3-8674-D54A-B3D5-42C61206DF01}" type="presOf" srcId="{B20A92C4-8837-984F-98FB-D4CDB4923931}" destId="{9590011F-0487-5D4E-B471-75B91041E346}" srcOrd="0" destOrd="0" presId="urn:microsoft.com/office/officeart/2005/8/layout/hList9"/>
    <dgm:cxn modelId="{363D10C4-32C6-304E-8DEE-D44EBA617F5B}" srcId="{B20A92C4-8837-984F-98FB-D4CDB4923931}" destId="{27FE8EA6-A467-F745-B1F3-E46F0BB0CBE4}" srcOrd="3" destOrd="0" parTransId="{EA923C95-31C1-E54A-94C5-8D34B4144D52}" sibTransId="{0E61C9A9-E0AF-F44C-9E52-23128954AE58}"/>
    <dgm:cxn modelId="{C38E0CFA-16FB-FC4E-B7B4-DD73CF3E3E25}" type="presOf" srcId="{DBB41767-D817-2B4F-AEAA-370AE278448A}" destId="{F65F3196-F7AB-3E4D-B482-25B3C8915F65}" srcOrd="0" destOrd="0" presId="urn:microsoft.com/office/officeart/2005/8/layout/hList9"/>
    <dgm:cxn modelId="{0830A79D-F512-A540-A23E-8605B1867C21}" type="presParOf" srcId="{B9D3A6F8-0289-674E-90D0-6F78045169EA}" destId="{C7546447-C3B7-3F4B-B364-5FD6C37EEA03}" srcOrd="0" destOrd="0" presId="urn:microsoft.com/office/officeart/2005/8/layout/hList9"/>
    <dgm:cxn modelId="{70144508-6EC1-4E46-AFBA-292738A0182B}" type="presParOf" srcId="{B9D3A6F8-0289-674E-90D0-6F78045169EA}" destId="{94DF82CF-125E-8940-BFF5-A924EE803FFF}" srcOrd="1" destOrd="0" presId="urn:microsoft.com/office/officeart/2005/8/layout/hList9"/>
    <dgm:cxn modelId="{A16F9B30-4875-AE41-9591-59574B882DF6}" type="presParOf" srcId="{94DF82CF-125E-8940-BFF5-A924EE803FFF}" destId="{041133B5-EE8C-4443-B38D-3A613E945DEB}" srcOrd="0" destOrd="0" presId="urn:microsoft.com/office/officeart/2005/8/layout/hList9"/>
    <dgm:cxn modelId="{4B49E8CE-4585-844B-A143-CE86FA5ADFB6}" type="presParOf" srcId="{94DF82CF-125E-8940-BFF5-A924EE803FFF}" destId="{7D9C5AD7-79B4-9748-BED9-F90F60EE3886}" srcOrd="1" destOrd="0" presId="urn:microsoft.com/office/officeart/2005/8/layout/hList9"/>
    <dgm:cxn modelId="{D05CE725-47E5-D748-A7BD-381E6FD53F45}" type="presParOf" srcId="{7D9C5AD7-79B4-9748-BED9-F90F60EE3886}" destId="{740D81DF-DCDE-2844-8A0B-DF9BE887C290}" srcOrd="0" destOrd="0" presId="urn:microsoft.com/office/officeart/2005/8/layout/hList9"/>
    <dgm:cxn modelId="{C4DB5C21-8908-2649-911B-5A0DA4932539}" type="presParOf" srcId="{7D9C5AD7-79B4-9748-BED9-F90F60EE3886}" destId="{FEAE6829-85FC-DB41-B334-E74B07734DC7}" srcOrd="1" destOrd="0" presId="urn:microsoft.com/office/officeart/2005/8/layout/hList9"/>
    <dgm:cxn modelId="{8A932506-2CB8-3443-9C36-D4DE1DDC705A}" type="presParOf" srcId="{94DF82CF-125E-8940-BFF5-A924EE803FFF}" destId="{80527CAE-816B-1347-A3F0-069EFC045A9A}" srcOrd="2" destOrd="0" presId="urn:microsoft.com/office/officeart/2005/8/layout/hList9"/>
    <dgm:cxn modelId="{B240BFE1-F052-7E41-9DE2-632A59A2A2C4}" type="presParOf" srcId="{80527CAE-816B-1347-A3F0-069EFC045A9A}" destId="{F65F3196-F7AB-3E4D-B482-25B3C8915F65}" srcOrd="0" destOrd="0" presId="urn:microsoft.com/office/officeart/2005/8/layout/hList9"/>
    <dgm:cxn modelId="{0E0689B3-D370-9D41-A00B-4812E1056856}" type="presParOf" srcId="{80527CAE-816B-1347-A3F0-069EFC045A9A}" destId="{3547A1D8-0856-DD49-8816-C2C1AF359162}" srcOrd="1" destOrd="0" presId="urn:microsoft.com/office/officeart/2005/8/layout/hList9"/>
    <dgm:cxn modelId="{DDA51B2E-F954-384D-8690-4FEAE8B4B1A9}" type="presParOf" srcId="{94DF82CF-125E-8940-BFF5-A924EE803FFF}" destId="{617372DD-D6CD-3241-AECF-64A9470C52C2}" srcOrd="3" destOrd="0" presId="urn:microsoft.com/office/officeart/2005/8/layout/hList9"/>
    <dgm:cxn modelId="{A36AF260-C451-554D-A76C-732E6B34493E}" type="presParOf" srcId="{617372DD-D6CD-3241-AECF-64A9470C52C2}" destId="{5B05BE7A-56B6-0C4A-AA47-08B9A3311DBF}" srcOrd="0" destOrd="0" presId="urn:microsoft.com/office/officeart/2005/8/layout/hList9"/>
    <dgm:cxn modelId="{46CC81A0-6C7B-4B4C-AFB8-2F4FF6296164}" type="presParOf" srcId="{617372DD-D6CD-3241-AECF-64A9470C52C2}" destId="{6BB31B5B-0D74-DB4D-8390-45453A5B5B58}" srcOrd="1" destOrd="0" presId="urn:microsoft.com/office/officeart/2005/8/layout/hList9"/>
    <dgm:cxn modelId="{5868D5FF-361E-694C-93C3-0525128F78EC}" type="presParOf" srcId="{94DF82CF-125E-8940-BFF5-A924EE803FFF}" destId="{C4C17C89-38F7-1B40-97B2-21C1C40D04AB}" srcOrd="4" destOrd="0" presId="urn:microsoft.com/office/officeart/2005/8/layout/hList9"/>
    <dgm:cxn modelId="{1C3BB3A9-37AE-EB46-BAC8-F0A8DAB29316}" type="presParOf" srcId="{C4C17C89-38F7-1B40-97B2-21C1C40D04AB}" destId="{D972F8CD-F797-8247-B2B7-E3DC942B155D}" srcOrd="0" destOrd="0" presId="urn:microsoft.com/office/officeart/2005/8/layout/hList9"/>
    <dgm:cxn modelId="{E18C6371-7FA3-5C40-AC9C-B224C329AE09}" type="presParOf" srcId="{C4C17C89-38F7-1B40-97B2-21C1C40D04AB}" destId="{6A50886A-B40A-1C45-8D5F-9D93A5FD3D52}" srcOrd="1" destOrd="0" presId="urn:microsoft.com/office/officeart/2005/8/layout/hList9"/>
    <dgm:cxn modelId="{65983510-E6A7-694A-9696-4FBD99C3C9CD}" type="presParOf" srcId="{B9D3A6F8-0289-674E-90D0-6F78045169EA}" destId="{383491E8-95D8-AE40-8F0C-7A61A4D33040}" srcOrd="2" destOrd="0" presId="urn:microsoft.com/office/officeart/2005/8/layout/hList9"/>
    <dgm:cxn modelId="{3B9CEEED-0B87-6A4B-A722-AE44BE63B2CC}" type="presParOf" srcId="{B9D3A6F8-0289-674E-90D0-6F78045169EA}" destId="{9590011F-0487-5D4E-B471-75B91041E346}"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98BE80-4DFD-CC47-A58C-FE33C0B483FD}" type="doc">
      <dgm:prSet loTypeId="urn:microsoft.com/office/officeart/2005/8/layout/arrow6" loCatId="list" qsTypeId="urn:microsoft.com/office/officeart/2005/8/quickstyle/simple4" qsCatId="simple" csTypeId="urn:microsoft.com/office/officeart/2005/8/colors/accent1_2" csCatId="accent1" phldr="1"/>
      <dgm:spPr/>
      <dgm:t>
        <a:bodyPr/>
        <a:lstStyle/>
        <a:p>
          <a:endParaRPr lang="en-US"/>
        </a:p>
      </dgm:t>
    </dgm:pt>
    <dgm:pt modelId="{596527C8-E2F0-FB4A-A389-A0D55B47A12A}">
      <dgm:prSet/>
      <dgm:spPr/>
      <dgm:t>
        <a:bodyPr/>
        <a:lstStyle/>
        <a:p>
          <a:pPr algn="ctr" rtl="0"/>
          <a:endParaRPr lang="en-US" sz="2400" b="1" dirty="0">
            <a:latin typeface="Calibri" charset="0"/>
            <a:ea typeface="Calibri" charset="0"/>
            <a:cs typeface="Calibri" charset="0"/>
          </a:endParaRPr>
        </a:p>
      </dgm:t>
    </dgm:pt>
    <dgm:pt modelId="{5E664563-5167-C747-87B8-2FAA13B3FFC8}" type="sibTrans" cxnId="{512F14D6-B9D6-7542-BE07-F412495E529D}">
      <dgm:prSet/>
      <dgm:spPr/>
      <dgm:t>
        <a:bodyPr/>
        <a:lstStyle/>
        <a:p>
          <a:endParaRPr lang="en-US"/>
        </a:p>
      </dgm:t>
    </dgm:pt>
    <dgm:pt modelId="{DE451298-95FA-494F-A2A0-B8A925AC8F73}" type="parTrans" cxnId="{512F14D6-B9D6-7542-BE07-F412495E529D}">
      <dgm:prSet/>
      <dgm:spPr/>
      <dgm:t>
        <a:bodyPr/>
        <a:lstStyle/>
        <a:p>
          <a:endParaRPr lang="en-US"/>
        </a:p>
      </dgm:t>
    </dgm:pt>
    <dgm:pt modelId="{0D08D549-E549-0A45-AE15-4F49E4C66082}" type="pres">
      <dgm:prSet presAssocID="{6498BE80-4DFD-CC47-A58C-FE33C0B483FD}" presName="compositeShape" presStyleCnt="0">
        <dgm:presLayoutVars>
          <dgm:chMax val="2"/>
          <dgm:dir/>
          <dgm:resizeHandles val="exact"/>
        </dgm:presLayoutVars>
      </dgm:prSet>
      <dgm:spPr/>
    </dgm:pt>
    <dgm:pt modelId="{61531AFA-B945-3545-B821-7FE624A7832E}" type="pres">
      <dgm:prSet presAssocID="{6498BE80-4DFD-CC47-A58C-FE33C0B483FD}" presName="ribbon" presStyleLbl="node1" presStyleIdx="0" presStyleCnt="1" custScaleY="112560">
        <dgm:style>
          <a:lnRef idx="2">
            <a:schemeClr val="accent1">
              <a:shade val="50000"/>
            </a:schemeClr>
          </a:lnRef>
          <a:fillRef idx="1">
            <a:schemeClr val="accent1"/>
          </a:fillRef>
          <a:effectRef idx="0">
            <a:schemeClr val="accent1"/>
          </a:effectRef>
          <a:fontRef idx="minor">
            <a:schemeClr val="lt1"/>
          </a:fontRef>
        </dgm:style>
      </dgm:prSet>
      <dgm:spPr/>
    </dgm:pt>
    <dgm:pt modelId="{D94D27E2-2AC9-FB48-A4ED-CD4E97BB28E4}" type="pres">
      <dgm:prSet presAssocID="{6498BE80-4DFD-CC47-A58C-FE33C0B483FD}" presName="leftArrowText" presStyleLbl="node1" presStyleIdx="0" presStyleCnt="1" custLinFactNeighborX="471" custLinFactNeighborY="81183">
        <dgm:presLayoutVars>
          <dgm:chMax val="0"/>
          <dgm:bulletEnabled val="1"/>
        </dgm:presLayoutVars>
      </dgm:prSet>
      <dgm:spPr/>
    </dgm:pt>
    <dgm:pt modelId="{22D2C176-0352-C444-A0C1-F905121B8D7D}" type="pres">
      <dgm:prSet presAssocID="{6498BE80-4DFD-CC47-A58C-FE33C0B483FD}" presName="rightArrowText" presStyleLbl="node1" presStyleIdx="0" presStyleCnt="1" custScaleX="100000" custScaleY="70404" custLinFactNeighborX="798" custLinFactNeighborY="69685">
        <dgm:presLayoutVars>
          <dgm:chMax val="0"/>
          <dgm:bulletEnabled val="1"/>
        </dgm:presLayoutVars>
      </dgm:prSet>
      <dgm:spPr/>
    </dgm:pt>
  </dgm:ptLst>
  <dgm:cxnLst>
    <dgm:cxn modelId="{11179D0B-78CA-0D44-B556-B3AFF365082A}" type="presOf" srcId="{596527C8-E2F0-FB4A-A389-A0D55B47A12A}" destId="{D94D27E2-2AC9-FB48-A4ED-CD4E97BB28E4}" srcOrd="0" destOrd="0" presId="urn:microsoft.com/office/officeart/2005/8/layout/arrow6"/>
    <dgm:cxn modelId="{512F14D6-B9D6-7542-BE07-F412495E529D}" srcId="{6498BE80-4DFD-CC47-A58C-FE33C0B483FD}" destId="{596527C8-E2F0-FB4A-A389-A0D55B47A12A}" srcOrd="0" destOrd="0" parTransId="{DE451298-95FA-494F-A2A0-B8A925AC8F73}" sibTransId="{5E664563-5167-C747-87B8-2FAA13B3FFC8}"/>
    <dgm:cxn modelId="{FD5E6DEB-4895-B74E-A554-B6EC30756838}" type="presOf" srcId="{6498BE80-4DFD-CC47-A58C-FE33C0B483FD}" destId="{0D08D549-E549-0A45-AE15-4F49E4C66082}" srcOrd="0" destOrd="0" presId="urn:microsoft.com/office/officeart/2005/8/layout/arrow6"/>
    <dgm:cxn modelId="{6A733B8B-F9AC-9A41-A5C9-F22776ACD84F}" type="presParOf" srcId="{0D08D549-E549-0A45-AE15-4F49E4C66082}" destId="{61531AFA-B945-3545-B821-7FE624A7832E}" srcOrd="0" destOrd="0" presId="urn:microsoft.com/office/officeart/2005/8/layout/arrow6"/>
    <dgm:cxn modelId="{98E3E976-2DB5-9D4D-97C9-96E8BC7BB85E}" type="presParOf" srcId="{0D08D549-E549-0A45-AE15-4F49E4C66082}" destId="{D94D27E2-2AC9-FB48-A4ED-CD4E97BB28E4}" srcOrd="1" destOrd="0" presId="urn:microsoft.com/office/officeart/2005/8/layout/arrow6"/>
    <dgm:cxn modelId="{4A54DD86-F438-284E-AA0F-1AF385246FF8}" type="presParOf" srcId="{0D08D549-E549-0A45-AE15-4F49E4C66082}" destId="{22D2C176-0352-C444-A0C1-F905121B8D7D}"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C3E587-8D54-744A-B215-0E46A90A78DA}"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1980F699-0727-6948-AF8F-A7201745E4B8}">
      <dgm:prSet phldrT="[Text]" custT="1"/>
      <dgm:spPr/>
      <dgm:t>
        <a:bodyPr/>
        <a:lstStyle/>
        <a:p>
          <a:r>
            <a:rPr lang="en-US" sz="2400" i="1" dirty="0">
              <a:latin typeface="Calibri" charset="0"/>
              <a:ea typeface="Calibri" charset="0"/>
              <a:cs typeface="Calibri" charset="0"/>
            </a:rPr>
            <a:t>Anticipating</a:t>
          </a:r>
          <a:r>
            <a:rPr lang="en-US" sz="2400" dirty="0">
              <a:latin typeface="Calibri" charset="0"/>
              <a:ea typeface="Calibri" charset="0"/>
              <a:cs typeface="Calibri" charset="0"/>
            </a:rPr>
            <a:t> student responses prior to the lesson</a:t>
          </a:r>
        </a:p>
      </dgm:t>
    </dgm:pt>
    <dgm:pt modelId="{5CFC12DD-534B-F940-9A83-B1FBCC6E0AB1}" type="parTrans" cxnId="{0F60E7BA-8FC6-A845-8F00-695BD586B7DD}">
      <dgm:prSet/>
      <dgm:spPr/>
      <dgm:t>
        <a:bodyPr/>
        <a:lstStyle/>
        <a:p>
          <a:endParaRPr lang="en-US"/>
        </a:p>
      </dgm:t>
    </dgm:pt>
    <dgm:pt modelId="{31032274-613B-B74C-9FD3-38792CD45199}" type="sibTrans" cxnId="{0F60E7BA-8FC6-A845-8F00-695BD586B7DD}">
      <dgm:prSet/>
      <dgm:spPr/>
      <dgm:t>
        <a:bodyPr/>
        <a:lstStyle/>
        <a:p>
          <a:endParaRPr lang="en-US"/>
        </a:p>
      </dgm:t>
    </dgm:pt>
    <dgm:pt modelId="{6CB33C65-09D5-0F49-BDBE-6F0D5A14D100}">
      <dgm:prSet phldrT="[Text]" custT="1"/>
      <dgm:spPr/>
      <dgm:t>
        <a:bodyPr/>
        <a:lstStyle/>
        <a:p>
          <a:r>
            <a:rPr lang="en-US" sz="2400" i="1" dirty="0">
              <a:latin typeface="Calibri" charset="0"/>
              <a:ea typeface="Calibri" charset="0"/>
              <a:cs typeface="Calibri" charset="0"/>
            </a:rPr>
            <a:t>Sequencing</a:t>
          </a:r>
          <a:r>
            <a:rPr lang="en-US" sz="2400" dirty="0">
              <a:latin typeface="Calibri" charset="0"/>
              <a:ea typeface="Calibri" charset="0"/>
              <a:cs typeface="Calibri" charset="0"/>
            </a:rPr>
            <a:t> students' responses in a specific order for discourse</a:t>
          </a:r>
        </a:p>
      </dgm:t>
    </dgm:pt>
    <dgm:pt modelId="{59722796-7B92-004E-A9F9-FE0901FF7761}" type="parTrans" cxnId="{21A55191-92B8-6948-B74F-822BE16323C4}">
      <dgm:prSet/>
      <dgm:spPr/>
      <dgm:t>
        <a:bodyPr/>
        <a:lstStyle/>
        <a:p>
          <a:endParaRPr lang="en-US"/>
        </a:p>
      </dgm:t>
    </dgm:pt>
    <dgm:pt modelId="{2844B3E0-52DB-5C40-A7C6-614870D9C200}" type="sibTrans" cxnId="{21A55191-92B8-6948-B74F-822BE16323C4}">
      <dgm:prSet/>
      <dgm:spPr/>
      <dgm:t>
        <a:bodyPr/>
        <a:lstStyle/>
        <a:p>
          <a:endParaRPr lang="en-US"/>
        </a:p>
      </dgm:t>
    </dgm:pt>
    <dgm:pt modelId="{EA65B47A-18E3-6643-9D24-B3C8427D7601}">
      <dgm:prSet phldrT="[Text]" custT="1"/>
      <dgm:spPr/>
      <dgm:t>
        <a:bodyPr/>
        <a:lstStyle/>
        <a:p>
          <a:r>
            <a:rPr lang="en-US" sz="2400" i="1" dirty="0">
              <a:latin typeface="Calibri" charset="0"/>
              <a:ea typeface="Calibri" charset="0"/>
              <a:cs typeface="Calibri" charset="0"/>
            </a:rPr>
            <a:t>Connecting</a:t>
          </a:r>
          <a:r>
            <a:rPr lang="en-US" sz="2400" dirty="0">
              <a:latin typeface="Calibri" charset="0"/>
              <a:ea typeface="Calibri" charset="0"/>
              <a:cs typeface="Calibri" charset="0"/>
            </a:rPr>
            <a:t> different students' responses and connecting the responses to key mathematical ideas</a:t>
          </a:r>
        </a:p>
      </dgm:t>
    </dgm:pt>
    <dgm:pt modelId="{17C5F156-0FE8-934F-B7F0-922440CE4E54}" type="parTrans" cxnId="{A4C2A9FF-00FF-9F41-AEC7-DD2CA5821CDB}">
      <dgm:prSet/>
      <dgm:spPr/>
      <dgm:t>
        <a:bodyPr/>
        <a:lstStyle/>
        <a:p>
          <a:endParaRPr lang="en-US"/>
        </a:p>
      </dgm:t>
    </dgm:pt>
    <dgm:pt modelId="{499D345A-CCF9-AA46-90C0-8CA9DA5103CD}" type="sibTrans" cxnId="{A4C2A9FF-00FF-9F41-AEC7-DD2CA5821CDB}">
      <dgm:prSet/>
      <dgm:spPr/>
      <dgm:t>
        <a:bodyPr/>
        <a:lstStyle/>
        <a:p>
          <a:endParaRPr lang="en-US"/>
        </a:p>
      </dgm:t>
    </dgm:pt>
    <dgm:pt modelId="{830055EF-6FFC-8B44-AA01-CB95274BF6DD}">
      <dgm:prSet phldrT="[Text]" custT="1"/>
      <dgm:spPr/>
      <dgm:t>
        <a:bodyPr/>
        <a:lstStyle/>
        <a:p>
          <a:r>
            <a:rPr lang="en-US" sz="2400" i="1" dirty="0">
              <a:latin typeface="Calibri" charset="0"/>
              <a:ea typeface="Calibri" charset="0"/>
              <a:cs typeface="Calibri" charset="0"/>
            </a:rPr>
            <a:t>Monitoring</a:t>
          </a:r>
          <a:r>
            <a:rPr lang="en-US" sz="2400" dirty="0">
              <a:latin typeface="Calibri" charset="0"/>
              <a:ea typeface="Calibri" charset="0"/>
              <a:cs typeface="Calibri" charset="0"/>
            </a:rPr>
            <a:t> students' work on and engagement with the tasks</a:t>
          </a:r>
        </a:p>
      </dgm:t>
    </dgm:pt>
    <dgm:pt modelId="{FC33862F-BD0B-F347-A17D-63E1AD69AAC6}" type="parTrans" cxnId="{8BC6DE43-AE42-AE45-BEAA-0CA4FF524A34}">
      <dgm:prSet/>
      <dgm:spPr/>
      <dgm:t>
        <a:bodyPr/>
        <a:lstStyle/>
        <a:p>
          <a:endParaRPr lang="en-US"/>
        </a:p>
      </dgm:t>
    </dgm:pt>
    <dgm:pt modelId="{043CEDB8-FBFF-8E43-91FB-A7FC2B5A7D2A}" type="sibTrans" cxnId="{8BC6DE43-AE42-AE45-BEAA-0CA4FF524A34}">
      <dgm:prSet/>
      <dgm:spPr/>
      <dgm:t>
        <a:bodyPr/>
        <a:lstStyle/>
        <a:p>
          <a:endParaRPr lang="en-US"/>
        </a:p>
      </dgm:t>
    </dgm:pt>
    <dgm:pt modelId="{AD8A13BC-32AC-9047-975D-B4468279F9F2}">
      <dgm:prSet phldrT="[Text]" custT="1"/>
      <dgm:spPr/>
      <dgm:t>
        <a:bodyPr/>
        <a:lstStyle/>
        <a:p>
          <a:r>
            <a:rPr lang="en-US" sz="2400" i="1" dirty="0">
              <a:latin typeface="Calibri" charset="0"/>
              <a:ea typeface="Calibri" charset="0"/>
              <a:cs typeface="Calibri" charset="0"/>
            </a:rPr>
            <a:t>Selecting</a:t>
          </a:r>
          <a:r>
            <a:rPr lang="en-US" sz="2400" dirty="0">
              <a:latin typeface="Calibri" charset="0"/>
              <a:ea typeface="Calibri" charset="0"/>
              <a:cs typeface="Calibri" charset="0"/>
            </a:rPr>
            <a:t> particular students to present their mathematical work</a:t>
          </a:r>
        </a:p>
      </dgm:t>
    </dgm:pt>
    <dgm:pt modelId="{C9576F75-2D22-2641-9216-9F0D5D820717}" type="parTrans" cxnId="{CDD75B88-1813-4C43-B7FA-CEB50311FFEE}">
      <dgm:prSet/>
      <dgm:spPr/>
      <dgm:t>
        <a:bodyPr/>
        <a:lstStyle/>
        <a:p>
          <a:endParaRPr lang="en-US"/>
        </a:p>
      </dgm:t>
    </dgm:pt>
    <dgm:pt modelId="{0F7DB531-6615-E549-8ECB-9B5AA370CF8D}" type="sibTrans" cxnId="{CDD75B88-1813-4C43-B7FA-CEB50311FFEE}">
      <dgm:prSet/>
      <dgm:spPr/>
      <dgm:t>
        <a:bodyPr/>
        <a:lstStyle/>
        <a:p>
          <a:endParaRPr lang="en-US"/>
        </a:p>
      </dgm:t>
    </dgm:pt>
    <dgm:pt modelId="{B560B91C-978D-5448-856D-4F4494B083E8}" type="pres">
      <dgm:prSet presAssocID="{E5C3E587-8D54-744A-B215-0E46A90A78DA}" presName="Name0" presStyleCnt="0">
        <dgm:presLayoutVars>
          <dgm:chMax val="7"/>
          <dgm:chPref val="7"/>
          <dgm:dir/>
        </dgm:presLayoutVars>
      </dgm:prSet>
      <dgm:spPr/>
    </dgm:pt>
    <dgm:pt modelId="{4BA2CB39-788A-0C46-BF4B-A4AE927780F3}" type="pres">
      <dgm:prSet presAssocID="{E5C3E587-8D54-744A-B215-0E46A90A78DA}" presName="Name1" presStyleCnt="0"/>
      <dgm:spPr/>
    </dgm:pt>
    <dgm:pt modelId="{36BAA0F3-23CE-EF4A-A2BC-E4C31E0211B3}" type="pres">
      <dgm:prSet presAssocID="{E5C3E587-8D54-744A-B215-0E46A90A78DA}" presName="cycle" presStyleCnt="0"/>
      <dgm:spPr/>
    </dgm:pt>
    <dgm:pt modelId="{6C162CB3-D2F4-074D-9ECF-38537F5612F2}" type="pres">
      <dgm:prSet presAssocID="{E5C3E587-8D54-744A-B215-0E46A90A78DA}" presName="srcNode" presStyleLbl="node1" presStyleIdx="0" presStyleCnt="5"/>
      <dgm:spPr/>
    </dgm:pt>
    <dgm:pt modelId="{1C9DA8E4-D455-F04C-9E08-5B33A84D53DE}" type="pres">
      <dgm:prSet presAssocID="{E5C3E587-8D54-744A-B215-0E46A90A78DA}" presName="conn" presStyleLbl="parChTrans1D2" presStyleIdx="0" presStyleCnt="1"/>
      <dgm:spPr/>
    </dgm:pt>
    <dgm:pt modelId="{4BD4A219-4E23-3D49-8CCD-AD557BD277AE}" type="pres">
      <dgm:prSet presAssocID="{E5C3E587-8D54-744A-B215-0E46A90A78DA}" presName="extraNode" presStyleLbl="node1" presStyleIdx="0" presStyleCnt="5"/>
      <dgm:spPr/>
    </dgm:pt>
    <dgm:pt modelId="{E14FB673-E9D1-0341-864A-8A90E434FA73}" type="pres">
      <dgm:prSet presAssocID="{E5C3E587-8D54-744A-B215-0E46A90A78DA}" presName="dstNode" presStyleLbl="node1" presStyleIdx="0" presStyleCnt="5"/>
      <dgm:spPr/>
    </dgm:pt>
    <dgm:pt modelId="{DE349375-560A-FA4A-9E96-BC0CEF432B59}" type="pres">
      <dgm:prSet presAssocID="{1980F699-0727-6948-AF8F-A7201745E4B8}" presName="text_1" presStyleLbl="node1" presStyleIdx="0" presStyleCnt="5">
        <dgm:presLayoutVars>
          <dgm:bulletEnabled val="1"/>
        </dgm:presLayoutVars>
      </dgm:prSet>
      <dgm:spPr/>
    </dgm:pt>
    <dgm:pt modelId="{AF871C1B-6422-4047-BDD4-AD666387092C}" type="pres">
      <dgm:prSet presAssocID="{1980F699-0727-6948-AF8F-A7201745E4B8}" presName="accent_1" presStyleCnt="0"/>
      <dgm:spPr/>
    </dgm:pt>
    <dgm:pt modelId="{B6EB9A7E-6BC0-4942-BD8E-633A68FE4E64}" type="pres">
      <dgm:prSet presAssocID="{1980F699-0727-6948-AF8F-A7201745E4B8}" presName="accentRepeatNode" presStyleLbl="solidFgAcc1" presStyleIdx="0" presStyleCnt="5"/>
      <dgm:spPr/>
    </dgm:pt>
    <dgm:pt modelId="{D637FEE4-0867-5147-B8E4-5631D0F3BA32}" type="pres">
      <dgm:prSet presAssocID="{830055EF-6FFC-8B44-AA01-CB95274BF6DD}" presName="text_2" presStyleLbl="node1" presStyleIdx="1" presStyleCnt="5">
        <dgm:presLayoutVars>
          <dgm:bulletEnabled val="1"/>
        </dgm:presLayoutVars>
      </dgm:prSet>
      <dgm:spPr/>
    </dgm:pt>
    <dgm:pt modelId="{460F5163-B453-DB47-8F2E-CE018F1A1683}" type="pres">
      <dgm:prSet presAssocID="{830055EF-6FFC-8B44-AA01-CB95274BF6DD}" presName="accent_2" presStyleCnt="0"/>
      <dgm:spPr/>
    </dgm:pt>
    <dgm:pt modelId="{3FAB60CF-2B53-924F-AC07-E12F30E76BB0}" type="pres">
      <dgm:prSet presAssocID="{830055EF-6FFC-8B44-AA01-CB95274BF6DD}" presName="accentRepeatNode" presStyleLbl="solidFgAcc1" presStyleIdx="1" presStyleCnt="5"/>
      <dgm:spPr/>
    </dgm:pt>
    <dgm:pt modelId="{2AA9373C-9D2A-3F4E-9F83-03FC2D3F8479}" type="pres">
      <dgm:prSet presAssocID="{AD8A13BC-32AC-9047-975D-B4468279F9F2}" presName="text_3" presStyleLbl="node1" presStyleIdx="2" presStyleCnt="5">
        <dgm:presLayoutVars>
          <dgm:bulletEnabled val="1"/>
        </dgm:presLayoutVars>
      </dgm:prSet>
      <dgm:spPr/>
    </dgm:pt>
    <dgm:pt modelId="{58710B52-CA26-2F4D-B397-630996506CE9}" type="pres">
      <dgm:prSet presAssocID="{AD8A13BC-32AC-9047-975D-B4468279F9F2}" presName="accent_3" presStyleCnt="0"/>
      <dgm:spPr/>
    </dgm:pt>
    <dgm:pt modelId="{9CF17EA7-7FE8-A645-A4AB-8AD55A87EB87}" type="pres">
      <dgm:prSet presAssocID="{AD8A13BC-32AC-9047-975D-B4468279F9F2}" presName="accentRepeatNode" presStyleLbl="solidFgAcc1" presStyleIdx="2" presStyleCnt="5"/>
      <dgm:spPr/>
    </dgm:pt>
    <dgm:pt modelId="{E6FF55BE-7EF7-EB48-9B33-2BC352C94623}" type="pres">
      <dgm:prSet presAssocID="{6CB33C65-09D5-0F49-BDBE-6F0D5A14D100}" presName="text_4" presStyleLbl="node1" presStyleIdx="3" presStyleCnt="5">
        <dgm:presLayoutVars>
          <dgm:bulletEnabled val="1"/>
        </dgm:presLayoutVars>
      </dgm:prSet>
      <dgm:spPr/>
    </dgm:pt>
    <dgm:pt modelId="{2C37B480-4617-3345-96F1-C48B4B5602E3}" type="pres">
      <dgm:prSet presAssocID="{6CB33C65-09D5-0F49-BDBE-6F0D5A14D100}" presName="accent_4" presStyleCnt="0"/>
      <dgm:spPr/>
    </dgm:pt>
    <dgm:pt modelId="{194ED4EF-44A1-D440-8EE7-4423D90D6026}" type="pres">
      <dgm:prSet presAssocID="{6CB33C65-09D5-0F49-BDBE-6F0D5A14D100}" presName="accentRepeatNode" presStyleLbl="solidFgAcc1" presStyleIdx="3" presStyleCnt="5"/>
      <dgm:spPr/>
    </dgm:pt>
    <dgm:pt modelId="{32AB71C4-512E-4D4E-A5D4-9502C956306C}" type="pres">
      <dgm:prSet presAssocID="{EA65B47A-18E3-6643-9D24-B3C8427D7601}" presName="text_5" presStyleLbl="node1" presStyleIdx="4" presStyleCnt="5">
        <dgm:presLayoutVars>
          <dgm:bulletEnabled val="1"/>
        </dgm:presLayoutVars>
      </dgm:prSet>
      <dgm:spPr/>
    </dgm:pt>
    <dgm:pt modelId="{6FCA2C0B-5BA4-0F45-A364-58E1888964BC}" type="pres">
      <dgm:prSet presAssocID="{EA65B47A-18E3-6643-9D24-B3C8427D7601}" presName="accent_5" presStyleCnt="0"/>
      <dgm:spPr/>
    </dgm:pt>
    <dgm:pt modelId="{709047C7-8BB2-4F48-991B-6F517B808780}" type="pres">
      <dgm:prSet presAssocID="{EA65B47A-18E3-6643-9D24-B3C8427D7601}" presName="accentRepeatNode" presStyleLbl="solidFgAcc1" presStyleIdx="4" presStyleCnt="5"/>
      <dgm:spPr/>
    </dgm:pt>
  </dgm:ptLst>
  <dgm:cxnLst>
    <dgm:cxn modelId="{6E866517-2ABD-7D47-AB3E-E771234DF0A5}" type="presOf" srcId="{830055EF-6FFC-8B44-AA01-CB95274BF6DD}" destId="{D637FEE4-0867-5147-B8E4-5631D0F3BA32}" srcOrd="0" destOrd="0" presId="urn:microsoft.com/office/officeart/2008/layout/VerticalCurvedList"/>
    <dgm:cxn modelId="{8BC6DE43-AE42-AE45-BEAA-0CA4FF524A34}" srcId="{E5C3E587-8D54-744A-B215-0E46A90A78DA}" destId="{830055EF-6FFC-8B44-AA01-CB95274BF6DD}" srcOrd="1" destOrd="0" parTransId="{FC33862F-BD0B-F347-A17D-63E1AD69AAC6}" sibTransId="{043CEDB8-FBFF-8E43-91FB-A7FC2B5A7D2A}"/>
    <dgm:cxn modelId="{CB385E6A-CEAA-D645-BB61-65432A932B2F}" type="presOf" srcId="{31032274-613B-B74C-9FD3-38792CD45199}" destId="{1C9DA8E4-D455-F04C-9E08-5B33A84D53DE}" srcOrd="0" destOrd="0" presId="urn:microsoft.com/office/officeart/2008/layout/VerticalCurvedList"/>
    <dgm:cxn modelId="{5B3B9C7A-7121-B641-8250-63E895F5193B}" type="presOf" srcId="{1980F699-0727-6948-AF8F-A7201745E4B8}" destId="{DE349375-560A-FA4A-9E96-BC0CEF432B59}" srcOrd="0" destOrd="0" presId="urn:microsoft.com/office/officeart/2008/layout/VerticalCurvedList"/>
    <dgm:cxn modelId="{CDD75B88-1813-4C43-B7FA-CEB50311FFEE}" srcId="{E5C3E587-8D54-744A-B215-0E46A90A78DA}" destId="{AD8A13BC-32AC-9047-975D-B4468279F9F2}" srcOrd="2" destOrd="0" parTransId="{C9576F75-2D22-2641-9216-9F0D5D820717}" sibTransId="{0F7DB531-6615-E549-8ECB-9B5AA370CF8D}"/>
    <dgm:cxn modelId="{21A55191-92B8-6948-B74F-822BE16323C4}" srcId="{E5C3E587-8D54-744A-B215-0E46A90A78DA}" destId="{6CB33C65-09D5-0F49-BDBE-6F0D5A14D100}" srcOrd="3" destOrd="0" parTransId="{59722796-7B92-004E-A9F9-FE0901FF7761}" sibTransId="{2844B3E0-52DB-5C40-A7C6-614870D9C200}"/>
    <dgm:cxn modelId="{7BF732B8-2FC8-B742-835D-161E025A4348}" type="presOf" srcId="{AD8A13BC-32AC-9047-975D-B4468279F9F2}" destId="{2AA9373C-9D2A-3F4E-9F83-03FC2D3F8479}" srcOrd="0" destOrd="0" presId="urn:microsoft.com/office/officeart/2008/layout/VerticalCurvedList"/>
    <dgm:cxn modelId="{0F60E7BA-8FC6-A845-8F00-695BD586B7DD}" srcId="{E5C3E587-8D54-744A-B215-0E46A90A78DA}" destId="{1980F699-0727-6948-AF8F-A7201745E4B8}" srcOrd="0" destOrd="0" parTransId="{5CFC12DD-534B-F940-9A83-B1FBCC6E0AB1}" sibTransId="{31032274-613B-B74C-9FD3-38792CD45199}"/>
    <dgm:cxn modelId="{A765FDDC-FB49-2045-96AF-B97F32247C02}" type="presOf" srcId="{E5C3E587-8D54-744A-B215-0E46A90A78DA}" destId="{B560B91C-978D-5448-856D-4F4494B083E8}" srcOrd="0" destOrd="0" presId="urn:microsoft.com/office/officeart/2008/layout/VerticalCurvedList"/>
    <dgm:cxn modelId="{EC28C6EF-EF32-F049-969F-38269E95B1C8}" type="presOf" srcId="{EA65B47A-18E3-6643-9D24-B3C8427D7601}" destId="{32AB71C4-512E-4D4E-A5D4-9502C956306C}" srcOrd="0" destOrd="0" presId="urn:microsoft.com/office/officeart/2008/layout/VerticalCurvedList"/>
    <dgm:cxn modelId="{E0178BF0-00D7-7C44-B20C-110CC88607D2}" type="presOf" srcId="{6CB33C65-09D5-0F49-BDBE-6F0D5A14D100}" destId="{E6FF55BE-7EF7-EB48-9B33-2BC352C94623}" srcOrd="0" destOrd="0" presId="urn:microsoft.com/office/officeart/2008/layout/VerticalCurvedList"/>
    <dgm:cxn modelId="{A4C2A9FF-00FF-9F41-AEC7-DD2CA5821CDB}" srcId="{E5C3E587-8D54-744A-B215-0E46A90A78DA}" destId="{EA65B47A-18E3-6643-9D24-B3C8427D7601}" srcOrd="4" destOrd="0" parTransId="{17C5F156-0FE8-934F-B7F0-922440CE4E54}" sibTransId="{499D345A-CCF9-AA46-90C0-8CA9DA5103CD}"/>
    <dgm:cxn modelId="{554C3A37-FFB4-0843-9F7C-4D2D633C50C5}" type="presParOf" srcId="{B560B91C-978D-5448-856D-4F4494B083E8}" destId="{4BA2CB39-788A-0C46-BF4B-A4AE927780F3}" srcOrd="0" destOrd="0" presId="urn:microsoft.com/office/officeart/2008/layout/VerticalCurvedList"/>
    <dgm:cxn modelId="{F1E9CC09-ECB6-F84D-9078-1569469FF039}" type="presParOf" srcId="{4BA2CB39-788A-0C46-BF4B-A4AE927780F3}" destId="{36BAA0F3-23CE-EF4A-A2BC-E4C31E0211B3}" srcOrd="0" destOrd="0" presId="urn:microsoft.com/office/officeart/2008/layout/VerticalCurvedList"/>
    <dgm:cxn modelId="{19B28B6E-DE4B-D649-A7A4-202982B08BEE}" type="presParOf" srcId="{36BAA0F3-23CE-EF4A-A2BC-E4C31E0211B3}" destId="{6C162CB3-D2F4-074D-9ECF-38537F5612F2}" srcOrd="0" destOrd="0" presId="urn:microsoft.com/office/officeart/2008/layout/VerticalCurvedList"/>
    <dgm:cxn modelId="{6EC62289-48BD-564D-A619-ADC6A4187902}" type="presParOf" srcId="{36BAA0F3-23CE-EF4A-A2BC-E4C31E0211B3}" destId="{1C9DA8E4-D455-F04C-9E08-5B33A84D53DE}" srcOrd="1" destOrd="0" presId="urn:microsoft.com/office/officeart/2008/layout/VerticalCurvedList"/>
    <dgm:cxn modelId="{9AD8F42C-5C18-5F4F-B0E0-6AF2ECB480FC}" type="presParOf" srcId="{36BAA0F3-23CE-EF4A-A2BC-E4C31E0211B3}" destId="{4BD4A219-4E23-3D49-8CCD-AD557BD277AE}" srcOrd="2" destOrd="0" presId="urn:microsoft.com/office/officeart/2008/layout/VerticalCurvedList"/>
    <dgm:cxn modelId="{AB879E07-FA47-0E4E-B42F-97CFCE05C39E}" type="presParOf" srcId="{36BAA0F3-23CE-EF4A-A2BC-E4C31E0211B3}" destId="{E14FB673-E9D1-0341-864A-8A90E434FA73}" srcOrd="3" destOrd="0" presId="urn:microsoft.com/office/officeart/2008/layout/VerticalCurvedList"/>
    <dgm:cxn modelId="{76081844-2B76-9C4A-93D4-78D92B31A32D}" type="presParOf" srcId="{4BA2CB39-788A-0C46-BF4B-A4AE927780F3}" destId="{DE349375-560A-FA4A-9E96-BC0CEF432B59}" srcOrd="1" destOrd="0" presId="urn:microsoft.com/office/officeart/2008/layout/VerticalCurvedList"/>
    <dgm:cxn modelId="{5E52A850-EE88-9544-A5C4-2A636756EBA1}" type="presParOf" srcId="{4BA2CB39-788A-0C46-BF4B-A4AE927780F3}" destId="{AF871C1B-6422-4047-BDD4-AD666387092C}" srcOrd="2" destOrd="0" presId="urn:microsoft.com/office/officeart/2008/layout/VerticalCurvedList"/>
    <dgm:cxn modelId="{F9D50510-DBAD-6246-A428-C92D61568376}" type="presParOf" srcId="{AF871C1B-6422-4047-BDD4-AD666387092C}" destId="{B6EB9A7E-6BC0-4942-BD8E-633A68FE4E64}" srcOrd="0" destOrd="0" presId="urn:microsoft.com/office/officeart/2008/layout/VerticalCurvedList"/>
    <dgm:cxn modelId="{D0EE4F9A-420B-9646-B138-A104F990A043}" type="presParOf" srcId="{4BA2CB39-788A-0C46-BF4B-A4AE927780F3}" destId="{D637FEE4-0867-5147-B8E4-5631D0F3BA32}" srcOrd="3" destOrd="0" presId="urn:microsoft.com/office/officeart/2008/layout/VerticalCurvedList"/>
    <dgm:cxn modelId="{C8094BB5-929B-7F43-8B00-7AC4E865AC9B}" type="presParOf" srcId="{4BA2CB39-788A-0C46-BF4B-A4AE927780F3}" destId="{460F5163-B453-DB47-8F2E-CE018F1A1683}" srcOrd="4" destOrd="0" presId="urn:microsoft.com/office/officeart/2008/layout/VerticalCurvedList"/>
    <dgm:cxn modelId="{5342D82F-1534-B441-9FAD-CA56C79BB7CC}" type="presParOf" srcId="{460F5163-B453-DB47-8F2E-CE018F1A1683}" destId="{3FAB60CF-2B53-924F-AC07-E12F30E76BB0}" srcOrd="0" destOrd="0" presId="urn:microsoft.com/office/officeart/2008/layout/VerticalCurvedList"/>
    <dgm:cxn modelId="{26C614EB-91B8-3243-9722-676F240A1768}" type="presParOf" srcId="{4BA2CB39-788A-0C46-BF4B-A4AE927780F3}" destId="{2AA9373C-9D2A-3F4E-9F83-03FC2D3F8479}" srcOrd="5" destOrd="0" presId="urn:microsoft.com/office/officeart/2008/layout/VerticalCurvedList"/>
    <dgm:cxn modelId="{FE6B73DC-7FF1-9B41-8B0D-03FEAAB90962}" type="presParOf" srcId="{4BA2CB39-788A-0C46-BF4B-A4AE927780F3}" destId="{58710B52-CA26-2F4D-B397-630996506CE9}" srcOrd="6" destOrd="0" presId="urn:microsoft.com/office/officeart/2008/layout/VerticalCurvedList"/>
    <dgm:cxn modelId="{6ECEBAC4-93CF-8C4D-9858-14184D8C812C}" type="presParOf" srcId="{58710B52-CA26-2F4D-B397-630996506CE9}" destId="{9CF17EA7-7FE8-A645-A4AB-8AD55A87EB87}" srcOrd="0" destOrd="0" presId="urn:microsoft.com/office/officeart/2008/layout/VerticalCurvedList"/>
    <dgm:cxn modelId="{BD890DFB-7E2B-C84D-9A0B-7D22F1AD0B78}" type="presParOf" srcId="{4BA2CB39-788A-0C46-BF4B-A4AE927780F3}" destId="{E6FF55BE-7EF7-EB48-9B33-2BC352C94623}" srcOrd="7" destOrd="0" presId="urn:microsoft.com/office/officeart/2008/layout/VerticalCurvedList"/>
    <dgm:cxn modelId="{4A7822FE-3E1C-0648-94EF-61EB013FC46E}" type="presParOf" srcId="{4BA2CB39-788A-0C46-BF4B-A4AE927780F3}" destId="{2C37B480-4617-3345-96F1-C48B4B5602E3}" srcOrd="8" destOrd="0" presId="urn:microsoft.com/office/officeart/2008/layout/VerticalCurvedList"/>
    <dgm:cxn modelId="{0A16E100-D68D-664F-92E1-0BD50F2BB461}" type="presParOf" srcId="{2C37B480-4617-3345-96F1-C48B4B5602E3}" destId="{194ED4EF-44A1-D440-8EE7-4423D90D6026}" srcOrd="0" destOrd="0" presId="urn:microsoft.com/office/officeart/2008/layout/VerticalCurvedList"/>
    <dgm:cxn modelId="{176D9D67-4D8A-F64F-9C09-CB39AA6FF305}" type="presParOf" srcId="{4BA2CB39-788A-0C46-BF4B-A4AE927780F3}" destId="{32AB71C4-512E-4D4E-A5D4-9502C956306C}" srcOrd="9" destOrd="0" presId="urn:microsoft.com/office/officeart/2008/layout/VerticalCurvedList"/>
    <dgm:cxn modelId="{4BEFB720-322F-2949-8884-07B554B757ED}" type="presParOf" srcId="{4BA2CB39-788A-0C46-BF4B-A4AE927780F3}" destId="{6FCA2C0B-5BA4-0F45-A364-58E1888964BC}" srcOrd="10" destOrd="0" presId="urn:microsoft.com/office/officeart/2008/layout/VerticalCurvedList"/>
    <dgm:cxn modelId="{E56A65DB-AB67-FA43-8673-A7F02DF3F321}" type="presParOf" srcId="{6FCA2C0B-5BA4-0F45-A364-58E1888964BC}" destId="{709047C7-8BB2-4F48-991B-6F517B808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BF28FC-93E5-E845-B01E-832A3BC3E34E}" type="doc">
      <dgm:prSet loTypeId="urn:microsoft.com/office/officeart/2005/8/layout/list1" loCatId="" qsTypeId="urn:microsoft.com/office/officeart/2005/8/quickstyle/simple4" qsCatId="simple" csTypeId="urn:microsoft.com/office/officeart/2005/8/colors/colorful5" csCatId="colorful" phldr="1"/>
      <dgm:spPr/>
      <dgm:t>
        <a:bodyPr/>
        <a:lstStyle/>
        <a:p>
          <a:endParaRPr lang="en-US"/>
        </a:p>
      </dgm:t>
    </dgm:pt>
    <dgm:pt modelId="{29065D47-E292-3F43-917C-C8332394CAC0}">
      <dgm:prSet custT="1"/>
      <dgm:spPr>
        <a:solidFill>
          <a:schemeClr val="accent5">
            <a:lumMod val="50000"/>
          </a:schemeClr>
        </a:solidFill>
      </dgm:spPr>
      <dgm:t>
        <a:bodyPr/>
        <a:lstStyle/>
        <a:p>
          <a:pPr rtl="0"/>
          <a:r>
            <a:rPr lang="en-US" sz="4000" dirty="0">
              <a:latin typeface="Calibri" charset="0"/>
              <a:ea typeface="Calibri" charset="0"/>
              <a:cs typeface="Calibri" charset="0"/>
            </a:rPr>
            <a:t>Session reflection</a:t>
          </a:r>
        </a:p>
      </dgm:t>
    </dgm:pt>
    <dgm:pt modelId="{0CB1F45C-4BCE-1E42-8CB2-1723BD448B73}" type="parTrans" cxnId="{ED6269F8-3ECB-DA4A-8BDF-5F9618D07E63}">
      <dgm:prSet/>
      <dgm:spPr/>
      <dgm:t>
        <a:bodyPr/>
        <a:lstStyle/>
        <a:p>
          <a:endParaRPr lang="en-US"/>
        </a:p>
      </dgm:t>
    </dgm:pt>
    <dgm:pt modelId="{D16D1ED0-2706-9442-A178-7009DEFB4EF2}" type="sibTrans" cxnId="{ED6269F8-3ECB-DA4A-8BDF-5F9618D07E63}">
      <dgm:prSet/>
      <dgm:spPr/>
      <dgm:t>
        <a:bodyPr/>
        <a:lstStyle/>
        <a:p>
          <a:endParaRPr lang="en-US"/>
        </a:p>
      </dgm:t>
    </dgm:pt>
    <dgm:pt modelId="{53CA3045-D369-794B-A629-638B2138DA32}">
      <dgm:prSet custT="1"/>
      <dgm:spPr/>
      <dgm:t>
        <a:bodyPr/>
        <a:lstStyle/>
        <a:p>
          <a:pPr rtl="0">
            <a:tabLst>
              <a:tab pos="228600" algn="l"/>
            </a:tabLst>
          </a:pPr>
          <a:r>
            <a:rPr lang="en-US" sz="4800" dirty="0">
              <a:latin typeface="Calibri" charset="0"/>
              <a:ea typeface="Calibri" charset="0"/>
              <a:cs typeface="Calibri" charset="0"/>
            </a:rPr>
            <a:t>How do collaborative conversations with colleagues help teachers plan for productive discourse?</a:t>
          </a:r>
        </a:p>
      </dgm:t>
    </dgm:pt>
    <dgm:pt modelId="{7B8EAFBD-BE25-4A46-8E37-952BB07979AD}" type="parTrans" cxnId="{EBBEF126-F1AD-8F47-A3A0-0006106E85EA}">
      <dgm:prSet/>
      <dgm:spPr/>
      <dgm:t>
        <a:bodyPr/>
        <a:lstStyle/>
        <a:p>
          <a:endParaRPr lang="en-US"/>
        </a:p>
      </dgm:t>
    </dgm:pt>
    <dgm:pt modelId="{88823118-A3D7-4A40-BAE3-F7EEE276F472}" type="sibTrans" cxnId="{EBBEF126-F1AD-8F47-A3A0-0006106E85EA}">
      <dgm:prSet/>
      <dgm:spPr/>
      <dgm:t>
        <a:bodyPr/>
        <a:lstStyle/>
        <a:p>
          <a:endParaRPr lang="en-US"/>
        </a:p>
      </dgm:t>
    </dgm:pt>
    <dgm:pt modelId="{0EA92E24-09F9-FA4A-8488-381211FDBAA8}" type="pres">
      <dgm:prSet presAssocID="{9BBF28FC-93E5-E845-B01E-832A3BC3E34E}" presName="linear" presStyleCnt="0">
        <dgm:presLayoutVars>
          <dgm:dir/>
          <dgm:animLvl val="lvl"/>
          <dgm:resizeHandles val="exact"/>
        </dgm:presLayoutVars>
      </dgm:prSet>
      <dgm:spPr/>
    </dgm:pt>
    <dgm:pt modelId="{21AEC869-1516-8846-8360-566507B523DA}" type="pres">
      <dgm:prSet presAssocID="{29065D47-E292-3F43-917C-C8332394CAC0}" presName="parentLin" presStyleCnt="0"/>
      <dgm:spPr/>
    </dgm:pt>
    <dgm:pt modelId="{37FED7B5-55D4-684F-BB99-F7996FB65F70}" type="pres">
      <dgm:prSet presAssocID="{29065D47-E292-3F43-917C-C8332394CAC0}" presName="parentLeftMargin" presStyleLbl="node1" presStyleIdx="0" presStyleCnt="1"/>
      <dgm:spPr/>
    </dgm:pt>
    <dgm:pt modelId="{F2918C7B-7CE7-B24E-BE36-A07A8D75BC8C}" type="pres">
      <dgm:prSet presAssocID="{29065D47-E292-3F43-917C-C8332394CAC0}" presName="parentText" presStyleLbl="node1" presStyleIdx="0" presStyleCnt="1" custScaleX="57015" custLinFactNeighborY="1264">
        <dgm:presLayoutVars>
          <dgm:chMax val="0"/>
          <dgm:bulletEnabled val="1"/>
        </dgm:presLayoutVars>
      </dgm:prSet>
      <dgm:spPr/>
    </dgm:pt>
    <dgm:pt modelId="{6007057E-AF10-E84E-B7F3-4A9A7306B984}" type="pres">
      <dgm:prSet presAssocID="{29065D47-E292-3F43-917C-C8332394CAC0}" presName="negativeSpace" presStyleCnt="0"/>
      <dgm:spPr/>
    </dgm:pt>
    <dgm:pt modelId="{553BDEDB-51F2-5D4D-A278-A52416DB8E1D}" type="pres">
      <dgm:prSet presAssocID="{29065D47-E292-3F43-917C-C8332394CAC0}" presName="childText" presStyleLbl="conFgAcc1" presStyleIdx="0" presStyleCnt="1">
        <dgm:presLayoutVars>
          <dgm:bulletEnabled val="1"/>
        </dgm:presLayoutVars>
      </dgm:prSet>
      <dgm:spPr/>
    </dgm:pt>
  </dgm:ptLst>
  <dgm:cxnLst>
    <dgm:cxn modelId="{EBBEF126-F1AD-8F47-A3A0-0006106E85EA}" srcId="{29065D47-E292-3F43-917C-C8332394CAC0}" destId="{53CA3045-D369-794B-A629-638B2138DA32}" srcOrd="0" destOrd="0" parTransId="{7B8EAFBD-BE25-4A46-8E37-952BB07979AD}" sibTransId="{88823118-A3D7-4A40-BAE3-F7EEE276F472}"/>
    <dgm:cxn modelId="{ACCDE6B8-5254-B74E-BEE9-8552E7C88D04}" type="presOf" srcId="{29065D47-E292-3F43-917C-C8332394CAC0}" destId="{37FED7B5-55D4-684F-BB99-F7996FB65F70}" srcOrd="0" destOrd="0" presId="urn:microsoft.com/office/officeart/2005/8/layout/list1"/>
    <dgm:cxn modelId="{3125D7E1-C242-AE42-9597-917802D66FF9}" type="presOf" srcId="{9BBF28FC-93E5-E845-B01E-832A3BC3E34E}" destId="{0EA92E24-09F9-FA4A-8488-381211FDBAA8}" srcOrd="0" destOrd="0" presId="urn:microsoft.com/office/officeart/2005/8/layout/list1"/>
    <dgm:cxn modelId="{1189C4ED-A625-2147-9F34-2E2B0BEF4534}" type="presOf" srcId="{29065D47-E292-3F43-917C-C8332394CAC0}" destId="{F2918C7B-7CE7-B24E-BE36-A07A8D75BC8C}" srcOrd="1" destOrd="0" presId="urn:microsoft.com/office/officeart/2005/8/layout/list1"/>
    <dgm:cxn modelId="{A9A549F5-0655-7746-A60E-6511FCCC9357}" type="presOf" srcId="{53CA3045-D369-794B-A629-638B2138DA32}" destId="{553BDEDB-51F2-5D4D-A278-A52416DB8E1D}" srcOrd="0" destOrd="0" presId="urn:microsoft.com/office/officeart/2005/8/layout/list1"/>
    <dgm:cxn modelId="{ED6269F8-3ECB-DA4A-8BDF-5F9618D07E63}" srcId="{9BBF28FC-93E5-E845-B01E-832A3BC3E34E}" destId="{29065D47-E292-3F43-917C-C8332394CAC0}" srcOrd="0" destOrd="0" parTransId="{0CB1F45C-4BCE-1E42-8CB2-1723BD448B73}" sibTransId="{D16D1ED0-2706-9442-A178-7009DEFB4EF2}"/>
    <dgm:cxn modelId="{428271F1-C3D3-8545-AA23-4F3EFDC0B734}" type="presParOf" srcId="{0EA92E24-09F9-FA4A-8488-381211FDBAA8}" destId="{21AEC869-1516-8846-8360-566507B523DA}" srcOrd="0" destOrd="0" presId="urn:microsoft.com/office/officeart/2005/8/layout/list1"/>
    <dgm:cxn modelId="{642E82A6-C890-894F-A33C-8D2E08480BC5}" type="presParOf" srcId="{21AEC869-1516-8846-8360-566507B523DA}" destId="{37FED7B5-55D4-684F-BB99-F7996FB65F70}" srcOrd="0" destOrd="0" presId="urn:microsoft.com/office/officeart/2005/8/layout/list1"/>
    <dgm:cxn modelId="{088090C3-C2D5-124C-8A64-0AFA7852137F}" type="presParOf" srcId="{21AEC869-1516-8846-8360-566507B523DA}" destId="{F2918C7B-7CE7-B24E-BE36-A07A8D75BC8C}" srcOrd="1" destOrd="0" presId="urn:microsoft.com/office/officeart/2005/8/layout/list1"/>
    <dgm:cxn modelId="{8EDA1012-FC12-1249-8C2E-C75648AEF08D}" type="presParOf" srcId="{0EA92E24-09F9-FA4A-8488-381211FDBAA8}" destId="{6007057E-AF10-E84E-B7F3-4A9A7306B984}" srcOrd="1" destOrd="0" presId="urn:microsoft.com/office/officeart/2005/8/layout/list1"/>
    <dgm:cxn modelId="{449B6550-32C0-334A-BF21-DA12069B3213}" type="presParOf" srcId="{0EA92E24-09F9-FA4A-8488-381211FDBAA8}" destId="{553BDEDB-51F2-5D4D-A278-A52416DB8E1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B02687B-AD3B-9F4C-B729-F7BCB6F3394B}" type="doc">
      <dgm:prSet loTypeId="urn:microsoft.com/office/officeart/2005/8/layout/matrix1" loCatId="" qsTypeId="urn:microsoft.com/office/officeart/2005/8/quickstyle/simple1" qsCatId="simple" csTypeId="urn:microsoft.com/office/officeart/2005/8/colors/accent6_3" csCatId="accent6" phldr="1"/>
      <dgm:spPr/>
      <dgm:t>
        <a:bodyPr/>
        <a:lstStyle/>
        <a:p>
          <a:endParaRPr lang="en-US"/>
        </a:p>
      </dgm:t>
    </dgm:pt>
    <dgm:pt modelId="{7771FA12-0203-1347-86F0-653A4907C7AC}">
      <dgm:prSet phldrT="[Text]" custT="1"/>
      <dgm:spPr/>
      <dgm:t>
        <a:bodyPr/>
        <a:lstStyle/>
        <a:p>
          <a:pPr marL="0" algn="l">
            <a:lnSpc>
              <a:spcPct val="100000"/>
            </a:lnSpc>
            <a:spcAft>
              <a:spcPts val="0"/>
            </a:spcAft>
          </a:pPr>
          <a:r>
            <a:rPr lang="en-US" altLang="en-US" sz="2800" dirty="0">
              <a:latin typeface="Calibri" charset="0"/>
              <a:ea typeface="Calibri" charset="0"/>
              <a:cs typeface="Calibri" charset="0"/>
            </a:rPr>
            <a:t>How does this process create a “bridge” between the standards and the instruction?</a:t>
          </a:r>
          <a:endParaRPr lang="en-US" sz="2800" dirty="0">
            <a:latin typeface="Calibri"/>
            <a:cs typeface="Calibri"/>
          </a:endParaRPr>
        </a:p>
      </dgm:t>
    </dgm:pt>
    <dgm:pt modelId="{3C587684-3F4B-CE49-8D5B-E945BD8680A2}" type="parTrans" cxnId="{6E647647-C888-3147-8074-871B1DA304A2}">
      <dgm:prSet/>
      <dgm:spPr/>
      <dgm:t>
        <a:bodyPr/>
        <a:lstStyle/>
        <a:p>
          <a:endParaRPr lang="en-US"/>
        </a:p>
      </dgm:t>
    </dgm:pt>
    <dgm:pt modelId="{E26FFD13-44D3-E945-B100-820C447F053E}" type="sibTrans" cxnId="{6E647647-C888-3147-8074-871B1DA304A2}">
      <dgm:prSet/>
      <dgm:spPr/>
      <dgm:t>
        <a:bodyPr/>
        <a:lstStyle/>
        <a:p>
          <a:endParaRPr lang="en-US"/>
        </a:p>
      </dgm:t>
    </dgm:pt>
    <dgm:pt modelId="{9098B825-01B8-E047-AA00-19317470A3E1}">
      <dgm:prSet phldrT="[Text]" custT="1"/>
      <dgm:spPr/>
      <dgm:t>
        <a:bodyPr/>
        <a:lstStyle/>
        <a:p>
          <a:pPr marL="0" algn="l">
            <a:lnSpc>
              <a:spcPct val="100000"/>
            </a:lnSpc>
            <a:spcAft>
              <a:spcPts val="0"/>
            </a:spcAft>
          </a:pPr>
          <a:r>
            <a:rPr lang="en-US" sz="2800" dirty="0">
              <a:latin typeface="Calibri" charset="0"/>
              <a:ea typeface="Calibri" charset="0"/>
              <a:cs typeface="Calibri" charset="0"/>
            </a:rPr>
            <a:t>What specific instructional strategies did you focus on?</a:t>
          </a:r>
        </a:p>
        <a:p>
          <a:pPr marL="0" algn="ctr">
            <a:lnSpc>
              <a:spcPct val="100000"/>
            </a:lnSpc>
            <a:spcAft>
              <a:spcPts val="0"/>
            </a:spcAft>
          </a:pPr>
          <a:endParaRPr lang="en-US" sz="2800" dirty="0">
            <a:latin typeface="Calibri"/>
            <a:cs typeface="Calibri"/>
          </a:endParaRPr>
        </a:p>
      </dgm:t>
    </dgm:pt>
    <dgm:pt modelId="{2B4D0CA3-3875-C64A-A15C-988DBD6BD5F6}" type="parTrans" cxnId="{C9955E21-6BC0-0B47-80E1-4E8ABC3960B2}">
      <dgm:prSet/>
      <dgm:spPr/>
      <dgm:t>
        <a:bodyPr/>
        <a:lstStyle/>
        <a:p>
          <a:endParaRPr lang="en-US"/>
        </a:p>
      </dgm:t>
    </dgm:pt>
    <dgm:pt modelId="{E7B5088B-37AC-D44B-80AE-BFF4DDB5CC87}" type="sibTrans" cxnId="{C9955E21-6BC0-0B47-80E1-4E8ABC3960B2}">
      <dgm:prSet/>
      <dgm:spPr/>
      <dgm:t>
        <a:bodyPr/>
        <a:lstStyle/>
        <a:p>
          <a:endParaRPr lang="en-US"/>
        </a:p>
      </dgm:t>
    </dgm:pt>
    <dgm:pt modelId="{9AAE8C12-24E6-1B41-A448-E91BBD676186}">
      <dgm:prSet phldrT="[Text]" custT="1"/>
      <dgm:spPr/>
      <dgm:t>
        <a:bodyPr/>
        <a:lstStyle/>
        <a:p>
          <a:r>
            <a:rPr lang="en-US" sz="3600" dirty="0">
              <a:latin typeface="Calibri"/>
              <a:cs typeface="Calibri"/>
            </a:rPr>
            <a:t>Points to Ponder</a:t>
          </a:r>
        </a:p>
      </dgm:t>
    </dgm:pt>
    <dgm:pt modelId="{0D9F4818-49B2-9047-B437-7968744DBA23}" type="sibTrans" cxnId="{1CE6EA37-3AFD-624A-BD3A-33054F5F9427}">
      <dgm:prSet/>
      <dgm:spPr/>
      <dgm:t>
        <a:bodyPr/>
        <a:lstStyle/>
        <a:p>
          <a:endParaRPr lang="en-US"/>
        </a:p>
      </dgm:t>
    </dgm:pt>
    <dgm:pt modelId="{12C91F6C-6EDB-BD4B-8CE9-B5A59D5FFC30}" type="parTrans" cxnId="{1CE6EA37-3AFD-624A-BD3A-33054F5F9427}">
      <dgm:prSet/>
      <dgm:spPr/>
      <dgm:t>
        <a:bodyPr/>
        <a:lstStyle/>
        <a:p>
          <a:endParaRPr lang="en-US"/>
        </a:p>
      </dgm:t>
    </dgm:pt>
    <dgm:pt modelId="{86E3153E-CF97-BA41-A665-0D5AC138898C}">
      <dgm:prSet custT="1"/>
      <dgm:spPr/>
      <dgm:t>
        <a:bodyPr/>
        <a:lstStyle/>
        <a:p>
          <a:pPr algn="l"/>
          <a:r>
            <a:rPr lang="en-US" altLang="en-US" sz="2800" dirty="0">
              <a:latin typeface="Calibri" charset="0"/>
              <a:ea typeface="Calibri" charset="0"/>
              <a:cs typeface="Calibri" charset="0"/>
            </a:rPr>
            <a:t>In what ways might this process impact both teaching and learning in your classroom?</a:t>
          </a:r>
        </a:p>
      </dgm:t>
    </dgm:pt>
    <dgm:pt modelId="{41EC025A-37EB-2E49-A842-3187C1F9F896}" type="parTrans" cxnId="{462D4A53-6E6A-3643-8B3A-4E5C0445786D}">
      <dgm:prSet/>
      <dgm:spPr/>
      <dgm:t>
        <a:bodyPr/>
        <a:lstStyle/>
        <a:p>
          <a:endParaRPr lang="en-US"/>
        </a:p>
      </dgm:t>
    </dgm:pt>
    <dgm:pt modelId="{AF049948-D1B1-C346-904E-E6733103382B}" type="sibTrans" cxnId="{462D4A53-6E6A-3643-8B3A-4E5C0445786D}">
      <dgm:prSet/>
      <dgm:spPr/>
      <dgm:t>
        <a:bodyPr/>
        <a:lstStyle/>
        <a:p>
          <a:endParaRPr lang="en-US"/>
        </a:p>
      </dgm:t>
    </dgm:pt>
    <dgm:pt modelId="{D20E3130-88EE-E149-8B0C-82F8571BA6B2}">
      <dgm:prSet phldrT="[Text]" custT="1"/>
      <dgm:spPr/>
      <dgm:t>
        <a:bodyPr/>
        <a:lstStyle/>
        <a:p>
          <a:pPr marL="0" algn="l">
            <a:lnSpc>
              <a:spcPct val="100000"/>
            </a:lnSpc>
            <a:spcAft>
              <a:spcPts val="0"/>
            </a:spcAft>
          </a:pPr>
          <a:r>
            <a:rPr lang="en-US" sz="2800" dirty="0">
              <a:latin typeface="Calibri" charset="0"/>
              <a:ea typeface="Calibri" charset="0"/>
              <a:cs typeface="Calibri" charset="0"/>
            </a:rPr>
            <a:t>How did your conversation help determine a plan to fill gaps in learning? </a:t>
          </a:r>
          <a:endParaRPr lang="en-US" sz="2800" dirty="0">
            <a:latin typeface="Calibri"/>
            <a:cs typeface="Calibri"/>
          </a:endParaRPr>
        </a:p>
      </dgm:t>
    </dgm:pt>
    <dgm:pt modelId="{FBAF4D7B-550C-9B4B-8211-6CF384B05795}" type="parTrans" cxnId="{2572A098-7BE7-A742-84ED-CA3FF6D39098}">
      <dgm:prSet/>
      <dgm:spPr/>
      <dgm:t>
        <a:bodyPr/>
        <a:lstStyle/>
        <a:p>
          <a:endParaRPr lang="en-US"/>
        </a:p>
      </dgm:t>
    </dgm:pt>
    <dgm:pt modelId="{FC7AAED3-FACD-804C-8B06-2257FB1F3CE6}" type="sibTrans" cxnId="{2572A098-7BE7-A742-84ED-CA3FF6D39098}">
      <dgm:prSet/>
      <dgm:spPr/>
      <dgm:t>
        <a:bodyPr/>
        <a:lstStyle/>
        <a:p>
          <a:endParaRPr lang="en-US"/>
        </a:p>
      </dgm:t>
    </dgm:pt>
    <dgm:pt modelId="{A18607A9-5928-F54B-9F04-AF74149791DF}" type="pres">
      <dgm:prSet presAssocID="{3B02687B-AD3B-9F4C-B729-F7BCB6F3394B}" presName="diagram" presStyleCnt="0">
        <dgm:presLayoutVars>
          <dgm:chMax val="1"/>
          <dgm:dir/>
          <dgm:animLvl val="ctr"/>
          <dgm:resizeHandles val="exact"/>
        </dgm:presLayoutVars>
      </dgm:prSet>
      <dgm:spPr/>
    </dgm:pt>
    <dgm:pt modelId="{16D3A972-3B1F-B347-A472-AF61426249BE}" type="pres">
      <dgm:prSet presAssocID="{3B02687B-AD3B-9F4C-B729-F7BCB6F3394B}" presName="matrix" presStyleCnt="0"/>
      <dgm:spPr/>
    </dgm:pt>
    <dgm:pt modelId="{AD26E414-7446-3340-A8D8-481CDA57322E}" type="pres">
      <dgm:prSet presAssocID="{3B02687B-AD3B-9F4C-B729-F7BCB6F3394B}" presName="tile1" presStyleLbl="node1" presStyleIdx="0" presStyleCnt="4"/>
      <dgm:spPr/>
    </dgm:pt>
    <dgm:pt modelId="{DEE7DCB9-6B3E-9240-8521-760933CAA134}" type="pres">
      <dgm:prSet presAssocID="{3B02687B-AD3B-9F4C-B729-F7BCB6F3394B}" presName="tile1text" presStyleLbl="node1" presStyleIdx="0" presStyleCnt="4">
        <dgm:presLayoutVars>
          <dgm:chMax val="0"/>
          <dgm:chPref val="0"/>
          <dgm:bulletEnabled val="1"/>
        </dgm:presLayoutVars>
      </dgm:prSet>
      <dgm:spPr/>
    </dgm:pt>
    <dgm:pt modelId="{12C8724B-E5CB-A140-8B30-F71D42087822}" type="pres">
      <dgm:prSet presAssocID="{3B02687B-AD3B-9F4C-B729-F7BCB6F3394B}" presName="tile2" presStyleLbl="node1" presStyleIdx="1" presStyleCnt="4"/>
      <dgm:spPr/>
    </dgm:pt>
    <dgm:pt modelId="{F855FB03-6B70-3047-A30D-71BBA363E2FA}" type="pres">
      <dgm:prSet presAssocID="{3B02687B-AD3B-9F4C-B729-F7BCB6F3394B}" presName="tile2text" presStyleLbl="node1" presStyleIdx="1" presStyleCnt="4">
        <dgm:presLayoutVars>
          <dgm:chMax val="0"/>
          <dgm:chPref val="0"/>
          <dgm:bulletEnabled val="1"/>
        </dgm:presLayoutVars>
      </dgm:prSet>
      <dgm:spPr/>
    </dgm:pt>
    <dgm:pt modelId="{317858D1-CB47-EA4C-A8D8-B15690CEAE83}" type="pres">
      <dgm:prSet presAssocID="{3B02687B-AD3B-9F4C-B729-F7BCB6F3394B}" presName="tile3" presStyleLbl="node1" presStyleIdx="2" presStyleCnt="4"/>
      <dgm:spPr/>
    </dgm:pt>
    <dgm:pt modelId="{CE74E4D5-BD37-454A-ACDD-9A47369F0CC9}" type="pres">
      <dgm:prSet presAssocID="{3B02687B-AD3B-9F4C-B729-F7BCB6F3394B}" presName="tile3text" presStyleLbl="node1" presStyleIdx="2" presStyleCnt="4">
        <dgm:presLayoutVars>
          <dgm:chMax val="0"/>
          <dgm:chPref val="0"/>
          <dgm:bulletEnabled val="1"/>
        </dgm:presLayoutVars>
      </dgm:prSet>
      <dgm:spPr/>
    </dgm:pt>
    <dgm:pt modelId="{85ADBD7E-19FF-D347-A11A-330E910DA2A6}" type="pres">
      <dgm:prSet presAssocID="{3B02687B-AD3B-9F4C-B729-F7BCB6F3394B}" presName="tile4" presStyleLbl="node1" presStyleIdx="3" presStyleCnt="4"/>
      <dgm:spPr/>
    </dgm:pt>
    <dgm:pt modelId="{6A98DA84-9436-8644-95ED-BEAAB0C7399C}" type="pres">
      <dgm:prSet presAssocID="{3B02687B-AD3B-9F4C-B729-F7BCB6F3394B}" presName="tile4text" presStyleLbl="node1" presStyleIdx="3" presStyleCnt="4">
        <dgm:presLayoutVars>
          <dgm:chMax val="0"/>
          <dgm:chPref val="0"/>
          <dgm:bulletEnabled val="1"/>
        </dgm:presLayoutVars>
      </dgm:prSet>
      <dgm:spPr/>
    </dgm:pt>
    <dgm:pt modelId="{810B3E69-5755-3144-96A2-1C224D6426C2}" type="pres">
      <dgm:prSet presAssocID="{3B02687B-AD3B-9F4C-B729-F7BCB6F3394B}" presName="centerTile" presStyleLbl="fgShp" presStyleIdx="0" presStyleCnt="1">
        <dgm:presLayoutVars>
          <dgm:chMax val="0"/>
          <dgm:chPref val="0"/>
        </dgm:presLayoutVars>
      </dgm:prSet>
      <dgm:spPr/>
    </dgm:pt>
  </dgm:ptLst>
  <dgm:cxnLst>
    <dgm:cxn modelId="{C9955E21-6BC0-0B47-80E1-4E8ABC3960B2}" srcId="{9AAE8C12-24E6-1B41-A448-E91BBD676186}" destId="{9098B825-01B8-E047-AA00-19317470A3E1}" srcOrd="2" destOrd="0" parTransId="{2B4D0CA3-3875-C64A-A15C-988DBD6BD5F6}" sibTransId="{E7B5088B-37AC-D44B-80AE-BFF4DDB5CC87}"/>
    <dgm:cxn modelId="{F047FC32-0EDA-F443-950C-E892C08999D7}" type="presOf" srcId="{7771FA12-0203-1347-86F0-653A4907C7AC}" destId="{DEE7DCB9-6B3E-9240-8521-760933CAA134}" srcOrd="1" destOrd="0" presId="urn:microsoft.com/office/officeart/2005/8/layout/matrix1"/>
    <dgm:cxn modelId="{1CE6EA37-3AFD-624A-BD3A-33054F5F9427}" srcId="{3B02687B-AD3B-9F4C-B729-F7BCB6F3394B}" destId="{9AAE8C12-24E6-1B41-A448-E91BBD676186}" srcOrd="0" destOrd="0" parTransId="{12C91F6C-6EDB-BD4B-8CE9-B5A59D5FFC30}" sibTransId="{0D9F4818-49B2-9047-B437-7968744DBA23}"/>
    <dgm:cxn modelId="{694EA341-C469-D949-B3E3-65165885364F}" type="presOf" srcId="{86E3153E-CF97-BA41-A665-0D5AC138898C}" destId="{12C8724B-E5CB-A140-8B30-F71D42087822}" srcOrd="0" destOrd="0" presId="urn:microsoft.com/office/officeart/2005/8/layout/matrix1"/>
    <dgm:cxn modelId="{6E647647-C888-3147-8074-871B1DA304A2}" srcId="{9AAE8C12-24E6-1B41-A448-E91BBD676186}" destId="{7771FA12-0203-1347-86F0-653A4907C7AC}" srcOrd="0" destOrd="0" parTransId="{3C587684-3F4B-CE49-8D5B-E945BD8680A2}" sibTransId="{E26FFD13-44D3-E945-B100-820C447F053E}"/>
    <dgm:cxn modelId="{769E7F47-604B-0E45-84AF-0E4F520F2CB5}" type="presOf" srcId="{7771FA12-0203-1347-86F0-653A4907C7AC}" destId="{AD26E414-7446-3340-A8D8-481CDA57322E}" srcOrd="0" destOrd="0" presId="urn:microsoft.com/office/officeart/2005/8/layout/matrix1"/>
    <dgm:cxn modelId="{462D4A53-6E6A-3643-8B3A-4E5C0445786D}" srcId="{9AAE8C12-24E6-1B41-A448-E91BBD676186}" destId="{86E3153E-CF97-BA41-A665-0D5AC138898C}" srcOrd="1" destOrd="0" parTransId="{41EC025A-37EB-2E49-A842-3187C1F9F896}" sibTransId="{AF049948-D1B1-C346-904E-E6733103382B}"/>
    <dgm:cxn modelId="{7404515E-513F-AC48-93F9-7295BDD7E8E0}" type="presOf" srcId="{9AAE8C12-24E6-1B41-A448-E91BBD676186}" destId="{810B3E69-5755-3144-96A2-1C224D6426C2}" srcOrd="0" destOrd="0" presId="urn:microsoft.com/office/officeart/2005/8/layout/matrix1"/>
    <dgm:cxn modelId="{2BA2F766-FCD7-9746-A953-6AA4C071D50F}" type="presOf" srcId="{9098B825-01B8-E047-AA00-19317470A3E1}" destId="{317858D1-CB47-EA4C-A8D8-B15690CEAE83}" srcOrd="0" destOrd="0" presId="urn:microsoft.com/office/officeart/2005/8/layout/matrix1"/>
    <dgm:cxn modelId="{D289D984-3E77-4E4C-88D2-D32B5BBFB0B4}" type="presOf" srcId="{D20E3130-88EE-E149-8B0C-82F8571BA6B2}" destId="{6A98DA84-9436-8644-95ED-BEAAB0C7399C}" srcOrd="1" destOrd="0" presId="urn:microsoft.com/office/officeart/2005/8/layout/matrix1"/>
    <dgm:cxn modelId="{E2863E88-8D09-3F49-A607-BE815C96ABC8}" type="presOf" srcId="{86E3153E-CF97-BA41-A665-0D5AC138898C}" destId="{F855FB03-6B70-3047-A30D-71BBA363E2FA}" srcOrd="1" destOrd="0" presId="urn:microsoft.com/office/officeart/2005/8/layout/matrix1"/>
    <dgm:cxn modelId="{2572A098-7BE7-A742-84ED-CA3FF6D39098}" srcId="{9AAE8C12-24E6-1B41-A448-E91BBD676186}" destId="{D20E3130-88EE-E149-8B0C-82F8571BA6B2}" srcOrd="3" destOrd="0" parTransId="{FBAF4D7B-550C-9B4B-8211-6CF384B05795}" sibTransId="{FC7AAED3-FACD-804C-8B06-2257FB1F3CE6}"/>
    <dgm:cxn modelId="{63EA8AA7-7EEE-E249-B07C-0552543779D6}" type="presOf" srcId="{D20E3130-88EE-E149-8B0C-82F8571BA6B2}" destId="{85ADBD7E-19FF-D347-A11A-330E910DA2A6}" srcOrd="0" destOrd="0" presId="urn:microsoft.com/office/officeart/2005/8/layout/matrix1"/>
    <dgm:cxn modelId="{3EB09ED0-07BB-3241-8799-A27715BC34B9}" type="presOf" srcId="{3B02687B-AD3B-9F4C-B729-F7BCB6F3394B}" destId="{A18607A9-5928-F54B-9F04-AF74149791DF}" srcOrd="0" destOrd="0" presId="urn:microsoft.com/office/officeart/2005/8/layout/matrix1"/>
    <dgm:cxn modelId="{6C483DEA-4B24-ED49-8253-51186442657F}" type="presOf" srcId="{9098B825-01B8-E047-AA00-19317470A3E1}" destId="{CE74E4D5-BD37-454A-ACDD-9A47369F0CC9}" srcOrd="1" destOrd="0" presId="urn:microsoft.com/office/officeart/2005/8/layout/matrix1"/>
    <dgm:cxn modelId="{6DB2829D-2487-0B49-AC77-54349690318F}" type="presParOf" srcId="{A18607A9-5928-F54B-9F04-AF74149791DF}" destId="{16D3A972-3B1F-B347-A472-AF61426249BE}" srcOrd="0" destOrd="0" presId="urn:microsoft.com/office/officeart/2005/8/layout/matrix1"/>
    <dgm:cxn modelId="{ECFDFB4B-AB53-C540-9A53-B94088C5B88D}" type="presParOf" srcId="{16D3A972-3B1F-B347-A472-AF61426249BE}" destId="{AD26E414-7446-3340-A8D8-481CDA57322E}" srcOrd="0" destOrd="0" presId="urn:microsoft.com/office/officeart/2005/8/layout/matrix1"/>
    <dgm:cxn modelId="{149A619B-4E27-5542-9659-3A5A55FD95B2}" type="presParOf" srcId="{16D3A972-3B1F-B347-A472-AF61426249BE}" destId="{DEE7DCB9-6B3E-9240-8521-760933CAA134}" srcOrd="1" destOrd="0" presId="urn:microsoft.com/office/officeart/2005/8/layout/matrix1"/>
    <dgm:cxn modelId="{C9C403EE-256F-0042-B901-9A18B6CCF4D3}" type="presParOf" srcId="{16D3A972-3B1F-B347-A472-AF61426249BE}" destId="{12C8724B-E5CB-A140-8B30-F71D42087822}" srcOrd="2" destOrd="0" presId="urn:microsoft.com/office/officeart/2005/8/layout/matrix1"/>
    <dgm:cxn modelId="{B6038AB9-C1FE-C84F-9D14-D719D390EF16}" type="presParOf" srcId="{16D3A972-3B1F-B347-A472-AF61426249BE}" destId="{F855FB03-6B70-3047-A30D-71BBA363E2FA}" srcOrd="3" destOrd="0" presId="urn:microsoft.com/office/officeart/2005/8/layout/matrix1"/>
    <dgm:cxn modelId="{D84288D2-411A-944A-81FD-2CD572088CBD}" type="presParOf" srcId="{16D3A972-3B1F-B347-A472-AF61426249BE}" destId="{317858D1-CB47-EA4C-A8D8-B15690CEAE83}" srcOrd="4" destOrd="0" presId="urn:microsoft.com/office/officeart/2005/8/layout/matrix1"/>
    <dgm:cxn modelId="{123E84D5-4B5A-484D-8777-5BCE604BA79B}" type="presParOf" srcId="{16D3A972-3B1F-B347-A472-AF61426249BE}" destId="{CE74E4D5-BD37-454A-ACDD-9A47369F0CC9}" srcOrd="5" destOrd="0" presId="urn:microsoft.com/office/officeart/2005/8/layout/matrix1"/>
    <dgm:cxn modelId="{97064620-F112-E14B-83F9-86EEA92446D8}" type="presParOf" srcId="{16D3A972-3B1F-B347-A472-AF61426249BE}" destId="{85ADBD7E-19FF-D347-A11A-330E910DA2A6}" srcOrd="6" destOrd="0" presId="urn:microsoft.com/office/officeart/2005/8/layout/matrix1"/>
    <dgm:cxn modelId="{330F5DF8-2C63-C949-BBD7-66202F8C71CC}" type="presParOf" srcId="{16D3A972-3B1F-B347-A472-AF61426249BE}" destId="{6A98DA84-9436-8644-95ED-BEAAB0C7399C}" srcOrd="7" destOrd="0" presId="urn:microsoft.com/office/officeart/2005/8/layout/matrix1"/>
    <dgm:cxn modelId="{A8FE779F-0C10-6448-A01D-1C6177D49D80}" type="presParOf" srcId="{A18607A9-5928-F54B-9F04-AF74149791DF}" destId="{810B3E69-5755-3144-96A2-1C224D6426C2}"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00C5195-2F17-D140-8924-E7CD55F6632E}"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66B419B7-378E-F446-99EC-3E2466CFC3D5}">
      <dgm:prSet phldrT="[Text]"/>
      <dgm:spPr/>
      <dgm:t>
        <a:bodyPr/>
        <a:lstStyle/>
        <a:p>
          <a:r>
            <a:rPr lang="en-US" b="1" dirty="0">
              <a:latin typeface="Calibri" charset="0"/>
              <a:ea typeface="Calibri" charset="0"/>
              <a:cs typeface="Calibri" charset="0"/>
            </a:rPr>
            <a:t>Deepening Mathematical Content Knowledge </a:t>
          </a:r>
          <a:r>
            <a:rPr lang="en-US" dirty="0">
              <a:latin typeface="Calibri" charset="0"/>
              <a:ea typeface="Calibri" charset="0"/>
              <a:cs typeface="Calibri" charset="0"/>
            </a:rPr>
            <a:t>for effective instruction</a:t>
          </a:r>
        </a:p>
      </dgm:t>
    </dgm:pt>
    <dgm:pt modelId="{FEC95BA3-3AA5-1646-B9C0-D7776F2B8062}" type="parTrans" cxnId="{59A9F5E7-54FA-FD40-A91E-43BA61117E74}">
      <dgm:prSet/>
      <dgm:spPr/>
      <dgm:t>
        <a:bodyPr/>
        <a:lstStyle/>
        <a:p>
          <a:endParaRPr lang="en-US"/>
        </a:p>
      </dgm:t>
    </dgm:pt>
    <dgm:pt modelId="{A058A1CF-C3A2-2B4F-8852-7DF84C688A59}" type="sibTrans" cxnId="{59A9F5E7-54FA-FD40-A91E-43BA61117E74}">
      <dgm:prSet/>
      <dgm:spPr/>
      <dgm:t>
        <a:bodyPr/>
        <a:lstStyle/>
        <a:p>
          <a:endParaRPr lang="en-US"/>
        </a:p>
      </dgm:t>
    </dgm:pt>
    <dgm:pt modelId="{2EA4F45F-9436-E849-8ECC-ABA8B0376BCD}">
      <dgm:prSet phldrT="[Text]"/>
      <dgm:spPr/>
      <dgm:t>
        <a:bodyPr/>
        <a:lstStyle/>
        <a:p>
          <a:r>
            <a:rPr lang="en-US" b="1" dirty="0">
              <a:latin typeface="Calibri" charset="0"/>
              <a:ea typeface="Calibri" charset="0"/>
              <a:cs typeface="Calibri" charset="0"/>
            </a:rPr>
            <a:t>Exploring Coherence </a:t>
          </a:r>
          <a:r>
            <a:rPr lang="en-US" dirty="0">
              <a:latin typeface="Calibri" charset="0"/>
              <a:ea typeface="Calibri" charset="0"/>
              <a:cs typeface="Calibri" charset="0"/>
            </a:rPr>
            <a:t>in the LSSM</a:t>
          </a:r>
        </a:p>
      </dgm:t>
    </dgm:pt>
    <dgm:pt modelId="{C89E3485-AB2B-8147-937F-DDA769D4195E}" type="parTrans" cxnId="{1E2011FA-A490-BE4B-8358-9440C00A24F1}">
      <dgm:prSet/>
      <dgm:spPr/>
      <dgm:t>
        <a:bodyPr/>
        <a:lstStyle/>
        <a:p>
          <a:endParaRPr lang="en-US"/>
        </a:p>
      </dgm:t>
    </dgm:pt>
    <dgm:pt modelId="{A329007D-AE2D-FA47-A7A6-997148738BE9}" type="sibTrans" cxnId="{1E2011FA-A490-BE4B-8358-9440C00A24F1}">
      <dgm:prSet/>
      <dgm:spPr/>
      <dgm:t>
        <a:bodyPr/>
        <a:lstStyle/>
        <a:p>
          <a:endParaRPr lang="en-US"/>
        </a:p>
      </dgm:t>
    </dgm:pt>
    <dgm:pt modelId="{88380A01-68B9-C94C-9D71-1CE3F99B4826}">
      <dgm:prSet phldrT="[Text]"/>
      <dgm:spPr/>
      <dgm:t>
        <a:bodyPr/>
        <a:lstStyle/>
        <a:p>
          <a:r>
            <a:rPr lang="en-US" b="1" dirty="0">
              <a:latin typeface="Calibri" charset="0"/>
              <a:ea typeface="Calibri" charset="0"/>
              <a:cs typeface="Calibri" charset="0"/>
            </a:rPr>
            <a:t>Promoting Rigor </a:t>
          </a:r>
          <a:r>
            <a:rPr lang="en-US" dirty="0">
              <a:latin typeface="Calibri" charset="0"/>
              <a:ea typeface="Calibri" charset="0"/>
              <a:cs typeface="Calibri" charset="0"/>
            </a:rPr>
            <a:t>in the classroom</a:t>
          </a:r>
        </a:p>
      </dgm:t>
    </dgm:pt>
    <dgm:pt modelId="{5BBCC9B2-A317-CF4B-897C-E5BC53EF6500}" type="parTrans" cxnId="{165B5225-48A2-D448-A6F9-5D3D26BD6150}">
      <dgm:prSet/>
      <dgm:spPr/>
      <dgm:t>
        <a:bodyPr/>
        <a:lstStyle/>
        <a:p>
          <a:endParaRPr lang="en-US"/>
        </a:p>
      </dgm:t>
    </dgm:pt>
    <dgm:pt modelId="{B7D693D0-692D-BE43-8A6C-E5E195272EEC}" type="sibTrans" cxnId="{165B5225-48A2-D448-A6F9-5D3D26BD6150}">
      <dgm:prSet/>
      <dgm:spPr/>
      <dgm:t>
        <a:bodyPr/>
        <a:lstStyle/>
        <a:p>
          <a:endParaRPr lang="en-US"/>
        </a:p>
      </dgm:t>
    </dgm:pt>
    <dgm:pt modelId="{7B5664E2-9894-F44E-9BAC-D68E7530DA53}">
      <dgm:prSet phldrT="[Text]"/>
      <dgm:spPr/>
      <dgm:t>
        <a:bodyPr/>
        <a:lstStyle/>
        <a:p>
          <a:r>
            <a:rPr lang="en-US" dirty="0">
              <a:latin typeface="Calibri" charset="0"/>
              <a:ea typeface="Calibri" charset="0"/>
              <a:cs typeface="Calibri" charset="0"/>
            </a:rPr>
            <a:t>The role of a </a:t>
          </a:r>
          <a:r>
            <a:rPr lang="en-US" b="1" dirty="0">
              <a:latin typeface="Calibri" charset="0"/>
              <a:ea typeface="Calibri" charset="0"/>
              <a:cs typeface="Calibri" charset="0"/>
            </a:rPr>
            <a:t>Productive Classroom Culture </a:t>
          </a:r>
          <a:r>
            <a:rPr lang="en-US" dirty="0">
              <a:latin typeface="Calibri" charset="0"/>
              <a:ea typeface="Calibri" charset="0"/>
              <a:cs typeface="Calibri" charset="0"/>
            </a:rPr>
            <a:t>in the EngageNY curriculum</a:t>
          </a:r>
        </a:p>
      </dgm:t>
    </dgm:pt>
    <dgm:pt modelId="{52D550B7-76E7-984E-9596-4B1B86B9BE25}" type="parTrans" cxnId="{57615F7B-B482-2447-BC33-FA88C325C531}">
      <dgm:prSet/>
      <dgm:spPr/>
      <dgm:t>
        <a:bodyPr/>
        <a:lstStyle/>
        <a:p>
          <a:endParaRPr lang="en-US"/>
        </a:p>
      </dgm:t>
    </dgm:pt>
    <dgm:pt modelId="{C1782618-9F27-F443-96F9-35D37804A34F}" type="sibTrans" cxnId="{57615F7B-B482-2447-BC33-FA88C325C531}">
      <dgm:prSet/>
      <dgm:spPr/>
      <dgm:t>
        <a:bodyPr/>
        <a:lstStyle/>
        <a:p>
          <a:endParaRPr lang="en-US"/>
        </a:p>
      </dgm:t>
    </dgm:pt>
    <dgm:pt modelId="{B4D288AB-8852-0041-B27C-86CA7D6B48AD}">
      <dgm:prSet phldrT="[Text]"/>
      <dgm:spPr/>
      <dgm:t>
        <a:bodyPr/>
        <a:lstStyle/>
        <a:p>
          <a:r>
            <a:rPr lang="en-US" b="1" dirty="0">
              <a:latin typeface="Calibri" charset="0"/>
              <a:ea typeface="Calibri" charset="0"/>
              <a:cs typeface="Calibri" charset="0"/>
            </a:rPr>
            <a:t>Instructional Strategies </a:t>
          </a:r>
          <a:r>
            <a:rPr lang="en-US" dirty="0">
              <a:latin typeface="Calibri" charset="0"/>
              <a:ea typeface="Calibri" charset="0"/>
              <a:cs typeface="Calibri" charset="0"/>
            </a:rPr>
            <a:t>for implementing the EngageNY curriculum</a:t>
          </a:r>
        </a:p>
      </dgm:t>
    </dgm:pt>
    <dgm:pt modelId="{FBE25A63-4C2D-CA47-9C31-1F666D0D1041}" type="parTrans" cxnId="{4E0E6911-6323-5844-B00B-917A4C288911}">
      <dgm:prSet/>
      <dgm:spPr/>
      <dgm:t>
        <a:bodyPr/>
        <a:lstStyle/>
        <a:p>
          <a:endParaRPr lang="en-US"/>
        </a:p>
      </dgm:t>
    </dgm:pt>
    <dgm:pt modelId="{2DFEC220-1885-BF4D-BBE7-A3F736151DE7}" type="sibTrans" cxnId="{4E0E6911-6323-5844-B00B-917A4C288911}">
      <dgm:prSet/>
      <dgm:spPr/>
      <dgm:t>
        <a:bodyPr/>
        <a:lstStyle/>
        <a:p>
          <a:endParaRPr lang="en-US"/>
        </a:p>
      </dgm:t>
    </dgm:pt>
    <dgm:pt modelId="{121FE855-94F3-8F46-B95E-5E1B5CF85EEB}">
      <dgm:prSet phldrT="[Text]"/>
      <dgm:spPr/>
      <dgm:t>
        <a:bodyPr/>
        <a:lstStyle/>
        <a:p>
          <a:r>
            <a:rPr lang="en-US" b="1" dirty="0">
              <a:latin typeface="Calibri" charset="0"/>
              <a:ea typeface="Calibri" charset="0"/>
              <a:cs typeface="Calibri" charset="0"/>
            </a:rPr>
            <a:t>Purposeful Planning </a:t>
          </a:r>
          <a:r>
            <a:rPr lang="en-US" dirty="0">
              <a:latin typeface="Calibri" charset="0"/>
              <a:ea typeface="Calibri" charset="0"/>
              <a:cs typeface="Calibri" charset="0"/>
            </a:rPr>
            <a:t>of the EngageNY curriculum</a:t>
          </a:r>
        </a:p>
      </dgm:t>
    </dgm:pt>
    <dgm:pt modelId="{441003BB-6C9A-E342-9905-DAF61910CF9B}" type="parTrans" cxnId="{BFC145FE-0107-8C4F-B48B-5C996D076598}">
      <dgm:prSet/>
      <dgm:spPr/>
      <dgm:t>
        <a:bodyPr/>
        <a:lstStyle/>
        <a:p>
          <a:endParaRPr lang="en-US"/>
        </a:p>
      </dgm:t>
    </dgm:pt>
    <dgm:pt modelId="{D8572738-DFF9-444E-B268-3F1F3CBBE6E9}" type="sibTrans" cxnId="{BFC145FE-0107-8C4F-B48B-5C996D076598}">
      <dgm:prSet/>
      <dgm:spPr/>
      <dgm:t>
        <a:bodyPr/>
        <a:lstStyle/>
        <a:p>
          <a:endParaRPr lang="en-US"/>
        </a:p>
      </dgm:t>
    </dgm:pt>
    <dgm:pt modelId="{3BC6294F-E0A7-844D-9068-EA505C0851BF}">
      <dgm:prSet phldrT="[Text]"/>
      <dgm:spPr/>
      <dgm:t>
        <a:bodyPr/>
        <a:lstStyle/>
        <a:p>
          <a:r>
            <a:rPr lang="en-US" b="1" dirty="0">
              <a:latin typeface="Calibri" charset="0"/>
              <a:ea typeface="Calibri" charset="0"/>
              <a:cs typeface="Calibri" charset="0"/>
            </a:rPr>
            <a:t>Key Shifts in Action </a:t>
          </a:r>
          <a:r>
            <a:rPr lang="en-US" dirty="0">
              <a:latin typeface="Calibri" charset="0"/>
              <a:ea typeface="Calibri" charset="0"/>
              <a:cs typeface="Calibri" charset="0"/>
            </a:rPr>
            <a:t>through an EngageNY lesson</a:t>
          </a:r>
        </a:p>
      </dgm:t>
    </dgm:pt>
    <dgm:pt modelId="{6AEFB83B-D3CD-2C43-A4F3-4C5742E80A6A}" type="parTrans" cxnId="{41138B24-C7AF-DD48-9381-D2566C1DE5F7}">
      <dgm:prSet/>
      <dgm:spPr/>
      <dgm:t>
        <a:bodyPr/>
        <a:lstStyle/>
        <a:p>
          <a:endParaRPr lang="en-US"/>
        </a:p>
      </dgm:t>
    </dgm:pt>
    <dgm:pt modelId="{0D85B9C3-9876-5443-8191-7F427602E374}" type="sibTrans" cxnId="{41138B24-C7AF-DD48-9381-D2566C1DE5F7}">
      <dgm:prSet/>
      <dgm:spPr/>
      <dgm:t>
        <a:bodyPr/>
        <a:lstStyle/>
        <a:p>
          <a:endParaRPr lang="en-US"/>
        </a:p>
      </dgm:t>
    </dgm:pt>
    <dgm:pt modelId="{AA4F7729-4354-554E-BDD9-3EE2C2B6228B}" type="pres">
      <dgm:prSet presAssocID="{000C5195-2F17-D140-8924-E7CD55F6632E}" presName="Name0" presStyleCnt="0">
        <dgm:presLayoutVars>
          <dgm:chMax val="7"/>
          <dgm:chPref val="7"/>
          <dgm:dir/>
        </dgm:presLayoutVars>
      </dgm:prSet>
      <dgm:spPr/>
    </dgm:pt>
    <dgm:pt modelId="{AF85F576-9E20-DA47-85FD-31007359826E}" type="pres">
      <dgm:prSet presAssocID="{000C5195-2F17-D140-8924-E7CD55F6632E}" presName="Name1" presStyleCnt="0"/>
      <dgm:spPr/>
    </dgm:pt>
    <dgm:pt modelId="{8CF40BD6-85E0-B343-A342-D788CEF392F1}" type="pres">
      <dgm:prSet presAssocID="{000C5195-2F17-D140-8924-E7CD55F6632E}" presName="cycle" presStyleCnt="0"/>
      <dgm:spPr/>
    </dgm:pt>
    <dgm:pt modelId="{03F47AE9-1A1B-E245-AB7F-5A6EC690FF50}" type="pres">
      <dgm:prSet presAssocID="{000C5195-2F17-D140-8924-E7CD55F6632E}" presName="srcNode" presStyleLbl="node1" presStyleIdx="0" presStyleCnt="7"/>
      <dgm:spPr/>
    </dgm:pt>
    <dgm:pt modelId="{289FEDB6-D9B9-ED42-BB85-01FB10E97E40}" type="pres">
      <dgm:prSet presAssocID="{000C5195-2F17-D140-8924-E7CD55F6632E}" presName="conn" presStyleLbl="parChTrans1D2" presStyleIdx="0" presStyleCnt="1"/>
      <dgm:spPr/>
    </dgm:pt>
    <dgm:pt modelId="{89F5F4E6-8338-3142-8A90-F59C2E023D21}" type="pres">
      <dgm:prSet presAssocID="{000C5195-2F17-D140-8924-E7CD55F6632E}" presName="extraNode" presStyleLbl="node1" presStyleIdx="0" presStyleCnt="7"/>
      <dgm:spPr/>
    </dgm:pt>
    <dgm:pt modelId="{583E4DDF-4326-A74D-B389-A4221BCE58C7}" type="pres">
      <dgm:prSet presAssocID="{000C5195-2F17-D140-8924-E7CD55F6632E}" presName="dstNode" presStyleLbl="node1" presStyleIdx="0" presStyleCnt="7"/>
      <dgm:spPr/>
    </dgm:pt>
    <dgm:pt modelId="{32E1EF88-F8E9-6948-85F4-126E213B4E76}" type="pres">
      <dgm:prSet presAssocID="{66B419B7-378E-F446-99EC-3E2466CFC3D5}" presName="text_1" presStyleLbl="node1" presStyleIdx="0" presStyleCnt="7">
        <dgm:presLayoutVars>
          <dgm:bulletEnabled val="1"/>
        </dgm:presLayoutVars>
      </dgm:prSet>
      <dgm:spPr/>
    </dgm:pt>
    <dgm:pt modelId="{E6D7A239-5B4A-A846-AEEF-14C758270F32}" type="pres">
      <dgm:prSet presAssocID="{66B419B7-378E-F446-99EC-3E2466CFC3D5}" presName="accent_1" presStyleCnt="0"/>
      <dgm:spPr/>
    </dgm:pt>
    <dgm:pt modelId="{596D7790-EAE0-224F-A8C1-D7DCCD5844F1}" type="pres">
      <dgm:prSet presAssocID="{66B419B7-378E-F446-99EC-3E2466CFC3D5}" presName="accentRepeatNode" presStyleLbl="solidFgAcc1" presStyleIdx="0" presStyleCnt="7"/>
      <dgm:spPr/>
    </dgm:pt>
    <dgm:pt modelId="{F137C0D6-93D6-654B-804B-8FB10291CB92}" type="pres">
      <dgm:prSet presAssocID="{2EA4F45F-9436-E849-8ECC-ABA8B0376BCD}" presName="text_2" presStyleLbl="node1" presStyleIdx="1" presStyleCnt="7">
        <dgm:presLayoutVars>
          <dgm:bulletEnabled val="1"/>
        </dgm:presLayoutVars>
      </dgm:prSet>
      <dgm:spPr/>
    </dgm:pt>
    <dgm:pt modelId="{FEF49AB7-3641-0947-8DF2-EF60AD217518}" type="pres">
      <dgm:prSet presAssocID="{2EA4F45F-9436-E849-8ECC-ABA8B0376BCD}" presName="accent_2" presStyleCnt="0"/>
      <dgm:spPr/>
    </dgm:pt>
    <dgm:pt modelId="{7F522569-4318-764C-91E4-2C1EA1A3D936}" type="pres">
      <dgm:prSet presAssocID="{2EA4F45F-9436-E849-8ECC-ABA8B0376BCD}" presName="accentRepeatNode" presStyleLbl="solidFgAcc1" presStyleIdx="1" presStyleCnt="7"/>
      <dgm:spPr/>
    </dgm:pt>
    <dgm:pt modelId="{2585ABCA-2A2C-C745-AFC5-939FB1FF7882}" type="pres">
      <dgm:prSet presAssocID="{3BC6294F-E0A7-844D-9068-EA505C0851BF}" presName="text_3" presStyleLbl="node1" presStyleIdx="2" presStyleCnt="7">
        <dgm:presLayoutVars>
          <dgm:bulletEnabled val="1"/>
        </dgm:presLayoutVars>
      </dgm:prSet>
      <dgm:spPr/>
    </dgm:pt>
    <dgm:pt modelId="{5D66C018-43B0-AE46-BB9D-18DDE7E8400B}" type="pres">
      <dgm:prSet presAssocID="{3BC6294F-E0A7-844D-9068-EA505C0851BF}" presName="accent_3" presStyleCnt="0"/>
      <dgm:spPr/>
    </dgm:pt>
    <dgm:pt modelId="{1827A35C-5272-E94A-8506-BA568C3F37F7}" type="pres">
      <dgm:prSet presAssocID="{3BC6294F-E0A7-844D-9068-EA505C0851BF}" presName="accentRepeatNode" presStyleLbl="solidFgAcc1" presStyleIdx="2" presStyleCnt="7"/>
      <dgm:spPr/>
    </dgm:pt>
    <dgm:pt modelId="{5B6C8845-9E15-254B-A377-BD828A6147F0}" type="pres">
      <dgm:prSet presAssocID="{88380A01-68B9-C94C-9D71-1CE3F99B4826}" presName="text_4" presStyleLbl="node1" presStyleIdx="3" presStyleCnt="7">
        <dgm:presLayoutVars>
          <dgm:bulletEnabled val="1"/>
        </dgm:presLayoutVars>
      </dgm:prSet>
      <dgm:spPr/>
    </dgm:pt>
    <dgm:pt modelId="{4C203937-D938-F645-8275-8C70FA9A07D2}" type="pres">
      <dgm:prSet presAssocID="{88380A01-68B9-C94C-9D71-1CE3F99B4826}" presName="accent_4" presStyleCnt="0"/>
      <dgm:spPr/>
    </dgm:pt>
    <dgm:pt modelId="{D298ADEB-6CB0-0F43-A960-A3AEFD303D46}" type="pres">
      <dgm:prSet presAssocID="{88380A01-68B9-C94C-9D71-1CE3F99B4826}" presName="accentRepeatNode" presStyleLbl="solidFgAcc1" presStyleIdx="3" presStyleCnt="7"/>
      <dgm:spPr/>
    </dgm:pt>
    <dgm:pt modelId="{383EFADA-01C1-C045-B6E1-1336948DED04}" type="pres">
      <dgm:prSet presAssocID="{B4D288AB-8852-0041-B27C-86CA7D6B48AD}" presName="text_5" presStyleLbl="node1" presStyleIdx="4" presStyleCnt="7">
        <dgm:presLayoutVars>
          <dgm:bulletEnabled val="1"/>
        </dgm:presLayoutVars>
      </dgm:prSet>
      <dgm:spPr/>
    </dgm:pt>
    <dgm:pt modelId="{4FCA8DDC-B986-9C47-8F5F-69E4ADAAE663}" type="pres">
      <dgm:prSet presAssocID="{B4D288AB-8852-0041-B27C-86CA7D6B48AD}" presName="accent_5" presStyleCnt="0"/>
      <dgm:spPr/>
    </dgm:pt>
    <dgm:pt modelId="{245B7FB1-276D-C547-A9F4-FDCBBE03A2BD}" type="pres">
      <dgm:prSet presAssocID="{B4D288AB-8852-0041-B27C-86CA7D6B48AD}" presName="accentRepeatNode" presStyleLbl="solidFgAcc1" presStyleIdx="4" presStyleCnt="7"/>
      <dgm:spPr/>
    </dgm:pt>
    <dgm:pt modelId="{CD883283-3F7E-D746-B6DF-BAA38792A872}" type="pres">
      <dgm:prSet presAssocID="{7B5664E2-9894-F44E-9BAC-D68E7530DA53}" presName="text_6" presStyleLbl="node1" presStyleIdx="5" presStyleCnt="7">
        <dgm:presLayoutVars>
          <dgm:bulletEnabled val="1"/>
        </dgm:presLayoutVars>
      </dgm:prSet>
      <dgm:spPr/>
    </dgm:pt>
    <dgm:pt modelId="{A158F0BF-CFD9-704B-B167-BA90F0CCAAF9}" type="pres">
      <dgm:prSet presAssocID="{7B5664E2-9894-F44E-9BAC-D68E7530DA53}" presName="accent_6" presStyleCnt="0"/>
      <dgm:spPr/>
    </dgm:pt>
    <dgm:pt modelId="{4942C0DB-D27E-4C4B-A477-A5569C27B2FB}" type="pres">
      <dgm:prSet presAssocID="{7B5664E2-9894-F44E-9BAC-D68E7530DA53}" presName="accentRepeatNode" presStyleLbl="solidFgAcc1" presStyleIdx="5" presStyleCnt="7"/>
      <dgm:spPr/>
    </dgm:pt>
    <dgm:pt modelId="{7B32AA1B-497C-5D46-AA7F-B6AD3FFFEFD2}" type="pres">
      <dgm:prSet presAssocID="{121FE855-94F3-8F46-B95E-5E1B5CF85EEB}" presName="text_7" presStyleLbl="node1" presStyleIdx="6" presStyleCnt="7">
        <dgm:presLayoutVars>
          <dgm:bulletEnabled val="1"/>
        </dgm:presLayoutVars>
      </dgm:prSet>
      <dgm:spPr/>
    </dgm:pt>
    <dgm:pt modelId="{E16C19C6-ABE6-3643-8CB1-62A7E4456DEF}" type="pres">
      <dgm:prSet presAssocID="{121FE855-94F3-8F46-B95E-5E1B5CF85EEB}" presName="accent_7" presStyleCnt="0"/>
      <dgm:spPr/>
    </dgm:pt>
    <dgm:pt modelId="{34512ED5-F450-C446-A416-EEC9DB6A2ED2}" type="pres">
      <dgm:prSet presAssocID="{121FE855-94F3-8F46-B95E-5E1B5CF85EEB}" presName="accentRepeatNode" presStyleLbl="solidFgAcc1" presStyleIdx="6" presStyleCnt="7"/>
      <dgm:spPr/>
    </dgm:pt>
  </dgm:ptLst>
  <dgm:cxnLst>
    <dgm:cxn modelId="{4E0E6911-6323-5844-B00B-917A4C288911}" srcId="{000C5195-2F17-D140-8924-E7CD55F6632E}" destId="{B4D288AB-8852-0041-B27C-86CA7D6B48AD}" srcOrd="4" destOrd="0" parTransId="{FBE25A63-4C2D-CA47-9C31-1F666D0D1041}" sibTransId="{2DFEC220-1885-BF4D-BBE7-A3F736151DE7}"/>
    <dgm:cxn modelId="{41138B24-C7AF-DD48-9381-D2566C1DE5F7}" srcId="{000C5195-2F17-D140-8924-E7CD55F6632E}" destId="{3BC6294F-E0A7-844D-9068-EA505C0851BF}" srcOrd="2" destOrd="0" parTransId="{6AEFB83B-D3CD-2C43-A4F3-4C5742E80A6A}" sibTransId="{0D85B9C3-9876-5443-8191-7F427602E374}"/>
    <dgm:cxn modelId="{165B5225-48A2-D448-A6F9-5D3D26BD6150}" srcId="{000C5195-2F17-D140-8924-E7CD55F6632E}" destId="{88380A01-68B9-C94C-9D71-1CE3F99B4826}" srcOrd="3" destOrd="0" parTransId="{5BBCC9B2-A317-CF4B-897C-E5BC53EF6500}" sibTransId="{B7D693D0-692D-BE43-8A6C-E5E195272EEC}"/>
    <dgm:cxn modelId="{83BCB727-9DB7-EB44-8BEA-FB10456D337E}" type="presOf" srcId="{66B419B7-378E-F446-99EC-3E2466CFC3D5}" destId="{32E1EF88-F8E9-6948-85F4-126E213B4E76}" srcOrd="0" destOrd="0" presId="urn:microsoft.com/office/officeart/2008/layout/VerticalCurvedList"/>
    <dgm:cxn modelId="{3EED6B2F-0027-094D-8787-C9B0C8631D59}" type="presOf" srcId="{121FE855-94F3-8F46-B95E-5E1B5CF85EEB}" destId="{7B32AA1B-497C-5D46-AA7F-B6AD3FFFEFD2}" srcOrd="0" destOrd="0" presId="urn:microsoft.com/office/officeart/2008/layout/VerticalCurvedList"/>
    <dgm:cxn modelId="{3F81CF4B-F9C1-1144-BF56-10E08F9EA055}" type="presOf" srcId="{2EA4F45F-9436-E849-8ECC-ABA8B0376BCD}" destId="{F137C0D6-93D6-654B-804B-8FB10291CB92}" srcOrd="0" destOrd="0" presId="urn:microsoft.com/office/officeart/2008/layout/VerticalCurvedList"/>
    <dgm:cxn modelId="{17C1EB5B-A0CD-9246-B47B-CBDCA509B45B}" type="presOf" srcId="{000C5195-2F17-D140-8924-E7CD55F6632E}" destId="{AA4F7729-4354-554E-BDD9-3EE2C2B6228B}" srcOrd="0" destOrd="0" presId="urn:microsoft.com/office/officeart/2008/layout/VerticalCurvedList"/>
    <dgm:cxn modelId="{57615F7B-B482-2447-BC33-FA88C325C531}" srcId="{000C5195-2F17-D140-8924-E7CD55F6632E}" destId="{7B5664E2-9894-F44E-9BAC-D68E7530DA53}" srcOrd="5" destOrd="0" parTransId="{52D550B7-76E7-984E-9596-4B1B86B9BE25}" sibTransId="{C1782618-9F27-F443-96F9-35D37804A34F}"/>
    <dgm:cxn modelId="{33A87A8E-C928-3945-A739-7BBF924DC4F6}" type="presOf" srcId="{3BC6294F-E0A7-844D-9068-EA505C0851BF}" destId="{2585ABCA-2A2C-C745-AFC5-939FB1FF7882}" srcOrd="0" destOrd="0" presId="urn:microsoft.com/office/officeart/2008/layout/VerticalCurvedList"/>
    <dgm:cxn modelId="{87591C95-71A4-7241-9936-67C509E380DC}" type="presOf" srcId="{7B5664E2-9894-F44E-9BAC-D68E7530DA53}" destId="{CD883283-3F7E-D746-B6DF-BAA38792A872}" srcOrd="0" destOrd="0" presId="urn:microsoft.com/office/officeart/2008/layout/VerticalCurvedList"/>
    <dgm:cxn modelId="{AB4F11A1-147E-0A42-A9B3-11BA9A503722}" type="presOf" srcId="{B4D288AB-8852-0041-B27C-86CA7D6B48AD}" destId="{383EFADA-01C1-C045-B6E1-1336948DED04}" srcOrd="0" destOrd="0" presId="urn:microsoft.com/office/officeart/2008/layout/VerticalCurvedList"/>
    <dgm:cxn modelId="{C0416ECE-F3B1-F74D-9834-52221F1DA15E}" type="presOf" srcId="{88380A01-68B9-C94C-9D71-1CE3F99B4826}" destId="{5B6C8845-9E15-254B-A377-BD828A6147F0}" srcOrd="0" destOrd="0" presId="urn:microsoft.com/office/officeart/2008/layout/VerticalCurvedList"/>
    <dgm:cxn modelId="{1D945FE7-C3DB-5349-8306-9C03B71451B2}" type="presOf" srcId="{A058A1CF-C3A2-2B4F-8852-7DF84C688A59}" destId="{289FEDB6-D9B9-ED42-BB85-01FB10E97E40}" srcOrd="0" destOrd="0" presId="urn:microsoft.com/office/officeart/2008/layout/VerticalCurvedList"/>
    <dgm:cxn modelId="{59A9F5E7-54FA-FD40-A91E-43BA61117E74}" srcId="{000C5195-2F17-D140-8924-E7CD55F6632E}" destId="{66B419B7-378E-F446-99EC-3E2466CFC3D5}" srcOrd="0" destOrd="0" parTransId="{FEC95BA3-3AA5-1646-B9C0-D7776F2B8062}" sibTransId="{A058A1CF-C3A2-2B4F-8852-7DF84C688A59}"/>
    <dgm:cxn modelId="{1E2011FA-A490-BE4B-8358-9440C00A24F1}" srcId="{000C5195-2F17-D140-8924-E7CD55F6632E}" destId="{2EA4F45F-9436-E849-8ECC-ABA8B0376BCD}" srcOrd="1" destOrd="0" parTransId="{C89E3485-AB2B-8147-937F-DDA769D4195E}" sibTransId="{A329007D-AE2D-FA47-A7A6-997148738BE9}"/>
    <dgm:cxn modelId="{BFC145FE-0107-8C4F-B48B-5C996D076598}" srcId="{000C5195-2F17-D140-8924-E7CD55F6632E}" destId="{121FE855-94F3-8F46-B95E-5E1B5CF85EEB}" srcOrd="6" destOrd="0" parTransId="{441003BB-6C9A-E342-9905-DAF61910CF9B}" sibTransId="{D8572738-DFF9-444E-B268-3F1F3CBBE6E9}"/>
    <dgm:cxn modelId="{06385354-47A7-BD44-A3BB-A4D285BB3865}" type="presParOf" srcId="{AA4F7729-4354-554E-BDD9-3EE2C2B6228B}" destId="{AF85F576-9E20-DA47-85FD-31007359826E}" srcOrd="0" destOrd="0" presId="urn:microsoft.com/office/officeart/2008/layout/VerticalCurvedList"/>
    <dgm:cxn modelId="{3C4D6FE8-941A-DB4C-ACC6-B8B79E6C9F21}" type="presParOf" srcId="{AF85F576-9E20-DA47-85FD-31007359826E}" destId="{8CF40BD6-85E0-B343-A342-D788CEF392F1}" srcOrd="0" destOrd="0" presId="urn:microsoft.com/office/officeart/2008/layout/VerticalCurvedList"/>
    <dgm:cxn modelId="{FCAD1C69-EA10-3341-A88C-EBEDB40AC30D}" type="presParOf" srcId="{8CF40BD6-85E0-B343-A342-D788CEF392F1}" destId="{03F47AE9-1A1B-E245-AB7F-5A6EC690FF50}" srcOrd="0" destOrd="0" presId="urn:microsoft.com/office/officeart/2008/layout/VerticalCurvedList"/>
    <dgm:cxn modelId="{E207C75E-BCBF-FF4E-9AC1-B940D755F3FB}" type="presParOf" srcId="{8CF40BD6-85E0-B343-A342-D788CEF392F1}" destId="{289FEDB6-D9B9-ED42-BB85-01FB10E97E40}" srcOrd="1" destOrd="0" presId="urn:microsoft.com/office/officeart/2008/layout/VerticalCurvedList"/>
    <dgm:cxn modelId="{B8E84C1F-B7E2-324B-9F69-601B79B44854}" type="presParOf" srcId="{8CF40BD6-85E0-B343-A342-D788CEF392F1}" destId="{89F5F4E6-8338-3142-8A90-F59C2E023D21}" srcOrd="2" destOrd="0" presId="urn:microsoft.com/office/officeart/2008/layout/VerticalCurvedList"/>
    <dgm:cxn modelId="{A12A2667-CECF-8941-9B2B-F1E80DED89AC}" type="presParOf" srcId="{8CF40BD6-85E0-B343-A342-D788CEF392F1}" destId="{583E4DDF-4326-A74D-B389-A4221BCE58C7}" srcOrd="3" destOrd="0" presId="urn:microsoft.com/office/officeart/2008/layout/VerticalCurvedList"/>
    <dgm:cxn modelId="{070708B8-8357-5E48-A0EA-8086EA740F30}" type="presParOf" srcId="{AF85F576-9E20-DA47-85FD-31007359826E}" destId="{32E1EF88-F8E9-6948-85F4-126E213B4E76}" srcOrd="1" destOrd="0" presId="urn:microsoft.com/office/officeart/2008/layout/VerticalCurvedList"/>
    <dgm:cxn modelId="{89BA0572-C94C-5E43-94DC-65D1BED7794B}" type="presParOf" srcId="{AF85F576-9E20-DA47-85FD-31007359826E}" destId="{E6D7A239-5B4A-A846-AEEF-14C758270F32}" srcOrd="2" destOrd="0" presId="urn:microsoft.com/office/officeart/2008/layout/VerticalCurvedList"/>
    <dgm:cxn modelId="{BC8120D8-53D2-E445-ADB6-D01FC5A82905}" type="presParOf" srcId="{E6D7A239-5B4A-A846-AEEF-14C758270F32}" destId="{596D7790-EAE0-224F-A8C1-D7DCCD5844F1}" srcOrd="0" destOrd="0" presId="urn:microsoft.com/office/officeart/2008/layout/VerticalCurvedList"/>
    <dgm:cxn modelId="{CCAA6288-40B4-6240-98BA-FBF9690F14CC}" type="presParOf" srcId="{AF85F576-9E20-DA47-85FD-31007359826E}" destId="{F137C0D6-93D6-654B-804B-8FB10291CB92}" srcOrd="3" destOrd="0" presId="urn:microsoft.com/office/officeart/2008/layout/VerticalCurvedList"/>
    <dgm:cxn modelId="{80176EEF-C4CB-0E47-962F-6CF31AFF4646}" type="presParOf" srcId="{AF85F576-9E20-DA47-85FD-31007359826E}" destId="{FEF49AB7-3641-0947-8DF2-EF60AD217518}" srcOrd="4" destOrd="0" presId="urn:microsoft.com/office/officeart/2008/layout/VerticalCurvedList"/>
    <dgm:cxn modelId="{65384AEE-041E-E54D-A396-05CA02EBF6D2}" type="presParOf" srcId="{FEF49AB7-3641-0947-8DF2-EF60AD217518}" destId="{7F522569-4318-764C-91E4-2C1EA1A3D936}" srcOrd="0" destOrd="0" presId="urn:microsoft.com/office/officeart/2008/layout/VerticalCurvedList"/>
    <dgm:cxn modelId="{C103A740-6D03-2A47-A2B2-24BEFA68FCAA}" type="presParOf" srcId="{AF85F576-9E20-DA47-85FD-31007359826E}" destId="{2585ABCA-2A2C-C745-AFC5-939FB1FF7882}" srcOrd="5" destOrd="0" presId="urn:microsoft.com/office/officeart/2008/layout/VerticalCurvedList"/>
    <dgm:cxn modelId="{4A779CC8-93E3-ED4C-B1AE-F947BD339702}" type="presParOf" srcId="{AF85F576-9E20-DA47-85FD-31007359826E}" destId="{5D66C018-43B0-AE46-BB9D-18DDE7E8400B}" srcOrd="6" destOrd="0" presId="urn:microsoft.com/office/officeart/2008/layout/VerticalCurvedList"/>
    <dgm:cxn modelId="{2836E121-4148-3D4F-AAF2-D4B410DCAF67}" type="presParOf" srcId="{5D66C018-43B0-AE46-BB9D-18DDE7E8400B}" destId="{1827A35C-5272-E94A-8506-BA568C3F37F7}" srcOrd="0" destOrd="0" presId="urn:microsoft.com/office/officeart/2008/layout/VerticalCurvedList"/>
    <dgm:cxn modelId="{159892AA-A26A-F643-8839-5BB4B1B3064F}" type="presParOf" srcId="{AF85F576-9E20-DA47-85FD-31007359826E}" destId="{5B6C8845-9E15-254B-A377-BD828A6147F0}" srcOrd="7" destOrd="0" presId="urn:microsoft.com/office/officeart/2008/layout/VerticalCurvedList"/>
    <dgm:cxn modelId="{C2D99011-0E97-484B-93B5-72EF0A9CE425}" type="presParOf" srcId="{AF85F576-9E20-DA47-85FD-31007359826E}" destId="{4C203937-D938-F645-8275-8C70FA9A07D2}" srcOrd="8" destOrd="0" presId="urn:microsoft.com/office/officeart/2008/layout/VerticalCurvedList"/>
    <dgm:cxn modelId="{C987EBA9-8D9D-8341-B67F-6590A066BE10}" type="presParOf" srcId="{4C203937-D938-F645-8275-8C70FA9A07D2}" destId="{D298ADEB-6CB0-0F43-A960-A3AEFD303D46}" srcOrd="0" destOrd="0" presId="urn:microsoft.com/office/officeart/2008/layout/VerticalCurvedList"/>
    <dgm:cxn modelId="{50627057-6B9A-E245-8134-DBC6F705304A}" type="presParOf" srcId="{AF85F576-9E20-DA47-85FD-31007359826E}" destId="{383EFADA-01C1-C045-B6E1-1336948DED04}" srcOrd="9" destOrd="0" presId="urn:microsoft.com/office/officeart/2008/layout/VerticalCurvedList"/>
    <dgm:cxn modelId="{9A36304C-CA8E-2E47-8BD4-8A0A807705D2}" type="presParOf" srcId="{AF85F576-9E20-DA47-85FD-31007359826E}" destId="{4FCA8DDC-B986-9C47-8F5F-69E4ADAAE663}" srcOrd="10" destOrd="0" presId="urn:microsoft.com/office/officeart/2008/layout/VerticalCurvedList"/>
    <dgm:cxn modelId="{48A7842E-15AB-DF49-A3DE-FB06EC54931D}" type="presParOf" srcId="{4FCA8DDC-B986-9C47-8F5F-69E4ADAAE663}" destId="{245B7FB1-276D-C547-A9F4-FDCBBE03A2BD}" srcOrd="0" destOrd="0" presId="urn:microsoft.com/office/officeart/2008/layout/VerticalCurvedList"/>
    <dgm:cxn modelId="{7B98331D-67F5-794B-BD63-7FCE66869241}" type="presParOf" srcId="{AF85F576-9E20-DA47-85FD-31007359826E}" destId="{CD883283-3F7E-D746-B6DF-BAA38792A872}" srcOrd="11" destOrd="0" presId="urn:microsoft.com/office/officeart/2008/layout/VerticalCurvedList"/>
    <dgm:cxn modelId="{EC82BCDA-83F0-5947-9637-5BD7B0DF5092}" type="presParOf" srcId="{AF85F576-9E20-DA47-85FD-31007359826E}" destId="{A158F0BF-CFD9-704B-B167-BA90F0CCAAF9}" srcOrd="12" destOrd="0" presId="urn:microsoft.com/office/officeart/2008/layout/VerticalCurvedList"/>
    <dgm:cxn modelId="{00858128-AA6B-1A44-89EA-DBC2936EF2EB}" type="presParOf" srcId="{A158F0BF-CFD9-704B-B167-BA90F0CCAAF9}" destId="{4942C0DB-D27E-4C4B-A477-A5569C27B2FB}" srcOrd="0" destOrd="0" presId="urn:microsoft.com/office/officeart/2008/layout/VerticalCurvedList"/>
    <dgm:cxn modelId="{49AE7C13-41F6-5D4D-9E25-859BEFA2BDF3}" type="presParOf" srcId="{AF85F576-9E20-DA47-85FD-31007359826E}" destId="{7B32AA1B-497C-5D46-AA7F-B6AD3FFFEFD2}" srcOrd="13" destOrd="0" presId="urn:microsoft.com/office/officeart/2008/layout/VerticalCurvedList"/>
    <dgm:cxn modelId="{EDDABC30-5ABE-9340-B250-F48D10BE1DDA}" type="presParOf" srcId="{AF85F576-9E20-DA47-85FD-31007359826E}" destId="{E16C19C6-ABE6-3643-8CB1-62A7E4456DEF}" srcOrd="14" destOrd="0" presId="urn:microsoft.com/office/officeart/2008/layout/VerticalCurvedList"/>
    <dgm:cxn modelId="{B67F8096-20CB-7348-BE8C-F3B4CDEE3C92}" type="presParOf" srcId="{E16C19C6-ABE6-3643-8CB1-62A7E4456DEF}" destId="{34512ED5-F450-C446-A416-EEC9DB6A2ED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D81DF-DCDE-2844-8A0B-DF9BE887C290}">
      <dsp:nvSpPr>
        <dsp:cNvPr id="0" name=""/>
        <dsp:cNvSpPr/>
      </dsp:nvSpPr>
      <dsp:spPr>
        <a:xfrm>
          <a:off x="3202737" y="456653"/>
          <a:ext cx="6425994"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accent6">
                  <a:lumMod val="50000"/>
                </a:schemeClr>
              </a:solidFill>
              <a:latin typeface="Calibri"/>
              <a:cs typeface="Calibri"/>
            </a:rPr>
            <a:t>Experience math tasks from EngageNY and other Tier 1 resources related to the focus content of proportional reasoning.</a:t>
          </a:r>
        </a:p>
      </dsp:txBody>
      <dsp:txXfrm>
        <a:off x="4230896" y="456653"/>
        <a:ext cx="5397835" cy="1134485"/>
      </dsp:txXfrm>
    </dsp:sp>
    <dsp:sp modelId="{F65F3196-F7AB-3E4D-B482-25B3C8915F65}">
      <dsp:nvSpPr>
        <dsp:cNvPr id="0" name=""/>
        <dsp:cNvSpPr/>
      </dsp:nvSpPr>
      <dsp:spPr>
        <a:xfrm>
          <a:off x="3205712" y="1591138"/>
          <a:ext cx="6420043"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accent6">
                  <a:lumMod val="50000"/>
                </a:schemeClr>
              </a:solidFill>
              <a:latin typeface="Calibri"/>
              <a:cs typeface="Calibri"/>
            </a:rPr>
            <a:t>Explore coherence between the LSSM related to proportional reasoning and functions and identify implications for teaching and learning. </a:t>
          </a:r>
        </a:p>
      </dsp:txBody>
      <dsp:txXfrm>
        <a:off x="4232919" y="1591138"/>
        <a:ext cx="5392836" cy="1134485"/>
      </dsp:txXfrm>
    </dsp:sp>
    <dsp:sp modelId="{5B05BE7A-56B6-0C4A-AA47-08B9A3311DBF}">
      <dsp:nvSpPr>
        <dsp:cNvPr id="0" name=""/>
        <dsp:cNvSpPr/>
      </dsp:nvSpPr>
      <dsp:spPr>
        <a:xfrm>
          <a:off x="3223168" y="2725623"/>
          <a:ext cx="6385131"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accent6">
                  <a:lumMod val="50000"/>
                </a:schemeClr>
              </a:solidFill>
              <a:latin typeface="Calibri" charset="0"/>
              <a:ea typeface="Calibri" charset="0"/>
              <a:cs typeface="Calibri" charset="0"/>
            </a:rPr>
            <a:t>Investigate the impact of anticipating student responses to address misconceptions and connect student strategies to intended learning outcomes. </a:t>
          </a:r>
          <a:endParaRPr lang="en-US" sz="2000" kern="1200" dirty="0">
            <a:solidFill>
              <a:schemeClr val="accent6">
                <a:lumMod val="50000"/>
              </a:schemeClr>
            </a:solidFill>
            <a:latin typeface="Calibri"/>
            <a:cs typeface="Calibri"/>
          </a:endParaRPr>
        </a:p>
      </dsp:txBody>
      <dsp:txXfrm>
        <a:off x="4244789" y="2725623"/>
        <a:ext cx="5363510" cy="1134485"/>
      </dsp:txXfrm>
    </dsp:sp>
    <dsp:sp modelId="{D972F8CD-F797-8247-B2B7-E3DC942B155D}">
      <dsp:nvSpPr>
        <dsp:cNvPr id="0" name=""/>
        <dsp:cNvSpPr/>
      </dsp:nvSpPr>
      <dsp:spPr>
        <a:xfrm>
          <a:off x="3205183" y="3863193"/>
          <a:ext cx="6420572"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accent6">
                  <a:lumMod val="50000"/>
                </a:schemeClr>
              </a:solidFill>
              <a:latin typeface="Calibri"/>
              <a:cs typeface="Calibri"/>
            </a:rPr>
            <a:t>Use tools for purposeful planning to develop a common understanding of grade-level/course standards to align teaching and learning using EngageNY and other Tier 1 resources. </a:t>
          </a:r>
        </a:p>
      </dsp:txBody>
      <dsp:txXfrm>
        <a:off x="4232475" y="3863193"/>
        <a:ext cx="5393280" cy="1134485"/>
      </dsp:txXfrm>
    </dsp:sp>
    <dsp:sp modelId="{9590011F-0487-5D4E-B471-75B91041E346}">
      <dsp:nvSpPr>
        <dsp:cNvPr id="0" name=""/>
        <dsp:cNvSpPr/>
      </dsp:nvSpPr>
      <dsp:spPr>
        <a:xfrm>
          <a:off x="1559250" y="171336"/>
          <a:ext cx="2070636" cy="1831980"/>
        </a:xfrm>
        <a:prstGeom prst="ellipse">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50000"/>
                </a:schemeClr>
              </a:solidFill>
              <a:latin typeface="Calibri"/>
              <a:cs typeface="Calibri"/>
            </a:rPr>
            <a:t>Participants will</a:t>
          </a:r>
        </a:p>
      </dsp:txBody>
      <dsp:txXfrm>
        <a:off x="1862488" y="439623"/>
        <a:ext cx="1464160" cy="12954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31AFA-B945-3545-B821-7FE624A7832E}">
      <dsp:nvSpPr>
        <dsp:cNvPr id="0" name=""/>
        <dsp:cNvSpPr/>
      </dsp:nvSpPr>
      <dsp:spPr>
        <a:xfrm>
          <a:off x="0" y="-7"/>
          <a:ext cx="12010029" cy="5407395"/>
        </a:xfrm>
        <a:prstGeom prst="leftRightRibbon">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sp>
    <dsp:sp modelId="{D94D27E2-2AC9-FB48-A4ED-CD4E97BB28E4}">
      <dsp:nvSpPr>
        <dsp:cNvPr id="0" name=""/>
        <dsp:cNvSpPr/>
      </dsp:nvSpPr>
      <dsp:spPr>
        <a:xfrm>
          <a:off x="1459870" y="3053406"/>
          <a:ext cx="3963309" cy="2353965"/>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231140" rIns="0" bIns="247650" numCol="1" spcCol="1270" anchor="ctr" anchorCtr="0">
          <a:noAutofit/>
        </a:bodyPr>
        <a:lstStyle/>
        <a:p>
          <a:pPr marL="0" lvl="0" indent="0" algn="ctr" defTabSz="2889250" rtl="0">
            <a:lnSpc>
              <a:spcPct val="90000"/>
            </a:lnSpc>
            <a:spcBef>
              <a:spcPct val="0"/>
            </a:spcBef>
            <a:spcAft>
              <a:spcPct val="35000"/>
            </a:spcAft>
            <a:buNone/>
          </a:pPr>
          <a:endParaRPr lang="en-US" sz="6500" b="1" kern="1200" dirty="0">
            <a:latin typeface="Calibri" charset="0"/>
            <a:ea typeface="Calibri" charset="0"/>
            <a:cs typeface="Calibri" charset="0"/>
          </a:endParaRPr>
        </a:p>
      </dsp:txBody>
      <dsp:txXfrm>
        <a:off x="1459870" y="3053406"/>
        <a:ext cx="3963309" cy="23539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DA8E4-D455-F04C-9E08-5B33A84D53DE}">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349375-560A-FA4A-9E96-BC0CEF432B59}">
      <dsp:nvSpPr>
        <dsp:cNvPr id="0" name=""/>
        <dsp:cNvSpPr/>
      </dsp:nvSpPr>
      <dsp:spPr>
        <a:xfrm>
          <a:off x="509717" y="338558"/>
          <a:ext cx="7541700" cy="677550"/>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Anticipating</a:t>
          </a:r>
          <a:r>
            <a:rPr lang="en-US" sz="2400" kern="1200" dirty="0">
              <a:latin typeface="Calibri" charset="0"/>
              <a:ea typeface="Calibri" charset="0"/>
              <a:cs typeface="Calibri" charset="0"/>
            </a:rPr>
            <a:t> student responses prior to the lesson</a:t>
          </a:r>
        </a:p>
      </dsp:txBody>
      <dsp:txXfrm>
        <a:off x="509717" y="338558"/>
        <a:ext cx="7541700" cy="677550"/>
      </dsp:txXfrm>
    </dsp:sp>
    <dsp:sp modelId="{B6EB9A7E-6BC0-4942-BD8E-633A68FE4E64}">
      <dsp:nvSpPr>
        <dsp:cNvPr id="0" name=""/>
        <dsp:cNvSpPr/>
      </dsp:nvSpPr>
      <dsp:spPr>
        <a:xfrm>
          <a:off x="86248" y="253864"/>
          <a:ext cx="846937" cy="846937"/>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37FEE4-0867-5147-B8E4-5631D0F3BA32}">
      <dsp:nvSpPr>
        <dsp:cNvPr id="0" name=""/>
        <dsp:cNvSpPr/>
      </dsp:nvSpPr>
      <dsp:spPr>
        <a:xfrm>
          <a:off x="995230" y="1354558"/>
          <a:ext cx="7056187" cy="677550"/>
        </a:xfrm>
        <a:prstGeom prst="rect">
          <a:avLst/>
        </a:prstGeom>
        <a:solidFill>
          <a:schemeClr val="accent5">
            <a:hueOff val="930501"/>
            <a:satOff val="-11479"/>
            <a:lumOff val="-62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Monitoring</a:t>
          </a:r>
          <a:r>
            <a:rPr lang="en-US" sz="2400" kern="1200" dirty="0">
              <a:latin typeface="Calibri" charset="0"/>
              <a:ea typeface="Calibri" charset="0"/>
              <a:cs typeface="Calibri" charset="0"/>
            </a:rPr>
            <a:t> students' work on and engagement with the tasks</a:t>
          </a:r>
        </a:p>
      </dsp:txBody>
      <dsp:txXfrm>
        <a:off x="995230" y="1354558"/>
        <a:ext cx="7056187" cy="677550"/>
      </dsp:txXfrm>
    </dsp:sp>
    <dsp:sp modelId="{3FAB60CF-2B53-924F-AC07-E12F30E76BB0}">
      <dsp:nvSpPr>
        <dsp:cNvPr id="0" name=""/>
        <dsp:cNvSpPr/>
      </dsp:nvSpPr>
      <dsp:spPr>
        <a:xfrm>
          <a:off x="571761" y="1269864"/>
          <a:ext cx="846937" cy="846937"/>
        </a:xfrm>
        <a:prstGeom prst="ellipse">
          <a:avLst/>
        </a:prstGeom>
        <a:solidFill>
          <a:schemeClr val="lt1">
            <a:hueOff val="0"/>
            <a:satOff val="0"/>
            <a:lumOff val="0"/>
            <a:alphaOff val="0"/>
          </a:schemeClr>
        </a:solidFill>
        <a:ln w="25400" cap="flat" cmpd="sng" algn="ctr">
          <a:solidFill>
            <a:schemeClr val="accent5">
              <a:hueOff val="930501"/>
              <a:satOff val="-11479"/>
              <a:lumOff val="-6274"/>
              <a:alphaOff val="0"/>
            </a:schemeClr>
          </a:solidFill>
          <a:prstDash val="solid"/>
        </a:ln>
        <a:effectLst/>
      </dsp:spPr>
      <dsp:style>
        <a:lnRef idx="2">
          <a:scrgbClr r="0" g="0" b="0"/>
        </a:lnRef>
        <a:fillRef idx="1">
          <a:scrgbClr r="0" g="0" b="0"/>
        </a:fillRef>
        <a:effectRef idx="0">
          <a:scrgbClr r="0" g="0" b="0"/>
        </a:effectRef>
        <a:fontRef idx="minor"/>
      </dsp:style>
    </dsp:sp>
    <dsp:sp modelId="{2AA9373C-9D2A-3F4E-9F83-03FC2D3F8479}">
      <dsp:nvSpPr>
        <dsp:cNvPr id="0" name=""/>
        <dsp:cNvSpPr/>
      </dsp:nvSpPr>
      <dsp:spPr>
        <a:xfrm>
          <a:off x="1144243" y="2370558"/>
          <a:ext cx="6907174" cy="677550"/>
        </a:xfrm>
        <a:prstGeom prst="rect">
          <a:avLst/>
        </a:prstGeom>
        <a:solidFill>
          <a:schemeClr val="accent5">
            <a:hueOff val="1861002"/>
            <a:satOff val="-22957"/>
            <a:lumOff val="-125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Selecting</a:t>
          </a:r>
          <a:r>
            <a:rPr lang="en-US" sz="2400" kern="1200" dirty="0">
              <a:latin typeface="Calibri" charset="0"/>
              <a:ea typeface="Calibri" charset="0"/>
              <a:cs typeface="Calibri" charset="0"/>
            </a:rPr>
            <a:t> particular students to present their mathematical work</a:t>
          </a:r>
        </a:p>
      </dsp:txBody>
      <dsp:txXfrm>
        <a:off x="1144243" y="2370558"/>
        <a:ext cx="6907174" cy="677550"/>
      </dsp:txXfrm>
    </dsp:sp>
    <dsp:sp modelId="{9CF17EA7-7FE8-A645-A4AB-8AD55A87EB87}">
      <dsp:nvSpPr>
        <dsp:cNvPr id="0" name=""/>
        <dsp:cNvSpPr/>
      </dsp:nvSpPr>
      <dsp:spPr>
        <a:xfrm>
          <a:off x="720774" y="2285864"/>
          <a:ext cx="846937" cy="846937"/>
        </a:xfrm>
        <a:prstGeom prst="ellipse">
          <a:avLst/>
        </a:prstGeom>
        <a:solidFill>
          <a:schemeClr val="lt1">
            <a:hueOff val="0"/>
            <a:satOff val="0"/>
            <a:lumOff val="0"/>
            <a:alphaOff val="0"/>
          </a:schemeClr>
        </a:solidFill>
        <a:ln w="25400" cap="flat" cmpd="sng" algn="ctr">
          <a:solidFill>
            <a:schemeClr val="accent5">
              <a:hueOff val="1861002"/>
              <a:satOff val="-22957"/>
              <a:lumOff val="-12548"/>
              <a:alphaOff val="0"/>
            </a:schemeClr>
          </a:solidFill>
          <a:prstDash val="solid"/>
        </a:ln>
        <a:effectLst/>
      </dsp:spPr>
      <dsp:style>
        <a:lnRef idx="2">
          <a:scrgbClr r="0" g="0" b="0"/>
        </a:lnRef>
        <a:fillRef idx="1">
          <a:scrgbClr r="0" g="0" b="0"/>
        </a:fillRef>
        <a:effectRef idx="0">
          <a:scrgbClr r="0" g="0" b="0"/>
        </a:effectRef>
        <a:fontRef idx="minor"/>
      </dsp:style>
    </dsp:sp>
    <dsp:sp modelId="{E6FF55BE-7EF7-EB48-9B33-2BC352C94623}">
      <dsp:nvSpPr>
        <dsp:cNvPr id="0" name=""/>
        <dsp:cNvSpPr/>
      </dsp:nvSpPr>
      <dsp:spPr>
        <a:xfrm>
          <a:off x="995230" y="3386558"/>
          <a:ext cx="7056187" cy="677550"/>
        </a:xfrm>
        <a:prstGeom prst="rect">
          <a:avLst/>
        </a:prstGeom>
        <a:solidFill>
          <a:schemeClr val="accent5">
            <a:hueOff val="2791502"/>
            <a:satOff val="-34436"/>
            <a:lumOff val="-188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Sequencing</a:t>
          </a:r>
          <a:r>
            <a:rPr lang="en-US" sz="2400" kern="1200" dirty="0">
              <a:latin typeface="Calibri" charset="0"/>
              <a:ea typeface="Calibri" charset="0"/>
              <a:cs typeface="Calibri" charset="0"/>
            </a:rPr>
            <a:t> students' responses in a specific order for discourse</a:t>
          </a:r>
        </a:p>
      </dsp:txBody>
      <dsp:txXfrm>
        <a:off x="995230" y="3386558"/>
        <a:ext cx="7056187" cy="677550"/>
      </dsp:txXfrm>
    </dsp:sp>
    <dsp:sp modelId="{194ED4EF-44A1-D440-8EE7-4423D90D6026}">
      <dsp:nvSpPr>
        <dsp:cNvPr id="0" name=""/>
        <dsp:cNvSpPr/>
      </dsp:nvSpPr>
      <dsp:spPr>
        <a:xfrm>
          <a:off x="571761" y="3301864"/>
          <a:ext cx="846937" cy="846937"/>
        </a:xfrm>
        <a:prstGeom prst="ellipse">
          <a:avLst/>
        </a:prstGeom>
        <a:solidFill>
          <a:schemeClr val="lt1">
            <a:hueOff val="0"/>
            <a:satOff val="0"/>
            <a:lumOff val="0"/>
            <a:alphaOff val="0"/>
          </a:schemeClr>
        </a:solidFill>
        <a:ln w="25400" cap="flat" cmpd="sng" algn="ctr">
          <a:solidFill>
            <a:schemeClr val="accent5">
              <a:hueOff val="2791502"/>
              <a:satOff val="-34436"/>
              <a:lumOff val="-18822"/>
              <a:alphaOff val="0"/>
            </a:schemeClr>
          </a:solidFill>
          <a:prstDash val="solid"/>
        </a:ln>
        <a:effectLst/>
      </dsp:spPr>
      <dsp:style>
        <a:lnRef idx="2">
          <a:scrgbClr r="0" g="0" b="0"/>
        </a:lnRef>
        <a:fillRef idx="1">
          <a:scrgbClr r="0" g="0" b="0"/>
        </a:fillRef>
        <a:effectRef idx="0">
          <a:scrgbClr r="0" g="0" b="0"/>
        </a:effectRef>
        <a:fontRef idx="minor"/>
      </dsp:style>
    </dsp:sp>
    <dsp:sp modelId="{32AB71C4-512E-4D4E-A5D4-9502C956306C}">
      <dsp:nvSpPr>
        <dsp:cNvPr id="0" name=""/>
        <dsp:cNvSpPr/>
      </dsp:nvSpPr>
      <dsp:spPr>
        <a:xfrm>
          <a:off x="509717" y="4402558"/>
          <a:ext cx="7541700" cy="677550"/>
        </a:xfrm>
        <a:prstGeom prst="rect">
          <a:avLst/>
        </a:prstGeom>
        <a:solidFill>
          <a:schemeClr val="accent5">
            <a:hueOff val="3722003"/>
            <a:satOff val="-45915"/>
            <a:lumOff val="-250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Connecting</a:t>
          </a:r>
          <a:r>
            <a:rPr lang="en-US" sz="2400" kern="1200" dirty="0">
              <a:latin typeface="Calibri" charset="0"/>
              <a:ea typeface="Calibri" charset="0"/>
              <a:cs typeface="Calibri" charset="0"/>
            </a:rPr>
            <a:t> different students' responses and connecting the responses to key mathematical ideas</a:t>
          </a:r>
        </a:p>
      </dsp:txBody>
      <dsp:txXfrm>
        <a:off x="509717" y="4402558"/>
        <a:ext cx="7541700" cy="677550"/>
      </dsp:txXfrm>
    </dsp:sp>
    <dsp:sp modelId="{709047C7-8BB2-4F48-991B-6F517B808780}">
      <dsp:nvSpPr>
        <dsp:cNvPr id="0" name=""/>
        <dsp:cNvSpPr/>
      </dsp:nvSpPr>
      <dsp:spPr>
        <a:xfrm>
          <a:off x="86248" y="4317864"/>
          <a:ext cx="846937" cy="846937"/>
        </a:xfrm>
        <a:prstGeom prst="ellipse">
          <a:avLst/>
        </a:prstGeom>
        <a:solidFill>
          <a:schemeClr val="lt1">
            <a:hueOff val="0"/>
            <a:satOff val="0"/>
            <a:lumOff val="0"/>
            <a:alphaOff val="0"/>
          </a:schemeClr>
        </a:solidFill>
        <a:ln w="25400" cap="flat" cmpd="sng" algn="ctr">
          <a:solidFill>
            <a:schemeClr val="accent5">
              <a:hueOff val="3722003"/>
              <a:satOff val="-45915"/>
              <a:lumOff val="-250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3BDEDB-51F2-5D4D-A278-A52416DB8E1D}">
      <dsp:nvSpPr>
        <dsp:cNvPr id="0" name=""/>
        <dsp:cNvSpPr/>
      </dsp:nvSpPr>
      <dsp:spPr>
        <a:xfrm>
          <a:off x="0" y="997174"/>
          <a:ext cx="11383962" cy="3787875"/>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83522" tIns="1353820" rIns="883522" bIns="341376" numCol="1" spcCol="1270" anchor="t" anchorCtr="0">
          <a:noAutofit/>
        </a:bodyPr>
        <a:lstStyle/>
        <a:p>
          <a:pPr marL="285750" lvl="1" indent="-285750" algn="l" defTabSz="2133600" rtl="0">
            <a:lnSpc>
              <a:spcPct val="90000"/>
            </a:lnSpc>
            <a:spcBef>
              <a:spcPct val="0"/>
            </a:spcBef>
            <a:spcAft>
              <a:spcPct val="15000"/>
            </a:spcAft>
            <a:buChar char="•"/>
            <a:tabLst>
              <a:tab pos="228600" algn="l"/>
            </a:tabLst>
          </a:pPr>
          <a:r>
            <a:rPr lang="en-US" sz="4800" kern="1200" dirty="0">
              <a:latin typeface="Calibri" charset="0"/>
              <a:ea typeface="Calibri" charset="0"/>
              <a:cs typeface="Calibri" charset="0"/>
            </a:rPr>
            <a:t>How do collaborative conversations with colleagues help teachers plan for productive discourse?</a:t>
          </a:r>
        </a:p>
      </dsp:txBody>
      <dsp:txXfrm>
        <a:off x="0" y="997174"/>
        <a:ext cx="11383962" cy="3787875"/>
      </dsp:txXfrm>
    </dsp:sp>
    <dsp:sp modelId="{F2918C7B-7CE7-B24E-BE36-A07A8D75BC8C}">
      <dsp:nvSpPr>
        <dsp:cNvPr id="0" name=""/>
        <dsp:cNvSpPr/>
      </dsp:nvSpPr>
      <dsp:spPr>
        <a:xfrm>
          <a:off x="569198" y="62028"/>
          <a:ext cx="4543396" cy="1918800"/>
        </a:xfrm>
        <a:prstGeom prst="roundRect">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1201" tIns="0" rIns="301201" bIns="0" numCol="1" spcCol="1270" anchor="ctr" anchorCtr="0">
          <a:noAutofit/>
        </a:bodyPr>
        <a:lstStyle/>
        <a:p>
          <a:pPr marL="0" lvl="0" indent="0" algn="l" defTabSz="1778000" rtl="0">
            <a:lnSpc>
              <a:spcPct val="90000"/>
            </a:lnSpc>
            <a:spcBef>
              <a:spcPct val="0"/>
            </a:spcBef>
            <a:spcAft>
              <a:spcPct val="35000"/>
            </a:spcAft>
            <a:buNone/>
          </a:pPr>
          <a:r>
            <a:rPr lang="en-US" sz="4000" kern="1200" dirty="0">
              <a:latin typeface="Calibri" charset="0"/>
              <a:ea typeface="Calibri" charset="0"/>
              <a:cs typeface="Calibri" charset="0"/>
            </a:rPr>
            <a:t>Session reflection</a:t>
          </a:r>
        </a:p>
      </dsp:txBody>
      <dsp:txXfrm>
        <a:off x="662866" y="155696"/>
        <a:ext cx="4356060" cy="17314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26E414-7446-3340-A8D8-481CDA57322E}">
      <dsp:nvSpPr>
        <dsp:cNvPr id="0" name=""/>
        <dsp:cNvSpPr/>
      </dsp:nvSpPr>
      <dsp:spPr>
        <a:xfrm rot="16200000">
          <a:off x="1513631" y="-1513631"/>
          <a:ext cx="2316997" cy="5344260"/>
        </a:xfrm>
        <a:prstGeom prst="round1Rect">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l" defTabSz="1244600">
            <a:lnSpc>
              <a:spcPct val="100000"/>
            </a:lnSpc>
            <a:spcBef>
              <a:spcPct val="0"/>
            </a:spcBef>
            <a:spcAft>
              <a:spcPts val="0"/>
            </a:spcAft>
            <a:buNone/>
          </a:pPr>
          <a:r>
            <a:rPr lang="en-US" altLang="en-US" sz="2800" kern="1200" dirty="0">
              <a:latin typeface="Calibri" charset="0"/>
              <a:ea typeface="Calibri" charset="0"/>
              <a:cs typeface="Calibri" charset="0"/>
            </a:rPr>
            <a:t>How does this process create a “bridge” between the standards and the instruction?</a:t>
          </a:r>
          <a:endParaRPr lang="en-US" sz="2800" kern="1200" dirty="0">
            <a:latin typeface="Calibri"/>
            <a:cs typeface="Calibri"/>
          </a:endParaRPr>
        </a:p>
      </dsp:txBody>
      <dsp:txXfrm rot="5400000">
        <a:off x="0" y="0"/>
        <a:ext cx="5344260" cy="1737747"/>
      </dsp:txXfrm>
    </dsp:sp>
    <dsp:sp modelId="{12C8724B-E5CB-A140-8B30-F71D42087822}">
      <dsp:nvSpPr>
        <dsp:cNvPr id="0" name=""/>
        <dsp:cNvSpPr/>
      </dsp:nvSpPr>
      <dsp:spPr>
        <a:xfrm>
          <a:off x="5344260" y="0"/>
          <a:ext cx="5344260" cy="2316997"/>
        </a:xfrm>
        <a:prstGeom prst="round1Rect">
          <a:avLst/>
        </a:prstGeom>
        <a:solidFill>
          <a:schemeClr val="accent6">
            <a:shade val="80000"/>
            <a:hueOff val="0"/>
            <a:satOff val="-496"/>
            <a:lumOff val="133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l" defTabSz="1244600">
            <a:lnSpc>
              <a:spcPct val="90000"/>
            </a:lnSpc>
            <a:spcBef>
              <a:spcPct val="0"/>
            </a:spcBef>
            <a:spcAft>
              <a:spcPct val="35000"/>
            </a:spcAft>
            <a:buNone/>
          </a:pPr>
          <a:r>
            <a:rPr lang="en-US" altLang="en-US" sz="2800" kern="1200" dirty="0">
              <a:latin typeface="Calibri" charset="0"/>
              <a:ea typeface="Calibri" charset="0"/>
              <a:cs typeface="Calibri" charset="0"/>
            </a:rPr>
            <a:t>In what ways might this process impact both teaching and learning in your classroom?</a:t>
          </a:r>
        </a:p>
      </dsp:txBody>
      <dsp:txXfrm>
        <a:off x="5344260" y="0"/>
        <a:ext cx="5344260" cy="1737747"/>
      </dsp:txXfrm>
    </dsp:sp>
    <dsp:sp modelId="{317858D1-CB47-EA4C-A8D8-B15690CEAE83}">
      <dsp:nvSpPr>
        <dsp:cNvPr id="0" name=""/>
        <dsp:cNvSpPr/>
      </dsp:nvSpPr>
      <dsp:spPr>
        <a:xfrm rot="10800000">
          <a:off x="0" y="2316997"/>
          <a:ext cx="5344260" cy="2316997"/>
        </a:xfrm>
        <a:prstGeom prst="round1Rect">
          <a:avLst/>
        </a:prstGeom>
        <a:solidFill>
          <a:schemeClr val="accent6">
            <a:shade val="80000"/>
            <a:hueOff val="0"/>
            <a:satOff val="-993"/>
            <a:lumOff val="267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l" defTabSz="1244600">
            <a:lnSpc>
              <a:spcPct val="100000"/>
            </a:lnSpc>
            <a:spcBef>
              <a:spcPct val="0"/>
            </a:spcBef>
            <a:spcAft>
              <a:spcPts val="0"/>
            </a:spcAft>
            <a:buNone/>
          </a:pPr>
          <a:r>
            <a:rPr lang="en-US" sz="2800" kern="1200" dirty="0">
              <a:latin typeface="Calibri" charset="0"/>
              <a:ea typeface="Calibri" charset="0"/>
              <a:cs typeface="Calibri" charset="0"/>
            </a:rPr>
            <a:t>What specific instructional strategies did you focus on?</a:t>
          </a:r>
        </a:p>
        <a:p>
          <a:pPr marL="0" lvl="0" indent="0" algn="ctr" defTabSz="1244600">
            <a:lnSpc>
              <a:spcPct val="100000"/>
            </a:lnSpc>
            <a:spcBef>
              <a:spcPct val="0"/>
            </a:spcBef>
            <a:spcAft>
              <a:spcPts val="0"/>
            </a:spcAft>
            <a:buNone/>
          </a:pPr>
          <a:endParaRPr lang="en-US" sz="2800" kern="1200" dirty="0">
            <a:latin typeface="Calibri"/>
            <a:cs typeface="Calibri"/>
          </a:endParaRPr>
        </a:p>
      </dsp:txBody>
      <dsp:txXfrm rot="10800000">
        <a:off x="0" y="2896246"/>
        <a:ext cx="5344260" cy="1737747"/>
      </dsp:txXfrm>
    </dsp:sp>
    <dsp:sp modelId="{85ADBD7E-19FF-D347-A11A-330E910DA2A6}">
      <dsp:nvSpPr>
        <dsp:cNvPr id="0" name=""/>
        <dsp:cNvSpPr/>
      </dsp:nvSpPr>
      <dsp:spPr>
        <a:xfrm rot="5400000">
          <a:off x="6857892" y="803365"/>
          <a:ext cx="2316997" cy="5344260"/>
        </a:xfrm>
        <a:prstGeom prst="round1Rect">
          <a:avLst/>
        </a:prstGeom>
        <a:solidFill>
          <a:schemeClr val="accent6">
            <a:shade val="80000"/>
            <a:hueOff val="0"/>
            <a:satOff val="-1489"/>
            <a:lumOff val="401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l" defTabSz="1244600">
            <a:lnSpc>
              <a:spcPct val="100000"/>
            </a:lnSpc>
            <a:spcBef>
              <a:spcPct val="0"/>
            </a:spcBef>
            <a:spcAft>
              <a:spcPts val="0"/>
            </a:spcAft>
            <a:buNone/>
          </a:pPr>
          <a:r>
            <a:rPr lang="en-US" sz="2800" kern="1200" dirty="0">
              <a:latin typeface="Calibri" charset="0"/>
              <a:ea typeface="Calibri" charset="0"/>
              <a:cs typeface="Calibri" charset="0"/>
            </a:rPr>
            <a:t>How did your conversation help determine a plan to fill gaps in learning? </a:t>
          </a:r>
          <a:endParaRPr lang="en-US" sz="2800" kern="1200" dirty="0">
            <a:latin typeface="Calibri"/>
            <a:cs typeface="Calibri"/>
          </a:endParaRPr>
        </a:p>
      </dsp:txBody>
      <dsp:txXfrm rot="-5400000">
        <a:off x="5344260" y="2896245"/>
        <a:ext cx="5344260" cy="1737747"/>
      </dsp:txXfrm>
    </dsp:sp>
    <dsp:sp modelId="{810B3E69-5755-3144-96A2-1C224D6426C2}">
      <dsp:nvSpPr>
        <dsp:cNvPr id="0" name=""/>
        <dsp:cNvSpPr/>
      </dsp:nvSpPr>
      <dsp:spPr>
        <a:xfrm>
          <a:off x="3740982" y="1737747"/>
          <a:ext cx="3206556" cy="1158498"/>
        </a:xfrm>
        <a:prstGeom prst="roundRect">
          <a:avLst/>
        </a:prstGeom>
        <a:solidFill>
          <a:schemeClr val="accent6">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latin typeface="Calibri"/>
              <a:cs typeface="Calibri"/>
            </a:rPr>
            <a:t>Points to Ponder</a:t>
          </a:r>
        </a:p>
      </dsp:txBody>
      <dsp:txXfrm>
        <a:off x="3797535" y="1794300"/>
        <a:ext cx="3093450" cy="10453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FEDB6-D9B9-ED42-BB85-01FB10E97E40}">
      <dsp:nvSpPr>
        <dsp:cNvPr id="0" name=""/>
        <dsp:cNvSpPr/>
      </dsp:nvSpPr>
      <dsp:spPr>
        <a:xfrm>
          <a:off x="-6122738"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E1EF88-F8E9-6948-85F4-126E213B4E76}">
      <dsp:nvSpPr>
        <dsp:cNvPr id="0" name=""/>
        <dsp:cNvSpPr/>
      </dsp:nvSpPr>
      <dsp:spPr>
        <a:xfrm>
          <a:off x="380119" y="246332"/>
          <a:ext cx="11611525" cy="49244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Deepening Mathematical Content Knowledge </a:t>
          </a:r>
          <a:r>
            <a:rPr lang="en-US" sz="2500" kern="1200" dirty="0">
              <a:latin typeface="Calibri" charset="0"/>
              <a:ea typeface="Calibri" charset="0"/>
              <a:cs typeface="Calibri" charset="0"/>
            </a:rPr>
            <a:t>for effective instruction</a:t>
          </a:r>
        </a:p>
      </dsp:txBody>
      <dsp:txXfrm>
        <a:off x="380119" y="246332"/>
        <a:ext cx="11611525" cy="492448"/>
      </dsp:txXfrm>
    </dsp:sp>
    <dsp:sp modelId="{596D7790-EAE0-224F-A8C1-D7DCCD5844F1}">
      <dsp:nvSpPr>
        <dsp:cNvPr id="0" name=""/>
        <dsp:cNvSpPr/>
      </dsp:nvSpPr>
      <dsp:spPr>
        <a:xfrm>
          <a:off x="72339" y="184776"/>
          <a:ext cx="615560" cy="615560"/>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7C0D6-93D6-654B-804B-8FB10291CB92}">
      <dsp:nvSpPr>
        <dsp:cNvPr id="0" name=""/>
        <dsp:cNvSpPr/>
      </dsp:nvSpPr>
      <dsp:spPr>
        <a:xfrm>
          <a:off x="826075" y="985438"/>
          <a:ext cx="11165569" cy="492448"/>
        </a:xfrm>
        <a:prstGeom prst="rect">
          <a:avLst/>
        </a:prstGeom>
        <a:solidFill>
          <a:schemeClr val="accent5">
            <a:hueOff val="620334"/>
            <a:satOff val="-7653"/>
            <a:lumOff val="-41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Exploring Coherence </a:t>
          </a:r>
          <a:r>
            <a:rPr lang="en-US" sz="2500" kern="1200" dirty="0">
              <a:latin typeface="Calibri" charset="0"/>
              <a:ea typeface="Calibri" charset="0"/>
              <a:cs typeface="Calibri" charset="0"/>
            </a:rPr>
            <a:t>in the LSSM</a:t>
          </a:r>
        </a:p>
      </dsp:txBody>
      <dsp:txXfrm>
        <a:off x="826075" y="985438"/>
        <a:ext cx="11165569" cy="492448"/>
      </dsp:txXfrm>
    </dsp:sp>
    <dsp:sp modelId="{7F522569-4318-764C-91E4-2C1EA1A3D936}">
      <dsp:nvSpPr>
        <dsp:cNvPr id="0" name=""/>
        <dsp:cNvSpPr/>
      </dsp:nvSpPr>
      <dsp:spPr>
        <a:xfrm>
          <a:off x="518295" y="923882"/>
          <a:ext cx="615560" cy="615560"/>
        </a:xfrm>
        <a:prstGeom prst="ellipse">
          <a:avLst/>
        </a:prstGeom>
        <a:solidFill>
          <a:schemeClr val="lt1">
            <a:hueOff val="0"/>
            <a:satOff val="0"/>
            <a:lumOff val="0"/>
            <a:alphaOff val="0"/>
          </a:schemeClr>
        </a:solidFill>
        <a:ln w="25400" cap="flat" cmpd="sng" algn="ctr">
          <a:solidFill>
            <a:schemeClr val="accent5">
              <a:hueOff val="620334"/>
              <a:satOff val="-7653"/>
              <a:lumOff val="-4183"/>
              <a:alphaOff val="0"/>
            </a:schemeClr>
          </a:solidFill>
          <a:prstDash val="solid"/>
        </a:ln>
        <a:effectLst/>
      </dsp:spPr>
      <dsp:style>
        <a:lnRef idx="2">
          <a:scrgbClr r="0" g="0" b="0"/>
        </a:lnRef>
        <a:fillRef idx="1">
          <a:scrgbClr r="0" g="0" b="0"/>
        </a:fillRef>
        <a:effectRef idx="0">
          <a:scrgbClr r="0" g="0" b="0"/>
        </a:effectRef>
        <a:fontRef idx="minor"/>
      </dsp:style>
    </dsp:sp>
    <dsp:sp modelId="{2585ABCA-2A2C-C745-AFC5-939FB1FF7882}">
      <dsp:nvSpPr>
        <dsp:cNvPr id="0" name=""/>
        <dsp:cNvSpPr/>
      </dsp:nvSpPr>
      <dsp:spPr>
        <a:xfrm>
          <a:off x="1070457" y="1724003"/>
          <a:ext cx="10921187" cy="492448"/>
        </a:xfrm>
        <a:prstGeom prst="rect">
          <a:avLst/>
        </a:prstGeom>
        <a:solidFill>
          <a:schemeClr val="accent5">
            <a:hueOff val="1240668"/>
            <a:satOff val="-15305"/>
            <a:lumOff val="-83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Key Shifts in Action </a:t>
          </a:r>
          <a:r>
            <a:rPr lang="en-US" sz="2500" kern="1200" dirty="0">
              <a:latin typeface="Calibri" charset="0"/>
              <a:ea typeface="Calibri" charset="0"/>
              <a:cs typeface="Calibri" charset="0"/>
            </a:rPr>
            <a:t>through an EngageNY lesson</a:t>
          </a:r>
        </a:p>
      </dsp:txBody>
      <dsp:txXfrm>
        <a:off x="1070457" y="1724003"/>
        <a:ext cx="10921187" cy="492448"/>
      </dsp:txXfrm>
    </dsp:sp>
    <dsp:sp modelId="{1827A35C-5272-E94A-8506-BA568C3F37F7}">
      <dsp:nvSpPr>
        <dsp:cNvPr id="0" name=""/>
        <dsp:cNvSpPr/>
      </dsp:nvSpPr>
      <dsp:spPr>
        <a:xfrm>
          <a:off x="762677" y="1662447"/>
          <a:ext cx="615560" cy="615560"/>
        </a:xfrm>
        <a:prstGeom prst="ellipse">
          <a:avLst/>
        </a:prstGeom>
        <a:solidFill>
          <a:schemeClr val="lt1">
            <a:hueOff val="0"/>
            <a:satOff val="0"/>
            <a:lumOff val="0"/>
            <a:alphaOff val="0"/>
          </a:schemeClr>
        </a:solidFill>
        <a:ln w="25400" cap="flat" cmpd="sng" algn="ctr">
          <a:solidFill>
            <a:schemeClr val="accent5">
              <a:hueOff val="1240668"/>
              <a:satOff val="-15305"/>
              <a:lumOff val="-8365"/>
              <a:alphaOff val="0"/>
            </a:schemeClr>
          </a:solidFill>
          <a:prstDash val="solid"/>
        </a:ln>
        <a:effectLst/>
      </dsp:spPr>
      <dsp:style>
        <a:lnRef idx="2">
          <a:scrgbClr r="0" g="0" b="0"/>
        </a:lnRef>
        <a:fillRef idx="1">
          <a:scrgbClr r="0" g="0" b="0"/>
        </a:fillRef>
        <a:effectRef idx="0">
          <a:scrgbClr r="0" g="0" b="0"/>
        </a:effectRef>
        <a:fontRef idx="minor"/>
      </dsp:style>
    </dsp:sp>
    <dsp:sp modelId="{5B6C8845-9E15-254B-A377-BD828A6147F0}">
      <dsp:nvSpPr>
        <dsp:cNvPr id="0" name=""/>
        <dsp:cNvSpPr/>
      </dsp:nvSpPr>
      <dsp:spPr>
        <a:xfrm>
          <a:off x="1148486" y="2463109"/>
          <a:ext cx="10843158" cy="492448"/>
        </a:xfrm>
        <a:prstGeom prst="rect">
          <a:avLst/>
        </a:prstGeom>
        <a:solidFill>
          <a:schemeClr val="accent5">
            <a:hueOff val="1861002"/>
            <a:satOff val="-22957"/>
            <a:lumOff val="-125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Promoting Rigor </a:t>
          </a:r>
          <a:r>
            <a:rPr lang="en-US" sz="2500" kern="1200" dirty="0">
              <a:latin typeface="Calibri" charset="0"/>
              <a:ea typeface="Calibri" charset="0"/>
              <a:cs typeface="Calibri" charset="0"/>
            </a:rPr>
            <a:t>in the classroom</a:t>
          </a:r>
        </a:p>
      </dsp:txBody>
      <dsp:txXfrm>
        <a:off x="1148486" y="2463109"/>
        <a:ext cx="10843158" cy="492448"/>
      </dsp:txXfrm>
    </dsp:sp>
    <dsp:sp modelId="{D298ADEB-6CB0-0F43-A960-A3AEFD303D46}">
      <dsp:nvSpPr>
        <dsp:cNvPr id="0" name=""/>
        <dsp:cNvSpPr/>
      </dsp:nvSpPr>
      <dsp:spPr>
        <a:xfrm>
          <a:off x="840706" y="2401553"/>
          <a:ext cx="615560" cy="615560"/>
        </a:xfrm>
        <a:prstGeom prst="ellipse">
          <a:avLst/>
        </a:prstGeom>
        <a:solidFill>
          <a:schemeClr val="lt1">
            <a:hueOff val="0"/>
            <a:satOff val="0"/>
            <a:lumOff val="0"/>
            <a:alphaOff val="0"/>
          </a:schemeClr>
        </a:solidFill>
        <a:ln w="25400" cap="flat" cmpd="sng" algn="ctr">
          <a:solidFill>
            <a:schemeClr val="accent5">
              <a:hueOff val="1861002"/>
              <a:satOff val="-22957"/>
              <a:lumOff val="-12548"/>
              <a:alphaOff val="0"/>
            </a:schemeClr>
          </a:solidFill>
          <a:prstDash val="solid"/>
        </a:ln>
        <a:effectLst/>
      </dsp:spPr>
      <dsp:style>
        <a:lnRef idx="2">
          <a:scrgbClr r="0" g="0" b="0"/>
        </a:lnRef>
        <a:fillRef idx="1">
          <a:scrgbClr r="0" g="0" b="0"/>
        </a:fillRef>
        <a:effectRef idx="0">
          <a:scrgbClr r="0" g="0" b="0"/>
        </a:effectRef>
        <a:fontRef idx="minor"/>
      </dsp:style>
    </dsp:sp>
    <dsp:sp modelId="{383EFADA-01C1-C045-B6E1-1336948DED04}">
      <dsp:nvSpPr>
        <dsp:cNvPr id="0" name=""/>
        <dsp:cNvSpPr/>
      </dsp:nvSpPr>
      <dsp:spPr>
        <a:xfrm>
          <a:off x="1070457" y="3202215"/>
          <a:ext cx="10921187" cy="492448"/>
        </a:xfrm>
        <a:prstGeom prst="rect">
          <a:avLst/>
        </a:prstGeom>
        <a:solidFill>
          <a:schemeClr val="accent5">
            <a:hueOff val="2481335"/>
            <a:satOff val="-30610"/>
            <a:lumOff val="-167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Instructional Strategies </a:t>
          </a:r>
          <a:r>
            <a:rPr lang="en-US" sz="2500" kern="1200" dirty="0">
              <a:latin typeface="Calibri" charset="0"/>
              <a:ea typeface="Calibri" charset="0"/>
              <a:cs typeface="Calibri" charset="0"/>
            </a:rPr>
            <a:t>for implementing the EngageNY curriculum</a:t>
          </a:r>
        </a:p>
      </dsp:txBody>
      <dsp:txXfrm>
        <a:off x="1070457" y="3202215"/>
        <a:ext cx="10921187" cy="492448"/>
      </dsp:txXfrm>
    </dsp:sp>
    <dsp:sp modelId="{245B7FB1-276D-C547-A9F4-FDCBBE03A2BD}">
      <dsp:nvSpPr>
        <dsp:cNvPr id="0" name=""/>
        <dsp:cNvSpPr/>
      </dsp:nvSpPr>
      <dsp:spPr>
        <a:xfrm>
          <a:off x="762677" y="3140659"/>
          <a:ext cx="615560" cy="615560"/>
        </a:xfrm>
        <a:prstGeom prst="ellipse">
          <a:avLst/>
        </a:prstGeom>
        <a:solidFill>
          <a:schemeClr val="lt1">
            <a:hueOff val="0"/>
            <a:satOff val="0"/>
            <a:lumOff val="0"/>
            <a:alphaOff val="0"/>
          </a:schemeClr>
        </a:solidFill>
        <a:ln w="25400" cap="flat" cmpd="sng" algn="ctr">
          <a:solidFill>
            <a:schemeClr val="accent5">
              <a:hueOff val="2481335"/>
              <a:satOff val="-30610"/>
              <a:lumOff val="-16731"/>
              <a:alphaOff val="0"/>
            </a:schemeClr>
          </a:solidFill>
          <a:prstDash val="solid"/>
        </a:ln>
        <a:effectLst/>
      </dsp:spPr>
      <dsp:style>
        <a:lnRef idx="2">
          <a:scrgbClr r="0" g="0" b="0"/>
        </a:lnRef>
        <a:fillRef idx="1">
          <a:scrgbClr r="0" g="0" b="0"/>
        </a:fillRef>
        <a:effectRef idx="0">
          <a:scrgbClr r="0" g="0" b="0"/>
        </a:effectRef>
        <a:fontRef idx="minor"/>
      </dsp:style>
    </dsp:sp>
    <dsp:sp modelId="{CD883283-3F7E-D746-B6DF-BAA38792A872}">
      <dsp:nvSpPr>
        <dsp:cNvPr id="0" name=""/>
        <dsp:cNvSpPr/>
      </dsp:nvSpPr>
      <dsp:spPr>
        <a:xfrm>
          <a:off x="826075" y="3940779"/>
          <a:ext cx="11165569" cy="492448"/>
        </a:xfrm>
        <a:prstGeom prst="rect">
          <a:avLst/>
        </a:prstGeom>
        <a:solidFill>
          <a:schemeClr val="accent5">
            <a:hueOff val="3101669"/>
            <a:satOff val="-38262"/>
            <a:lumOff val="-209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Calibri" charset="0"/>
              <a:ea typeface="Calibri" charset="0"/>
              <a:cs typeface="Calibri" charset="0"/>
            </a:rPr>
            <a:t>The role of a </a:t>
          </a:r>
          <a:r>
            <a:rPr lang="en-US" sz="2500" b="1" kern="1200" dirty="0">
              <a:latin typeface="Calibri" charset="0"/>
              <a:ea typeface="Calibri" charset="0"/>
              <a:cs typeface="Calibri" charset="0"/>
            </a:rPr>
            <a:t>Productive Classroom Culture </a:t>
          </a:r>
          <a:r>
            <a:rPr lang="en-US" sz="2500" kern="1200" dirty="0">
              <a:latin typeface="Calibri" charset="0"/>
              <a:ea typeface="Calibri" charset="0"/>
              <a:cs typeface="Calibri" charset="0"/>
            </a:rPr>
            <a:t>in the EngageNY curriculum</a:t>
          </a:r>
        </a:p>
      </dsp:txBody>
      <dsp:txXfrm>
        <a:off x="826075" y="3940779"/>
        <a:ext cx="11165569" cy="492448"/>
      </dsp:txXfrm>
    </dsp:sp>
    <dsp:sp modelId="{4942C0DB-D27E-4C4B-A477-A5569C27B2FB}">
      <dsp:nvSpPr>
        <dsp:cNvPr id="0" name=""/>
        <dsp:cNvSpPr/>
      </dsp:nvSpPr>
      <dsp:spPr>
        <a:xfrm>
          <a:off x="518295" y="3879223"/>
          <a:ext cx="615560" cy="615560"/>
        </a:xfrm>
        <a:prstGeom prst="ellipse">
          <a:avLst/>
        </a:prstGeom>
        <a:solidFill>
          <a:schemeClr val="lt1">
            <a:hueOff val="0"/>
            <a:satOff val="0"/>
            <a:lumOff val="0"/>
            <a:alphaOff val="0"/>
          </a:schemeClr>
        </a:solidFill>
        <a:ln w="25400" cap="flat" cmpd="sng" algn="ctr">
          <a:solidFill>
            <a:schemeClr val="accent5">
              <a:hueOff val="3101669"/>
              <a:satOff val="-38262"/>
              <a:lumOff val="-20913"/>
              <a:alphaOff val="0"/>
            </a:schemeClr>
          </a:solidFill>
          <a:prstDash val="solid"/>
        </a:ln>
        <a:effectLst/>
      </dsp:spPr>
      <dsp:style>
        <a:lnRef idx="2">
          <a:scrgbClr r="0" g="0" b="0"/>
        </a:lnRef>
        <a:fillRef idx="1">
          <a:scrgbClr r="0" g="0" b="0"/>
        </a:fillRef>
        <a:effectRef idx="0">
          <a:scrgbClr r="0" g="0" b="0"/>
        </a:effectRef>
        <a:fontRef idx="minor"/>
      </dsp:style>
    </dsp:sp>
    <dsp:sp modelId="{7B32AA1B-497C-5D46-AA7F-B6AD3FFFEFD2}">
      <dsp:nvSpPr>
        <dsp:cNvPr id="0" name=""/>
        <dsp:cNvSpPr/>
      </dsp:nvSpPr>
      <dsp:spPr>
        <a:xfrm>
          <a:off x="380119" y="4679885"/>
          <a:ext cx="11611525" cy="492448"/>
        </a:xfrm>
        <a:prstGeom prst="rect">
          <a:avLst/>
        </a:prstGeom>
        <a:solidFill>
          <a:schemeClr val="accent5">
            <a:hueOff val="3722003"/>
            <a:satOff val="-45915"/>
            <a:lumOff val="-250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Purposeful Planning </a:t>
          </a:r>
          <a:r>
            <a:rPr lang="en-US" sz="2500" kern="1200" dirty="0">
              <a:latin typeface="Calibri" charset="0"/>
              <a:ea typeface="Calibri" charset="0"/>
              <a:cs typeface="Calibri" charset="0"/>
            </a:rPr>
            <a:t>of the EngageNY curriculum</a:t>
          </a:r>
        </a:p>
      </dsp:txBody>
      <dsp:txXfrm>
        <a:off x="380119" y="4679885"/>
        <a:ext cx="11611525" cy="492448"/>
      </dsp:txXfrm>
    </dsp:sp>
    <dsp:sp modelId="{34512ED5-F450-C446-A416-EEC9DB6A2ED2}">
      <dsp:nvSpPr>
        <dsp:cNvPr id="0" name=""/>
        <dsp:cNvSpPr/>
      </dsp:nvSpPr>
      <dsp:spPr>
        <a:xfrm>
          <a:off x="72339" y="4618329"/>
          <a:ext cx="615560" cy="615560"/>
        </a:xfrm>
        <a:prstGeom prst="ellipse">
          <a:avLst/>
        </a:prstGeom>
        <a:solidFill>
          <a:schemeClr val="lt1">
            <a:hueOff val="0"/>
            <a:satOff val="0"/>
            <a:lumOff val="0"/>
            <a:alphaOff val="0"/>
          </a:schemeClr>
        </a:solidFill>
        <a:ln w="25400" cap="flat" cmpd="sng" algn="ctr">
          <a:solidFill>
            <a:schemeClr val="accent5">
              <a:hueOff val="3722003"/>
              <a:satOff val="-45915"/>
              <a:lumOff val="-250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1000" dirty="0"/>
              <a:t>LDOE: Math Content</a:t>
            </a:r>
          </a:p>
          <a:p>
            <a:r>
              <a:rPr lang="en-US" sz="1000" dirty="0"/>
              <a:t>Grades 6–9, Module 3</a:t>
            </a:r>
          </a:p>
        </p:txBody>
      </p:sp>
      <p:sp>
        <p:nvSpPr>
          <p:cNvPr id="4" name="Footer Placeholder 3"/>
          <p:cNvSpPr>
            <a:spLocks noGrp="1"/>
          </p:cNvSpPr>
          <p:nvPr>
            <p:ph type="ftr" sz="quarter" idx="2"/>
          </p:nvPr>
        </p:nvSpPr>
        <p:spPr>
          <a:xfrm>
            <a:off x="0" y="8685213"/>
            <a:ext cx="4454014" cy="457200"/>
          </a:xfrm>
          <a:prstGeom prst="rect">
            <a:avLst/>
          </a:prstGeom>
        </p:spPr>
        <p:txBody>
          <a:bodyPr vert="horz" lIns="91440" tIns="45720" rIns="91440" bIns="45720" rtlCol="0" anchor="b"/>
          <a:lstStyle>
            <a:lvl1pPr algn="l">
              <a:defRPr sz="1200"/>
            </a:lvl1pPr>
          </a:lstStyle>
          <a:p>
            <a:r>
              <a:rPr lang="en-US" sz="1000" dirty="0"/>
              <a:t>The Charles A. Dana Center at </a:t>
            </a:r>
            <a:br>
              <a:rPr lang="en-US" sz="1000" dirty="0"/>
            </a:br>
            <a:r>
              <a:rPr lang="en-US" sz="1000" dirty="0"/>
              <a:t>The University of Texas at Austin 	          Module 3</a:t>
            </a:r>
          </a:p>
        </p:txBody>
      </p:sp>
      <p:sp>
        <p:nvSpPr>
          <p:cNvPr id="5" name="Slide Number Placeholder 4"/>
          <p:cNvSpPr>
            <a:spLocks noGrp="1"/>
          </p:cNvSpPr>
          <p:nvPr>
            <p:ph type="sldNum" sz="quarter" idx="3"/>
          </p:nvPr>
        </p:nvSpPr>
        <p:spPr>
          <a:xfrm>
            <a:off x="4763729" y="8685213"/>
            <a:ext cx="2092684" cy="457200"/>
          </a:xfrm>
          <a:prstGeom prst="rect">
            <a:avLst/>
          </a:prstGeom>
        </p:spPr>
        <p:txBody>
          <a:bodyPr vert="horz" lIns="91440" tIns="45720" rIns="91440" bIns="45720" rtlCol="0" anchor="b"/>
          <a:lstStyle>
            <a:lvl1pPr algn="r">
              <a:defRPr sz="1200"/>
            </a:lvl1pPr>
          </a:lstStyle>
          <a:p>
            <a:r>
              <a:rPr lang="en-US" sz="1000" dirty="0"/>
              <a:t>P-00.</a:t>
            </a:r>
            <a:fld id="{70C79F59-F5D6-5A47-9EF3-19E81CB6529D}" type="slidenum">
              <a:rPr lang="en-US" sz="1000" smtClean="0"/>
              <a:t>‹#›</a:t>
            </a:fld>
            <a:endParaRPr lang="en-US" sz="1000" dirty="0"/>
          </a:p>
        </p:txBody>
      </p:sp>
    </p:spTree>
    <p:extLst>
      <p:ext uri="{BB962C8B-B14F-4D97-AF65-F5344CB8AC3E}">
        <p14:creationId xmlns:p14="http://schemas.microsoft.com/office/powerpoint/2010/main" val="342482468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305968"/>
      </p:ext>
    </p:extLst>
  </p:cSld>
  <p:clrMap bg1="lt1" tx1="dk1" bg2="dk2" tx2="lt2" accent1="accent1" accent2="accent2" accent3="accent3" accent4="accent4" accent5="accent5" accent6="accent6" hlink="hlink" folHlink="folHlink"/>
  <p:hf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thinkstockphotos.com/search/2/image?artist=Alexyndr&amp;family=creativ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thinkstockphotos.com/search/2/image?artist=Alexyndr&amp;family=creativ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thinkstockphotos.com/search/2/image?artist=Alexyndr&amp;family=creativ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thinkstockphotos.com/search/2/image?artist=Anastasiia_New&amp;family=creative"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thinkstockphotos.com/search/2/image?artist=Artyway&amp;family=creative"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thinkstockphotos.com/search/2/image?artist=Alexyndr&amp;family=creative"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558800" y="2578630"/>
            <a:ext cx="5486400" cy="5490103"/>
          </a:xfrm>
          <a:prstGeom prst="rect">
            <a:avLst/>
          </a:prstGeom>
        </p:spPr>
        <p:txBody>
          <a:bodyPr wrap="square" lIns="91425" tIns="91425" rIns="91425" bIns="91425" anchor="t" anchorCtr="0">
            <a:noAutofit/>
          </a:bodyPr>
          <a:lstStyle/>
          <a:p>
            <a:pPr>
              <a:buNone/>
            </a:pPr>
            <a:endParaRPr lang="en-US" sz="1000" dirty="0"/>
          </a:p>
        </p:txBody>
      </p:sp>
      <p:sp>
        <p:nvSpPr>
          <p:cNvPr id="42" name="Shape 42"/>
          <p:cNvSpPr>
            <a:spLocks noGrp="1" noRot="1" noChangeAspect="1"/>
          </p:cNvSpPr>
          <p:nvPr>
            <p:ph type="sldImg" idx="2"/>
          </p:nvPr>
        </p:nvSpPr>
        <p:spPr>
          <a:xfrm>
            <a:off x="2116138" y="1143000"/>
            <a:ext cx="2557462" cy="143827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FB3037B1-9D41-E146-8061-441B515A5834}"/>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09FEAAA7-BF0C-0244-ABFD-2290117E05D6}"/>
              </a:ext>
            </a:extLst>
          </p:cNvPr>
          <p:cNvSpPr>
            <a:spLocks noGrp="1"/>
          </p:cNvSpPr>
          <p:nvPr>
            <p:ph type="ftr" idx="1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
        <p:nvSpPr>
          <p:cNvPr id="5" name="Date Placeholder 4">
            <a:extLst>
              <a:ext uri="{FF2B5EF4-FFF2-40B4-BE49-F238E27FC236}">
                <a16:creationId xmlns:a16="http://schemas.microsoft.com/office/drawing/2014/main" id="{A58CDA51-7003-7548-8012-AB4744F9C407}"/>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0038A9A2-2A80-AC4C-9831-0CD95ED896E6}"/>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701519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
        <p:nvSpPr>
          <p:cNvPr id="5" name="Date Placeholder 4">
            <a:extLst>
              <a:ext uri="{FF2B5EF4-FFF2-40B4-BE49-F238E27FC236}">
                <a16:creationId xmlns:a16="http://schemas.microsoft.com/office/drawing/2014/main" id="{0C220903-F44B-E54F-9C7B-DA5D8BB4FE7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8337EFAB-79A0-4B4D-8F13-D7F76E331953}"/>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130809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
        <p:nvSpPr>
          <p:cNvPr id="5" name="Date Placeholder 4">
            <a:extLst>
              <a:ext uri="{FF2B5EF4-FFF2-40B4-BE49-F238E27FC236}">
                <a16:creationId xmlns:a16="http://schemas.microsoft.com/office/drawing/2014/main" id="{A9053EB4-57A3-0A46-8CA8-87AC2715F1EE}"/>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117D0224-D682-A643-8085-FCD0223F4FC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156204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
        <p:nvSpPr>
          <p:cNvPr id="5" name="Date Placeholder 4">
            <a:extLst>
              <a:ext uri="{FF2B5EF4-FFF2-40B4-BE49-F238E27FC236}">
                <a16:creationId xmlns:a16="http://schemas.microsoft.com/office/drawing/2014/main" id="{10BF6B35-3A7F-C74F-81FB-8833F93D46F8}"/>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F5EF0004-3461-A24A-A2DB-DA3ED73CA0C8}"/>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420000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
        <p:nvSpPr>
          <p:cNvPr id="5" name="Date Placeholder 4">
            <a:extLst>
              <a:ext uri="{FF2B5EF4-FFF2-40B4-BE49-F238E27FC236}">
                <a16:creationId xmlns:a16="http://schemas.microsoft.com/office/drawing/2014/main" id="{CA953D84-2DC4-F645-99F7-1B50286A5CFE}"/>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6FADCD83-90E8-3741-A4D6-4A2F884A4380}"/>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658622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rtl="0" latinLnBrk="0"/>
            <a:r>
              <a:rPr lang="en-US" sz="1200" b="0" i="0" u="none" strike="noStrike" kern="1200" cap="none" dirty="0">
                <a:solidFill>
                  <a:schemeClr val="dk1"/>
                </a:solidFill>
                <a:effectLst/>
                <a:latin typeface="Calibri"/>
                <a:ea typeface="Calibri"/>
                <a:cs typeface="Calibri"/>
                <a:sym typeface="Calibri"/>
              </a:rPr>
              <a:t>●Credit: </a:t>
            </a:r>
            <a:r>
              <a:rPr lang="en-US" sz="1200" b="0" i="0" u="none" strike="noStrike" kern="1200" cap="none" dirty="0">
                <a:solidFill>
                  <a:schemeClr val="dk1"/>
                </a:solidFill>
                <a:effectLst/>
                <a:latin typeface="Calibri"/>
                <a:ea typeface="Calibri"/>
                <a:cs typeface="Calibri"/>
                <a:sym typeface="Calibri"/>
                <a:hlinkClick r:id="rId3"/>
              </a:rPr>
              <a:t>Alexyndr</a:t>
            </a:r>
            <a:endParaRPr lang="en-US" sz="1200" b="0" i="0" u="none" strike="noStrike" kern="1200" cap="none" dirty="0">
              <a:solidFill>
                <a:schemeClr val="dk1"/>
              </a:solidFill>
              <a:effectLst/>
              <a:latin typeface="Calibri"/>
              <a:ea typeface="Calibri"/>
              <a:cs typeface="Calibri"/>
              <a:sym typeface="Calibri"/>
            </a:endParaRPr>
          </a:p>
          <a:p>
            <a:pPr rtl="0" latinLnBrk="0"/>
            <a:r>
              <a:rPr lang="en-US" sz="1200" b="0" i="0" u="none" strike="noStrike" kern="1200" cap="none" dirty="0">
                <a:solidFill>
                  <a:schemeClr val="dk1"/>
                </a:solidFill>
                <a:effectLst/>
                <a:latin typeface="Calibri"/>
                <a:ea typeface="Calibri"/>
                <a:cs typeface="Calibri"/>
                <a:sym typeface="Calibri"/>
              </a:rPr>
              <a:t>●Item number:465191261 </a:t>
            </a:r>
          </a:p>
          <a:p>
            <a:pPr rtl="0" latinLnBrk="0"/>
            <a:r>
              <a:rPr lang="en-US" sz="1200" b="0" i="0" u="none" strike="noStrike" kern="1200" cap="none" dirty="0">
                <a:solidFill>
                  <a:schemeClr val="dk1"/>
                </a:solidFill>
                <a:effectLst/>
                <a:latin typeface="Calibri"/>
                <a:ea typeface="Calibri"/>
                <a:cs typeface="Calibri"/>
                <a:sym typeface="Calibri"/>
              </a:rPr>
              <a:t>●Collection :iStock</a:t>
            </a:r>
          </a:p>
          <a:p>
            <a:pPr rtl="0" latinLnBrk="0"/>
            <a:r>
              <a:rPr lang="en-US" sz="1200" b="0" i="0" u="none" strike="noStrike" kern="1200" cap="none" dirty="0">
                <a:solidFill>
                  <a:schemeClr val="dk1"/>
                </a:solidFill>
                <a:effectLst/>
                <a:latin typeface="Calibri"/>
                <a:ea typeface="Calibri"/>
                <a:cs typeface="Calibri"/>
                <a:sym typeface="Calibri"/>
              </a:rPr>
              <a:t>●Release info: No release required</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
        <p:nvSpPr>
          <p:cNvPr id="5" name="Date Placeholder 4">
            <a:extLst>
              <a:ext uri="{FF2B5EF4-FFF2-40B4-BE49-F238E27FC236}">
                <a16:creationId xmlns:a16="http://schemas.microsoft.com/office/drawing/2014/main" id="{482B254D-8841-284B-B5D3-EE1ED118C6DF}"/>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6F813DD6-E84F-EB47-AA83-66A338D2C56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643106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rtl="0" latinLnBrk="0"/>
            <a:r>
              <a:rPr lang="en-US" sz="1200" b="0" i="0" u="none" strike="noStrike" kern="1200" cap="none" dirty="0">
                <a:solidFill>
                  <a:schemeClr val="dk1"/>
                </a:solidFill>
                <a:effectLst/>
                <a:latin typeface="Calibri"/>
                <a:ea typeface="Calibri"/>
                <a:cs typeface="Calibri"/>
                <a:sym typeface="Calibri"/>
              </a:rPr>
              <a:t>●Credit: </a:t>
            </a:r>
            <a:r>
              <a:rPr lang="en-US" sz="1200" b="0" i="0" u="none" strike="noStrike" kern="1200" cap="none" dirty="0">
                <a:solidFill>
                  <a:schemeClr val="dk1"/>
                </a:solidFill>
                <a:effectLst/>
                <a:latin typeface="Calibri"/>
                <a:ea typeface="Calibri"/>
                <a:cs typeface="Calibri"/>
                <a:sym typeface="Calibri"/>
                <a:hlinkClick r:id="rId3"/>
              </a:rPr>
              <a:t>Alexyndr</a:t>
            </a:r>
            <a:endParaRPr lang="en-US" sz="1200" b="0" i="0" u="none" strike="noStrike" kern="1200" cap="none" dirty="0">
              <a:solidFill>
                <a:schemeClr val="dk1"/>
              </a:solidFill>
              <a:effectLst/>
              <a:latin typeface="Calibri"/>
              <a:ea typeface="Calibri"/>
              <a:cs typeface="Calibri"/>
              <a:sym typeface="Calibri"/>
            </a:endParaRPr>
          </a:p>
          <a:p>
            <a:pPr rtl="0" latinLnBrk="0"/>
            <a:r>
              <a:rPr lang="en-US" sz="1200" b="0" i="0" u="none" strike="noStrike" kern="1200" cap="none" dirty="0">
                <a:solidFill>
                  <a:schemeClr val="dk1"/>
                </a:solidFill>
                <a:effectLst/>
                <a:latin typeface="Calibri"/>
                <a:ea typeface="Calibri"/>
                <a:cs typeface="Calibri"/>
                <a:sym typeface="Calibri"/>
              </a:rPr>
              <a:t>●Item number:465191261 </a:t>
            </a:r>
          </a:p>
          <a:p>
            <a:pPr rtl="0" latinLnBrk="0"/>
            <a:r>
              <a:rPr lang="en-US" sz="1200" b="0" i="0" u="none" strike="noStrike" kern="1200" cap="none" dirty="0">
                <a:solidFill>
                  <a:schemeClr val="dk1"/>
                </a:solidFill>
                <a:effectLst/>
                <a:latin typeface="Calibri"/>
                <a:ea typeface="Calibri"/>
                <a:cs typeface="Calibri"/>
                <a:sym typeface="Calibri"/>
              </a:rPr>
              <a:t>●Collection :iStock</a:t>
            </a:r>
          </a:p>
          <a:p>
            <a:pPr rtl="0" latinLnBrk="0"/>
            <a:r>
              <a:rPr lang="en-US" sz="1200" b="0" i="0" u="none" strike="noStrike" kern="1200" cap="none" dirty="0">
                <a:solidFill>
                  <a:schemeClr val="dk1"/>
                </a:solidFill>
                <a:effectLst/>
                <a:latin typeface="Calibri"/>
                <a:ea typeface="Calibri"/>
                <a:cs typeface="Calibri"/>
                <a:sym typeface="Calibri"/>
              </a:rPr>
              <a:t>●Release info: No release required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
        <p:nvSpPr>
          <p:cNvPr id="5" name="Date Placeholder 4">
            <a:extLst>
              <a:ext uri="{FF2B5EF4-FFF2-40B4-BE49-F238E27FC236}">
                <a16:creationId xmlns:a16="http://schemas.microsoft.com/office/drawing/2014/main" id="{BE22D2E1-44DE-BA4E-AA6F-F0282611075F}"/>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85B9BBF6-ADF9-6444-AB8C-FE5B19109691}"/>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508314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rtl="0" latinLnBrk="0"/>
            <a:r>
              <a:rPr lang="en-US" sz="1200" b="0" i="0" u="none" strike="noStrike" kern="1200" cap="none" dirty="0">
                <a:solidFill>
                  <a:schemeClr val="dk1"/>
                </a:solidFill>
                <a:effectLst/>
                <a:latin typeface="Calibri"/>
                <a:ea typeface="Calibri"/>
                <a:cs typeface="Calibri"/>
                <a:sym typeface="Calibri"/>
              </a:rPr>
              <a:t>Instructional strategies image:</a:t>
            </a:r>
          </a:p>
          <a:p>
            <a:pPr rtl="0" latinLnBrk="0"/>
            <a:r>
              <a:rPr lang="en-US" sz="1200" b="0" i="0" u="none" strike="noStrike" kern="1200" cap="none" dirty="0">
                <a:solidFill>
                  <a:schemeClr val="dk1"/>
                </a:solidFill>
                <a:effectLst/>
                <a:latin typeface="Calibri"/>
                <a:ea typeface="Calibri"/>
                <a:cs typeface="Calibri"/>
                <a:sym typeface="Calibri"/>
              </a:rPr>
              <a:t>●Credit: </a:t>
            </a:r>
            <a:r>
              <a:rPr lang="en-US" sz="1200" b="0" i="0" u="none" strike="noStrike" kern="1200" cap="none" dirty="0">
                <a:solidFill>
                  <a:schemeClr val="dk1"/>
                </a:solidFill>
                <a:effectLst/>
                <a:latin typeface="Calibri"/>
                <a:ea typeface="Calibri"/>
                <a:cs typeface="Calibri"/>
                <a:sym typeface="Calibri"/>
                <a:hlinkClick r:id="rId3"/>
              </a:rPr>
              <a:t>Alexyndr</a:t>
            </a:r>
            <a:endParaRPr lang="en-US" sz="1200" b="0" i="0" u="none" strike="noStrike" kern="1200" cap="none" dirty="0">
              <a:solidFill>
                <a:schemeClr val="dk1"/>
              </a:solidFill>
              <a:effectLst/>
              <a:latin typeface="Calibri"/>
              <a:ea typeface="Calibri"/>
              <a:cs typeface="Calibri"/>
              <a:sym typeface="Calibri"/>
            </a:endParaRPr>
          </a:p>
          <a:p>
            <a:pPr rtl="0" latinLnBrk="0"/>
            <a:r>
              <a:rPr lang="en-US" sz="1200" b="0" i="0" u="none" strike="noStrike" kern="1200" cap="none" dirty="0">
                <a:solidFill>
                  <a:schemeClr val="dk1"/>
                </a:solidFill>
                <a:effectLst/>
                <a:latin typeface="Calibri"/>
                <a:ea typeface="Calibri"/>
                <a:cs typeface="Calibri"/>
                <a:sym typeface="Calibri"/>
              </a:rPr>
              <a:t>●Item number:465191261 </a:t>
            </a:r>
          </a:p>
          <a:p>
            <a:pPr rtl="0" latinLnBrk="0"/>
            <a:r>
              <a:rPr lang="en-US" sz="1200" b="0" i="0" u="none" strike="noStrike" kern="1200" cap="none" dirty="0">
                <a:solidFill>
                  <a:schemeClr val="dk1"/>
                </a:solidFill>
                <a:effectLst/>
                <a:latin typeface="Calibri"/>
                <a:ea typeface="Calibri"/>
                <a:cs typeface="Calibri"/>
                <a:sym typeface="Calibri"/>
              </a:rPr>
              <a:t>●Collection :iStock</a:t>
            </a:r>
          </a:p>
          <a:p>
            <a:pPr rtl="0" latinLnBrk="0"/>
            <a:r>
              <a:rPr lang="en-US" sz="1200" b="0" i="0" u="none" strike="noStrike" kern="1200" cap="none" dirty="0">
                <a:solidFill>
                  <a:schemeClr val="dk1"/>
                </a:solidFill>
                <a:effectLst/>
                <a:latin typeface="Calibri"/>
                <a:ea typeface="Calibri"/>
                <a:cs typeface="Calibri"/>
                <a:sym typeface="Calibri"/>
              </a:rPr>
              <a:t>●Release info: No release required</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
        <p:nvSpPr>
          <p:cNvPr id="5" name="Date Placeholder 4">
            <a:extLst>
              <a:ext uri="{FF2B5EF4-FFF2-40B4-BE49-F238E27FC236}">
                <a16:creationId xmlns:a16="http://schemas.microsoft.com/office/drawing/2014/main" id="{762B8A25-3180-8348-875A-5535431D72B0}"/>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9E0327EB-798A-5545-9A90-4D3D65FEBCEE}"/>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042928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
        <p:nvSpPr>
          <p:cNvPr id="5" name="Date Placeholder 4">
            <a:extLst>
              <a:ext uri="{FF2B5EF4-FFF2-40B4-BE49-F238E27FC236}">
                <a16:creationId xmlns:a16="http://schemas.microsoft.com/office/drawing/2014/main" id="{E00BBA81-FCCD-BF42-BBAB-9FA365F10E8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FBC6A760-0DD7-0240-881B-2216977AF0D5}"/>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33129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
        <p:nvSpPr>
          <p:cNvPr id="5" name="Date Placeholder 4">
            <a:extLst>
              <a:ext uri="{FF2B5EF4-FFF2-40B4-BE49-F238E27FC236}">
                <a16:creationId xmlns:a16="http://schemas.microsoft.com/office/drawing/2014/main" id="{C7770D84-F66E-BD4A-97E9-E720C9E6B4B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9B934DCE-A69A-3449-8C22-A0DBB59B6673}"/>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967264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lvl="0">
              <a:spcBef>
                <a:spcPts val="0"/>
              </a:spcBef>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53D06E4E-A1FF-7A48-8140-AEF04E8AD7BD}"/>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714B64C3-7870-2448-A6E2-3F4F62230FD1}"/>
              </a:ext>
            </a:extLst>
          </p:cNvPr>
          <p:cNvSpPr>
            <a:spLocks noGrp="1"/>
          </p:cNvSpPr>
          <p:nvPr>
            <p:ph type="ftr" idx="1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398463"/>
            <a:ext cx="4529138" cy="2547937"/>
          </a:xfrm>
        </p:spPr>
      </p:sp>
      <p:sp>
        <p:nvSpPr>
          <p:cNvPr id="3" name="Notes Placeholder 2"/>
          <p:cNvSpPr>
            <a:spLocks noGrp="1"/>
          </p:cNvSpPr>
          <p:nvPr>
            <p:ph type="body" idx="1"/>
          </p:nvPr>
        </p:nvSpPr>
        <p:spPr>
          <a:xfrm>
            <a:off x="635000" y="3135654"/>
            <a:ext cx="5560786" cy="5679190"/>
          </a:xfrm>
        </p:spPr>
        <p:txBody>
          <a:bodyPr/>
          <a:lstStyle/>
          <a:p>
            <a:pPr marL="0" lvl="0" indent="0">
              <a:spcBef>
                <a:spcPts val="200"/>
              </a:spcBef>
              <a:spcAft>
                <a:spcPts val="0"/>
              </a:spcAft>
              <a:buFont typeface="Arial"/>
              <a:buNone/>
            </a:pPr>
            <a:r>
              <a:rPr lang="en-US" sz="1200" b="1" dirty="0">
                <a:solidFill>
                  <a:srgbClr val="000000"/>
                </a:solidFill>
                <a:ea typeface="Lucida Grande"/>
              </a:rPr>
              <a:t>Section 3: Orchestrating</a:t>
            </a:r>
            <a:r>
              <a:rPr lang="en-US" sz="1200" b="1" baseline="0" dirty="0">
                <a:solidFill>
                  <a:srgbClr val="000000"/>
                </a:solidFill>
                <a:ea typeface="Lucida Grande"/>
              </a:rPr>
              <a:t> Productive</a:t>
            </a:r>
            <a:r>
              <a:rPr lang="en-US" sz="1200" b="1" dirty="0">
                <a:solidFill>
                  <a:srgbClr val="000000"/>
                </a:solidFill>
                <a:ea typeface="Lucida Grande"/>
              </a:rPr>
              <a:t> Student Discourse</a:t>
            </a:r>
            <a:endParaRPr lang="en-US" sz="1200" b="1" i="1" dirty="0">
              <a:solidFill>
                <a:srgbClr val="000000"/>
              </a:solidFill>
              <a:ea typeface="Lucida Grande"/>
            </a:endParaRPr>
          </a:p>
          <a:p>
            <a:pPr marL="0" lvl="0" indent="0">
              <a:spcBef>
                <a:spcPts val="200"/>
              </a:spcBef>
              <a:spcAft>
                <a:spcPts val="0"/>
              </a:spcAft>
              <a:buFont typeface="Arial"/>
              <a:buNone/>
            </a:pPr>
            <a:r>
              <a:rPr lang="en-US" sz="1200" b="1" dirty="0">
                <a:solidFill>
                  <a:srgbClr val="000000"/>
                </a:solidFill>
                <a:ea typeface="Lucida Grande"/>
              </a:rPr>
              <a:t>Slides: 21–41 | Time: 75 minutes</a:t>
            </a:r>
          </a:p>
          <a:p>
            <a:pPr eaLnBrk="1" fontAlgn="auto" hangingPunct="1">
              <a:spcBef>
                <a:spcPts val="200"/>
              </a:spcBef>
              <a:spcAft>
                <a:spcPts val="0"/>
              </a:spcAft>
              <a:defRPr/>
            </a:pPr>
            <a:r>
              <a:rPr lang="en-US" sz="1200" b="1" dirty="0">
                <a:solidFill>
                  <a:srgbClr val="000000"/>
                </a:solidFill>
                <a:ea typeface="Lucida Grande"/>
              </a:rPr>
              <a:t> </a:t>
            </a:r>
          </a:p>
          <a:p>
            <a:pPr marL="0" indent="0">
              <a:spcBef>
                <a:spcPts val="200"/>
              </a:spcBef>
              <a:spcAft>
                <a:spcPts val="0"/>
              </a:spcAft>
              <a:buFont typeface="Arial"/>
              <a:buNone/>
            </a:pPr>
            <a:r>
              <a:rPr lang="en-US" sz="1200" b="1" i="1" dirty="0">
                <a:ea typeface="Times New Roman"/>
              </a:rPr>
              <a:t>Critical Point</a:t>
            </a:r>
          </a:p>
          <a:p>
            <a:pPr marL="0" indent="0">
              <a:spcBef>
                <a:spcPts val="200"/>
              </a:spcBef>
              <a:spcAft>
                <a:spcPts val="0"/>
              </a:spcAft>
              <a:buFont typeface="Arial"/>
              <a:buNone/>
            </a:pPr>
            <a:endParaRPr lang="en-US" sz="1200" b="1" i="1" dirty="0">
              <a:ea typeface="Times New Roman"/>
            </a:endParaRPr>
          </a:p>
          <a:p>
            <a:pPr marL="171450" indent="-171450" eaLnBrk="1" fontAlgn="auto" hangingPunct="1">
              <a:spcBef>
                <a:spcPts val="200"/>
              </a:spcBef>
              <a:spcAft>
                <a:spcPts val="0"/>
              </a:spcAft>
              <a:buFont typeface="Arial"/>
              <a:buChar char="•"/>
              <a:tabLst>
                <a:tab pos="228600" algn="l"/>
                <a:tab pos="487680" algn="l"/>
              </a:tabLst>
              <a:defRPr/>
            </a:pPr>
            <a:r>
              <a:rPr lang="en-US" sz="1200" dirty="0">
                <a:ea typeface="Times New Roman"/>
              </a:rPr>
              <a:t>Engaging students in mathematical discourse is critical in order for students to develop a meaningful understanding of mathematics.</a:t>
            </a:r>
            <a:endParaRPr lang="en-US" sz="1200" b="1" i="1" dirty="0">
              <a:ea typeface="Times New Roman"/>
            </a:endParaRPr>
          </a:p>
          <a:p>
            <a:pPr marL="0" indent="0" eaLnBrk="1" fontAlgn="auto" hangingPunct="1">
              <a:spcBef>
                <a:spcPts val="200"/>
              </a:spcBef>
              <a:spcAft>
                <a:spcPts val="0"/>
              </a:spcAft>
              <a:buFont typeface="Arial"/>
              <a:buNone/>
              <a:tabLst>
                <a:tab pos="228600" algn="l"/>
                <a:tab pos="487680" algn="l"/>
              </a:tabLst>
              <a:defRPr/>
            </a:pPr>
            <a:endParaRPr lang="en-US" sz="1200" b="1" i="1" dirty="0">
              <a:ea typeface="Times New Roman"/>
            </a:endParaRPr>
          </a:p>
          <a:p>
            <a:pPr eaLnBrk="1" fontAlgn="auto" hangingPunct="1">
              <a:spcBef>
                <a:spcPts val="200"/>
              </a:spcBef>
              <a:spcAft>
                <a:spcPts val="0"/>
              </a:spcAft>
              <a:defRPr/>
            </a:pPr>
            <a:r>
              <a:rPr lang="en-US" sz="1200" b="1" i="1" dirty="0">
                <a:ea typeface="Times New Roman"/>
              </a:rPr>
              <a:t>Time Allotted</a:t>
            </a:r>
          </a:p>
          <a:p>
            <a:pPr eaLnBrk="1" fontAlgn="auto" hangingPunct="1">
              <a:spcBef>
                <a:spcPts val="200"/>
              </a:spcBef>
              <a:spcAft>
                <a:spcPts val="0"/>
              </a:spcAft>
              <a:defRPr/>
            </a:pPr>
            <a:endParaRPr lang="en-US" sz="1200" b="1" i="1" dirty="0">
              <a:ea typeface="Times New Roman"/>
            </a:endParaRPr>
          </a:p>
          <a:p>
            <a:pPr marL="171450" indent="-171450" eaLnBrk="1" fontAlgn="auto" hangingPunct="1">
              <a:spcBef>
                <a:spcPts val="200"/>
              </a:spcBef>
              <a:spcAft>
                <a:spcPts val="0"/>
              </a:spcAft>
              <a:buFont typeface="Arial"/>
              <a:buChar char="•"/>
              <a:defRPr/>
            </a:pPr>
            <a:r>
              <a:rPr lang="en-US" sz="1200" dirty="0">
                <a:ea typeface="Times New Roman"/>
              </a:rPr>
              <a:t>5 minutes</a:t>
            </a:r>
          </a:p>
          <a:p>
            <a:pPr marL="171450" indent="-171450" eaLnBrk="1" fontAlgn="auto" hangingPunct="1">
              <a:spcBef>
                <a:spcPts val="200"/>
              </a:spcBef>
              <a:spcAft>
                <a:spcPts val="0"/>
              </a:spcAft>
              <a:buFont typeface="Arial"/>
              <a:buChar char="•"/>
              <a:defRPr/>
            </a:pPr>
            <a:endParaRPr lang="en-US" sz="1200" dirty="0">
              <a:ea typeface="Times New Roman"/>
            </a:endParaRPr>
          </a:p>
          <a:p>
            <a:pPr marL="0" indent="0" eaLnBrk="1" fontAlgn="auto" hangingPunct="1">
              <a:spcBef>
                <a:spcPts val="200"/>
              </a:spcBef>
              <a:spcAft>
                <a:spcPts val="0"/>
              </a:spcAft>
              <a:buFont typeface="Arial"/>
              <a:buNone/>
              <a:tabLst>
                <a:tab pos="228600" algn="l"/>
                <a:tab pos="487680" algn="l"/>
              </a:tabLst>
              <a:defRPr/>
            </a:pPr>
            <a:r>
              <a:rPr lang="en-US" sz="1200" b="1" i="1" dirty="0">
                <a:ea typeface="Times New Roman"/>
              </a:rPr>
              <a:t>Step-By-Step Instructions</a:t>
            </a:r>
          </a:p>
          <a:p>
            <a:pPr marL="0" indent="0" eaLnBrk="1" fontAlgn="auto" hangingPunct="1">
              <a:spcBef>
                <a:spcPts val="200"/>
              </a:spcBef>
              <a:spcAft>
                <a:spcPts val="0"/>
              </a:spcAft>
              <a:buFont typeface="Arial"/>
              <a:buNone/>
              <a:tabLst>
                <a:tab pos="228600" algn="l"/>
                <a:tab pos="487680" algn="l"/>
              </a:tabLst>
              <a:defRPr/>
            </a:pPr>
            <a:endParaRPr lang="en-US" sz="1200" b="1" i="1" dirty="0">
              <a:ea typeface="Times New Roman"/>
            </a:endParaRPr>
          </a:p>
          <a:p>
            <a:pPr marL="171450" indent="-171450">
              <a:spcBef>
                <a:spcPts val="200"/>
              </a:spcBef>
              <a:spcAft>
                <a:spcPts val="0"/>
              </a:spcAft>
              <a:buFont typeface="Arial"/>
              <a:buChar char="•"/>
            </a:pPr>
            <a:r>
              <a:rPr lang="en-US" sz="1200" dirty="0"/>
              <a:t>Begin the section by asking the question on the slide, “What is discourse?”</a:t>
            </a:r>
          </a:p>
          <a:p>
            <a:pPr marL="171450" indent="-171450">
              <a:spcBef>
                <a:spcPts val="200"/>
              </a:spcBef>
              <a:spcAft>
                <a:spcPts val="0"/>
              </a:spcAft>
              <a:buFont typeface="Arial"/>
              <a:buChar char="•"/>
            </a:pPr>
            <a:r>
              <a:rPr lang="en-US" sz="1200" dirty="0"/>
              <a:t>Ask participants to make eye contact with someone around the room and share their responses with that person. </a:t>
            </a:r>
          </a:p>
          <a:p>
            <a:pPr marL="171450" indent="-171450">
              <a:spcBef>
                <a:spcPts val="200"/>
              </a:spcBef>
              <a:spcAft>
                <a:spcPts val="0"/>
              </a:spcAft>
              <a:buFont typeface="Arial"/>
              <a:buChar char="•"/>
            </a:pPr>
            <a:r>
              <a:rPr lang="en-US" sz="1200" dirty="0">
                <a:ea typeface="Times New Roman"/>
              </a:rPr>
              <a:t>Have 2 or 3 participants popcorn out a few responses. </a:t>
            </a:r>
          </a:p>
          <a:p>
            <a:pPr marL="171450" indent="-171450">
              <a:spcBef>
                <a:spcPts val="200"/>
              </a:spcBef>
              <a:spcAft>
                <a:spcPts val="0"/>
              </a:spcAft>
              <a:buFont typeface="Arial"/>
              <a:buChar char="•"/>
            </a:pPr>
            <a:r>
              <a:rPr lang="en-US" sz="1200" dirty="0">
                <a:ea typeface="Times New Roman"/>
              </a:rPr>
              <a:t>Animate the slide and summarize that the goal of discourse is to make student thinking visible so that teachers can use evidence to assess whether students have mastered the skills and knowledge of the standards. </a:t>
            </a:r>
          </a:p>
          <a:p>
            <a:pPr marL="171450" indent="-171450" eaLnBrk="1" fontAlgn="auto" hangingPunct="1">
              <a:spcBef>
                <a:spcPts val="200"/>
              </a:spcBef>
              <a:spcAft>
                <a:spcPts val="0"/>
              </a:spcAft>
              <a:buFont typeface="Arial"/>
              <a:buChar char="•"/>
              <a:tabLst>
                <a:tab pos="228600" algn="l"/>
                <a:tab pos="487680" algn="l"/>
              </a:tabLst>
              <a:defRPr/>
            </a:pPr>
            <a:endParaRPr lang="en-US" sz="1200" dirty="0">
              <a:ea typeface="Times New Roman"/>
            </a:endParaRPr>
          </a:p>
          <a:p>
            <a:pPr marL="0" indent="0" eaLnBrk="1" fontAlgn="auto" hangingPunct="1">
              <a:spcBef>
                <a:spcPts val="200"/>
              </a:spcBef>
              <a:spcAft>
                <a:spcPts val="0"/>
              </a:spcAft>
              <a:buFont typeface="Arial"/>
              <a:buNone/>
              <a:tabLst>
                <a:tab pos="228600" algn="l"/>
                <a:tab pos="487680" algn="l"/>
              </a:tabLst>
              <a:defRPr/>
            </a:pPr>
            <a:r>
              <a:rPr lang="en-US" sz="1200" b="1" i="1" dirty="0">
                <a:ea typeface="Times New Roman"/>
              </a:rPr>
              <a:t>Words of Wisdom</a:t>
            </a:r>
          </a:p>
          <a:p>
            <a:pPr marL="0" indent="0" eaLnBrk="1" fontAlgn="auto" hangingPunct="1">
              <a:spcBef>
                <a:spcPts val="200"/>
              </a:spcBef>
              <a:spcAft>
                <a:spcPts val="0"/>
              </a:spcAft>
              <a:buFont typeface="Arial"/>
              <a:buNone/>
              <a:tabLst>
                <a:tab pos="228600" algn="l"/>
                <a:tab pos="487680" algn="l"/>
              </a:tabLst>
              <a:defRPr/>
            </a:pPr>
            <a:endParaRPr lang="en-US" sz="1200" b="1" i="1" dirty="0">
              <a:ea typeface="Times New Roman"/>
            </a:endParaRPr>
          </a:p>
          <a:p>
            <a:pPr marL="171450" indent="-171450" eaLnBrk="1" fontAlgn="auto" hangingPunct="1">
              <a:spcBef>
                <a:spcPts val="200"/>
              </a:spcBef>
              <a:spcAft>
                <a:spcPts val="0"/>
              </a:spcAft>
              <a:buFont typeface="Arial"/>
              <a:buChar char="•"/>
              <a:tabLst>
                <a:tab pos="228600" algn="l"/>
                <a:tab pos="487680" algn="l"/>
              </a:tabLst>
              <a:defRPr/>
            </a:pPr>
            <a:r>
              <a:rPr lang="en-US" sz="1200" dirty="0">
                <a:ea typeface="Times New Roman"/>
              </a:rPr>
              <a:t>This question serves as a quick way to foster conversations that transition to this section of learning. Use this first slide to get participants up and moving, but do not spend too much time on this or the next slide. </a:t>
            </a:r>
          </a:p>
          <a:p>
            <a:pPr>
              <a:spcBef>
                <a:spcPts val="0"/>
              </a:spcBef>
              <a:spcAft>
                <a:spcPts val="0"/>
              </a:spcAft>
            </a:pPr>
            <a:endParaRPr lang="en-US" b="1" i="1" dirty="0">
              <a:ea typeface="Times New Roman"/>
            </a:endParaRPr>
          </a:p>
        </p:txBody>
      </p:sp>
      <p:sp>
        <p:nvSpPr>
          <p:cNvPr id="4" name="Date Placeholder 3">
            <a:extLst>
              <a:ext uri="{FF2B5EF4-FFF2-40B4-BE49-F238E27FC236}">
                <a16:creationId xmlns:a16="http://schemas.microsoft.com/office/drawing/2014/main" id="{0B828947-19F1-274B-9D20-402EE88995CB}"/>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70BF3B73-78C8-A345-858D-248476927D1C}"/>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2688103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
        <p:nvSpPr>
          <p:cNvPr id="5" name="Date Placeholder 4">
            <a:extLst>
              <a:ext uri="{FF2B5EF4-FFF2-40B4-BE49-F238E27FC236}">
                <a16:creationId xmlns:a16="http://schemas.microsoft.com/office/drawing/2014/main" id="{BCE9156D-4345-6547-A710-F40CA3B935B2}"/>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584A2623-3B14-E44F-9701-BCFF8517FDC8}"/>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4005717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
        <p:nvSpPr>
          <p:cNvPr id="5" name="Date Placeholder 4">
            <a:extLst>
              <a:ext uri="{FF2B5EF4-FFF2-40B4-BE49-F238E27FC236}">
                <a16:creationId xmlns:a16="http://schemas.microsoft.com/office/drawing/2014/main" id="{A0486BA8-365F-974D-B248-A6BA6CE7DB76}"/>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1D5FB40E-4856-764B-86B1-B3738591047B}"/>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617265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
        <p:nvSpPr>
          <p:cNvPr id="5" name="Date Placeholder 4">
            <a:extLst>
              <a:ext uri="{FF2B5EF4-FFF2-40B4-BE49-F238E27FC236}">
                <a16:creationId xmlns:a16="http://schemas.microsoft.com/office/drawing/2014/main" id="{F6F97E22-B41C-2A4A-A209-8D76715BB51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2AB2A749-7561-2945-BAB4-2F584F6DDF4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1312963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2680723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
        <p:nvSpPr>
          <p:cNvPr id="5" name="Date Placeholder 4">
            <a:extLst>
              <a:ext uri="{FF2B5EF4-FFF2-40B4-BE49-F238E27FC236}">
                <a16:creationId xmlns:a16="http://schemas.microsoft.com/office/drawing/2014/main" id="{1316D246-9377-A044-A921-AB9CDD41607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5C8C944F-E26B-5243-A9C5-1975569BE32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855548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
        <p:nvSpPr>
          <p:cNvPr id="5" name="Date Placeholder 4">
            <a:extLst>
              <a:ext uri="{FF2B5EF4-FFF2-40B4-BE49-F238E27FC236}">
                <a16:creationId xmlns:a16="http://schemas.microsoft.com/office/drawing/2014/main" id="{A3646851-1298-1E4A-B413-C56F6F18253F}"/>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EC3AF403-FEBD-4441-B538-0A49424B234F}"/>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3602360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42ECC24E-22EE-6D4D-ADC4-9F3540CB3E7E}"/>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643DF5B6-87DE-D64C-974F-FF3A3956522F}"/>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1193161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25799EC4-2531-7C46-AD05-71EA669EBED1}"/>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E27426F1-CE24-F342-9D58-979375872E0C}"/>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2286263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695EF2F5-41D5-2F47-8EF5-64E8332F4DC6}"/>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73FF603F-DBA2-E343-8F8E-F0574F062092}"/>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558885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743200"/>
            <a:ext cx="6225782" cy="5604565"/>
          </a:xfrm>
        </p:spPr>
        <p:txBody>
          <a:bodyPr/>
          <a:lstStyle/>
          <a:p>
            <a:pPr>
              <a:spcBef>
                <a:spcPts val="600"/>
              </a:spcBef>
              <a:buNone/>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endParaRPr lang="en-US" dirty="0"/>
          </a:p>
        </p:txBody>
      </p:sp>
      <p:sp>
        <p:nvSpPr>
          <p:cNvPr id="4" name="Date Placeholder 3">
            <a:extLst>
              <a:ext uri="{FF2B5EF4-FFF2-40B4-BE49-F238E27FC236}">
                <a16:creationId xmlns:a16="http://schemas.microsoft.com/office/drawing/2014/main" id="{AC36C8A5-50EA-B74C-9B68-B6E164A0A6FD}"/>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0E584BC7-D014-FC49-B8CF-AB61BC5AD921}"/>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39105445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
        <p:nvSpPr>
          <p:cNvPr id="5" name="Date Placeholder 4">
            <a:extLst>
              <a:ext uri="{FF2B5EF4-FFF2-40B4-BE49-F238E27FC236}">
                <a16:creationId xmlns:a16="http://schemas.microsoft.com/office/drawing/2014/main" id="{5BA1AFAC-B7ED-2946-9CD8-C4D5C935369E}"/>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E4797757-4F36-A347-9DF2-2DF92DE68CDB}"/>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4889352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
        <p:nvSpPr>
          <p:cNvPr id="5" name="Date Placeholder 4">
            <a:extLst>
              <a:ext uri="{FF2B5EF4-FFF2-40B4-BE49-F238E27FC236}">
                <a16:creationId xmlns:a16="http://schemas.microsoft.com/office/drawing/2014/main" id="{7C63B6AC-299B-FE40-9BFE-08CB429B87CC}"/>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08DC46D3-8328-BF47-8AEE-6F1FCCB6835F}"/>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858878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
        <p:nvSpPr>
          <p:cNvPr id="5" name="Date Placeholder 4">
            <a:extLst>
              <a:ext uri="{FF2B5EF4-FFF2-40B4-BE49-F238E27FC236}">
                <a16:creationId xmlns:a16="http://schemas.microsoft.com/office/drawing/2014/main" id="{A41634D0-5D58-F94A-BD8C-2EC78FFFA03D}"/>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D8FF6E36-0678-B240-8EFB-B84CAB98268F}"/>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23832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5FA9B5B0-2DDC-934F-87E2-DEAEC293BE51}"/>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0B951789-F79F-5747-A2B5-60DB5DCCAE39}"/>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8240237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3040E137-AA1E-864D-AEB8-E6B8C95B6095}"/>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35EABDFC-F858-724C-B2F4-B3B9F944276C}"/>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9917052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
        <p:nvSpPr>
          <p:cNvPr id="5" name="Date Placeholder 4">
            <a:extLst>
              <a:ext uri="{FF2B5EF4-FFF2-40B4-BE49-F238E27FC236}">
                <a16:creationId xmlns:a16="http://schemas.microsoft.com/office/drawing/2014/main" id="{AC0061FA-B413-4047-A391-0DACA2265FE3}"/>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0095AF56-165C-B74E-9F63-0017A325FFF4}"/>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9731778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39</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12F5AE1E-FC9D-5243-86AA-F076246FDC5C}"/>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D0E0C638-589F-0247-ACFF-4F7C873C5652}"/>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8171409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Credit: </a:t>
            </a:r>
            <a:r>
              <a:rPr lang="en-US" sz="1200" b="0" i="0" u="none" strike="noStrike" kern="1200" cap="none" dirty="0">
                <a:solidFill>
                  <a:schemeClr val="dk1"/>
                </a:solidFill>
                <a:effectLst/>
                <a:latin typeface="Calibri"/>
                <a:ea typeface="Calibri"/>
                <a:cs typeface="Calibri"/>
                <a:sym typeface="Calibri"/>
                <a:hlinkClick r:id="rId3"/>
              </a:rPr>
              <a:t>Anastasiia_New</a:t>
            </a:r>
            <a:endParaRPr lang="en-US" sz="1200" b="0" i="0" u="none" strike="noStrike" kern="1200" cap="none" dirty="0">
              <a:solidFill>
                <a:schemeClr val="dk1"/>
              </a:solidFill>
              <a:effectLst/>
              <a:latin typeface="Calibri"/>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Item number:626470916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Collection: iStock</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Release info: No release required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2593E6F4-EED8-BF4F-A4FB-8CF10AF2BFF2}"/>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6FB5AA01-9273-9B46-B721-698F39FB7B71}"/>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865952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n-US" dirty="0"/>
              <a:t>Credit: </a:t>
            </a:r>
            <a:r>
              <a:rPr lang="en-US" sz="1200" b="0" i="0" u="none" strike="noStrike" kern="1200" cap="none" dirty="0">
                <a:solidFill>
                  <a:schemeClr val="dk1"/>
                </a:solidFill>
                <a:effectLst/>
                <a:latin typeface="Calibri"/>
                <a:ea typeface="Calibri"/>
                <a:cs typeface="Calibri"/>
                <a:sym typeface="Calibri"/>
                <a:hlinkClick r:id="rId3"/>
              </a:rPr>
              <a:t>Artyway</a:t>
            </a:r>
            <a:endParaRPr lang="en-US" sz="1200" b="0" i="0" u="none" strike="noStrike" kern="1200" cap="none" dirty="0">
              <a:solidFill>
                <a:schemeClr val="dk1"/>
              </a:solidFill>
              <a:effectLst/>
              <a:latin typeface="Calibri"/>
              <a:ea typeface="Calibri"/>
              <a:cs typeface="Calibri"/>
              <a:sym typeface="Calibri"/>
            </a:endParaRPr>
          </a:p>
          <a:p>
            <a:pPr>
              <a:buNone/>
            </a:pPr>
            <a:r>
              <a:rPr lang="en-US" dirty="0"/>
              <a:t>Item number:861709090 </a:t>
            </a:r>
          </a:p>
          <a:p>
            <a:pPr>
              <a:buNone/>
            </a:pPr>
            <a:r>
              <a:rPr lang="en-US" dirty="0"/>
              <a:t>Collection: iStock</a:t>
            </a:r>
          </a:p>
          <a:p>
            <a:pPr>
              <a:buNone/>
            </a:pPr>
            <a:r>
              <a:rPr lang="en-US" dirty="0"/>
              <a:t>Release info: No release required</a:t>
            </a:r>
            <a:endParaRPr lang="en-US" sz="1200" b="0" i="0" u="none" strike="noStrike" kern="1200" cap="none" dirty="0">
              <a:solidFill>
                <a:schemeClr val="dk1"/>
              </a:solidFill>
              <a:effectLst/>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41</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BB76F09C-3BC9-5B4A-ABFD-A9345CBDAC44}"/>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01C255D4-1B15-8A41-8FD2-3232B27DEF45}"/>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2300217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Credit: </a:t>
            </a:r>
            <a:r>
              <a:rPr lang="en-US" sz="1200" b="0" i="0" u="none" strike="noStrike" kern="1200" cap="none" dirty="0">
                <a:solidFill>
                  <a:schemeClr val="dk1"/>
                </a:solidFill>
                <a:effectLst/>
                <a:latin typeface="Calibri"/>
                <a:ea typeface="Calibri"/>
                <a:cs typeface="Calibri"/>
                <a:sym typeface="Calibri"/>
                <a:hlinkClick r:id="rId3"/>
              </a:rPr>
              <a:t>Alexyndr</a:t>
            </a:r>
            <a:endParaRPr lang="en-US" sz="1200" b="0" i="0" u="none" strike="noStrike" kern="1200" cap="none" dirty="0">
              <a:solidFill>
                <a:schemeClr val="dk1"/>
              </a:solidFill>
              <a:effectLst/>
              <a:latin typeface="Calibri"/>
              <a:ea typeface="Calibri"/>
              <a:cs typeface="Calibri"/>
              <a:sym typeface="Calibri"/>
            </a:endParaRPr>
          </a:p>
          <a:p>
            <a:r>
              <a:rPr lang="en-US" dirty="0"/>
              <a:t>Item number:465191261 </a:t>
            </a:r>
          </a:p>
          <a:p>
            <a:r>
              <a:rPr lang="en-US" dirty="0"/>
              <a:t>Collection :iStock</a:t>
            </a:r>
          </a:p>
          <a:p>
            <a:r>
              <a:rPr lang="en-US" dirty="0"/>
              <a:t>Release info: No release required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4AB2D8DF-C91A-AC47-A025-870B4B77F81C}"/>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26790EEC-EB9A-434C-B2DA-D7C6C0ED2BF9}"/>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520219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8833B0D5-3CFD-784B-A1CC-EF107077F7F5}"/>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38863664-A339-424A-A28A-5FC5A7800DDE}"/>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4321651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FFC0A19B-D976-4D4C-BB94-8403CA7FC02A}"/>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C089EF79-7445-CE47-99F4-97DE043270DB}"/>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5307802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44</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D1FDB4E5-B46B-CD45-ACB9-CD1306DD08C7}"/>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26D3F1C0-CFF2-BA49-9BAB-C7C59B810EA7}"/>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9346584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4613" y="342900"/>
            <a:ext cx="3868737" cy="2176463"/>
          </a:xfrm>
        </p:spPr>
      </p:sp>
      <p:sp>
        <p:nvSpPr>
          <p:cNvPr id="3" name="Notes Placeholder 2"/>
          <p:cNvSpPr>
            <a:spLocks noGrp="1"/>
          </p:cNvSpPr>
          <p:nvPr>
            <p:ph type="body" idx="1"/>
          </p:nvPr>
        </p:nvSpPr>
        <p:spPr>
          <a:xfrm>
            <a:off x="685800" y="2600324"/>
            <a:ext cx="5486399" cy="5476875"/>
          </a:xfrm>
        </p:spPr>
        <p:txBody>
          <a:bodyPr/>
          <a:lstStyle/>
          <a:p>
            <a:pPr eaLnBrk="1" fontAlgn="auto" hangingPunct="1">
              <a:spcAft>
                <a:spcPts val="0"/>
              </a:spcAft>
              <a:buNone/>
              <a:defRPr/>
            </a:pPr>
            <a:endParaRPr lang="en-US" dirty="0">
              <a:ea typeface="Times New Roman"/>
            </a:endParaRPr>
          </a:p>
        </p:txBody>
      </p:sp>
      <p:sp>
        <p:nvSpPr>
          <p:cNvPr id="4" name="Date Placeholder 3">
            <a:extLst>
              <a:ext uri="{FF2B5EF4-FFF2-40B4-BE49-F238E27FC236}">
                <a16:creationId xmlns:a16="http://schemas.microsoft.com/office/drawing/2014/main" id="{0560D55F-AFE2-7B42-A74A-313EA6825DE2}"/>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CEDECB67-0DF9-1247-937D-5B4C78D41229}"/>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12049280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44E48355-32A9-2A49-987E-8BFBC64BD67A}"/>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6A7F5211-D1DD-2845-A7CC-F102CBACD6C9}"/>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3790272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
        <p:nvSpPr>
          <p:cNvPr id="3" name="Date Placeholder 2">
            <a:extLst>
              <a:ext uri="{FF2B5EF4-FFF2-40B4-BE49-F238E27FC236}">
                <a16:creationId xmlns:a16="http://schemas.microsoft.com/office/drawing/2014/main" id="{C29CF73B-75D5-8B42-B5CA-285DCD7AC111}"/>
              </a:ext>
            </a:extLst>
          </p:cNvPr>
          <p:cNvSpPr>
            <a:spLocks noGrp="1"/>
          </p:cNvSpPr>
          <p:nvPr>
            <p:ph type="dt" idx="11"/>
          </p:nvPr>
        </p:nvSpPr>
        <p:spPr/>
        <p:txBody>
          <a:bodyPr/>
          <a:lstStyle/>
          <a:p>
            <a:endParaRPr lang="en-US"/>
          </a:p>
        </p:txBody>
      </p:sp>
      <p:sp>
        <p:nvSpPr>
          <p:cNvPr id="5" name="Footer Placeholder 4">
            <a:extLst>
              <a:ext uri="{FF2B5EF4-FFF2-40B4-BE49-F238E27FC236}">
                <a16:creationId xmlns:a16="http://schemas.microsoft.com/office/drawing/2014/main" id="{94F4AF74-C5A8-7844-ADBA-9610FEA80C9D}"/>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8145334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48</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4D2553D2-6F4A-CA4D-95ED-DDD4C6F22DCA}"/>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C9C359D9-840A-4D4D-B8C3-4B2424E8A15B}"/>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8314043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1CA692E6-B9CF-D24A-BD85-D5518DF64E6C}"/>
              </a:ext>
            </a:extLst>
          </p:cNvPr>
          <p:cNvSpPr>
            <a:spLocks noGrp="1"/>
          </p:cNvSpPr>
          <p:nvPr>
            <p:ph type="dt" idx="10"/>
          </p:nvPr>
        </p:nvSpPr>
        <p:spPr/>
        <p:txBody>
          <a:bodyPr/>
          <a:lstStyle/>
          <a:p>
            <a:endParaRPr lang="en-US"/>
          </a:p>
        </p:txBody>
      </p:sp>
      <p:sp>
        <p:nvSpPr>
          <p:cNvPr id="5" name="Footer Placeholder 4">
            <a:extLst>
              <a:ext uri="{FF2B5EF4-FFF2-40B4-BE49-F238E27FC236}">
                <a16:creationId xmlns:a16="http://schemas.microsoft.com/office/drawing/2014/main" id="{1585FE4A-4F76-474F-940B-D25AC61B9007}"/>
              </a:ext>
            </a:extLst>
          </p:cNvPr>
          <p:cNvSpPr>
            <a:spLocks noGrp="1"/>
          </p:cNvSpPr>
          <p:nvPr>
            <p:ph type="ftr" idx="11"/>
          </p:nvPr>
        </p:nvSpPr>
        <p:spPr/>
        <p:txBody>
          <a:bodyPr/>
          <a:lstStyle/>
          <a:p>
            <a:endParaRPr lang="en-US"/>
          </a:p>
        </p:txBody>
      </p:sp>
    </p:spTree>
    <p:extLst>
      <p:ext uri="{BB962C8B-B14F-4D97-AF65-F5344CB8AC3E}">
        <p14:creationId xmlns:p14="http://schemas.microsoft.com/office/powerpoint/2010/main" val="461965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40740918-C03E-5F42-AC93-8FB57DC1E3A8}"/>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A510683F-E4C5-434F-9509-EEC484CEB10F}"/>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344215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dirty="0"/>
          </a:p>
        </p:txBody>
      </p:sp>
      <p:sp>
        <p:nvSpPr>
          <p:cNvPr id="5" name="Date Placeholder 4">
            <a:extLst>
              <a:ext uri="{FF2B5EF4-FFF2-40B4-BE49-F238E27FC236}">
                <a16:creationId xmlns:a16="http://schemas.microsoft.com/office/drawing/2014/main" id="{03FCB362-A969-BF4A-8A09-BFF73BF44989}"/>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F60E4623-9B69-5C42-B31D-CFE6FFD4A436}"/>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970420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400550"/>
            <a:ext cx="5486400" cy="36006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90" name="Shape 90"/>
          <p:cNvSpPr txBox="1">
            <a:spLocks noGrp="1"/>
          </p:cNvSpPr>
          <p:nvPr>
            <p:ph type="sldNum" idx="12"/>
          </p:nvPr>
        </p:nvSpPr>
        <p:spPr>
          <a:xfrm>
            <a:off x="3884612" y="8685213"/>
            <a:ext cx="2971800" cy="458700"/>
          </a:xfrm>
          <a:prstGeom prst="rect">
            <a:avLst/>
          </a:prstGeom>
          <a:noFill/>
          <a:ln>
            <a:noFill/>
          </a:ln>
        </p:spPr>
        <p:txBody>
          <a:bodyPr wrap="square" lIns="91425" tIns="45700" rIns="91425" bIns="45700" anchor="b" anchorCtr="0">
            <a:noAutofit/>
          </a:bodyPr>
          <a:lstStyle/>
          <a:p>
            <a:pPr algn="r">
              <a:buSzPct val="25000"/>
            </a:pPr>
            <a:fld id="{00000000-1234-1234-1234-123412341234}" type="slidenum">
              <a:rPr lang="en-US" sz="1200">
                <a:latin typeface="Calibri"/>
                <a:ea typeface="Calibri"/>
                <a:cs typeface="Calibri"/>
                <a:sym typeface="Calibri"/>
              </a:rPr>
              <a:pPr algn="r">
                <a:buSzPct val="25000"/>
              </a:pPr>
              <a:t>7</a:t>
            </a:fld>
            <a:endParaRPr lang="en-US" sz="1200" dirty="0">
              <a:latin typeface="Calibri"/>
              <a:ea typeface="Calibri"/>
              <a:cs typeface="Calibri"/>
              <a:sym typeface="Calibri"/>
            </a:endParaRPr>
          </a:p>
        </p:txBody>
      </p:sp>
      <p:sp>
        <p:nvSpPr>
          <p:cNvPr id="2" name="Date Placeholder 1">
            <a:extLst>
              <a:ext uri="{FF2B5EF4-FFF2-40B4-BE49-F238E27FC236}">
                <a16:creationId xmlns:a16="http://schemas.microsoft.com/office/drawing/2014/main" id="{20C5F775-19CC-5E41-A012-50F5897CE00C}"/>
              </a:ext>
            </a:extLst>
          </p:cNvPr>
          <p:cNvSpPr>
            <a:spLocks noGrp="1"/>
          </p:cNvSpPr>
          <p:nvPr>
            <p:ph type="dt" idx="13"/>
          </p:nvPr>
        </p:nvSpPr>
        <p:spPr/>
        <p:txBody>
          <a:bodyPr/>
          <a:lstStyle/>
          <a:p>
            <a:endParaRPr lang="en-US"/>
          </a:p>
        </p:txBody>
      </p:sp>
      <p:sp>
        <p:nvSpPr>
          <p:cNvPr id="3" name="Footer Placeholder 2">
            <a:extLst>
              <a:ext uri="{FF2B5EF4-FFF2-40B4-BE49-F238E27FC236}">
                <a16:creationId xmlns:a16="http://schemas.microsoft.com/office/drawing/2014/main" id="{F948BA2F-9DD8-5A49-818A-8613437E1350}"/>
              </a:ext>
            </a:extLst>
          </p:cNvPr>
          <p:cNvSpPr>
            <a:spLocks noGrp="1"/>
          </p:cNvSpPr>
          <p:nvPr>
            <p:ph type="ftr" idx="14"/>
          </p:nvPr>
        </p:nvSpPr>
        <p:spPr/>
        <p:txBody>
          <a:bodyPr/>
          <a:lstStyle/>
          <a:p>
            <a:endParaRPr lang="en-US"/>
          </a:p>
        </p:txBody>
      </p:sp>
    </p:spTree>
    <p:extLst>
      <p:ext uri="{BB962C8B-B14F-4D97-AF65-F5344CB8AC3E}">
        <p14:creationId xmlns:p14="http://schemas.microsoft.com/office/powerpoint/2010/main" val="935003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
        <p:nvSpPr>
          <p:cNvPr id="5" name="Date Placeholder 4">
            <a:extLst>
              <a:ext uri="{FF2B5EF4-FFF2-40B4-BE49-F238E27FC236}">
                <a16:creationId xmlns:a16="http://schemas.microsoft.com/office/drawing/2014/main" id="{A89A553D-22FA-B24D-99A2-4C40960087DB}"/>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D5A8949D-068C-2042-BCDE-41B11E08980C}"/>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165745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
        <p:nvSpPr>
          <p:cNvPr id="5" name="Date Placeholder 4">
            <a:extLst>
              <a:ext uri="{FF2B5EF4-FFF2-40B4-BE49-F238E27FC236}">
                <a16:creationId xmlns:a16="http://schemas.microsoft.com/office/drawing/2014/main" id="{00D2EF8C-3C78-4A46-B386-021D20183061}"/>
              </a:ext>
            </a:extLst>
          </p:cNvPr>
          <p:cNvSpPr>
            <a:spLocks noGrp="1"/>
          </p:cNvSpPr>
          <p:nvPr>
            <p:ph type="dt" idx="11"/>
          </p:nvPr>
        </p:nvSpPr>
        <p:spPr/>
        <p:txBody>
          <a:bodyPr/>
          <a:lstStyle/>
          <a:p>
            <a:endParaRPr lang="en-US"/>
          </a:p>
        </p:txBody>
      </p:sp>
      <p:sp>
        <p:nvSpPr>
          <p:cNvPr id="6" name="Footer Placeholder 5">
            <a:extLst>
              <a:ext uri="{FF2B5EF4-FFF2-40B4-BE49-F238E27FC236}">
                <a16:creationId xmlns:a16="http://schemas.microsoft.com/office/drawing/2014/main" id="{271E2B96-845A-CE4C-AB22-340F094E2393}"/>
              </a:ext>
            </a:extLst>
          </p:cNvPr>
          <p:cNvSpPr>
            <a:spLocks noGrp="1"/>
          </p:cNvSpPr>
          <p:nvPr>
            <p:ph type="ftr" idx="12"/>
          </p:nvPr>
        </p:nvSpPr>
        <p:spPr/>
        <p:txBody>
          <a:bodyPr/>
          <a:lstStyle/>
          <a:p>
            <a:endParaRPr lang="en-US"/>
          </a:p>
        </p:txBody>
      </p:sp>
    </p:spTree>
    <p:extLst>
      <p:ext uri="{BB962C8B-B14F-4D97-AF65-F5344CB8AC3E}">
        <p14:creationId xmlns:p14="http://schemas.microsoft.com/office/powerpoint/2010/main" val="238541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342149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109282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
        <p:nvSpPr>
          <p:cNvPr id="28" name="Shape 28"/>
          <p:cNvSpPr txBox="1">
            <a:spLocks noGrp="1"/>
          </p:cNvSpPr>
          <p:nvPr>
            <p:ph type="body" idx="1"/>
          </p:nvPr>
        </p:nvSpPr>
        <p:spPr>
          <a:xfrm>
            <a:off x="3629678" y="1033259"/>
            <a:ext cx="8152745"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9" name="Shape 29"/>
          <p:cNvSpPr>
            <a:spLocks noGrp="1"/>
          </p:cNvSpPr>
          <p:nvPr>
            <p:ph type="pic" idx="2"/>
          </p:nvPr>
        </p:nvSpPr>
        <p:spPr>
          <a:xfrm>
            <a:off x="307127" y="2065167"/>
            <a:ext cx="3036730" cy="3036730"/>
          </a:xfrm>
          <a:prstGeom prst="ellipse">
            <a:avLst/>
          </a:prstGeom>
          <a:noFill/>
          <a:ln w="133350" cap="flat" cmpd="sng">
            <a:solidFill>
              <a:schemeClr val="dk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213807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083235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Image with Side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84342" y="134780"/>
            <a:ext cx="3845483" cy="6538245"/>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a:spLocks noGrp="1"/>
          </p:cNvSpPr>
          <p:nvPr>
            <p:ph type="pic" idx="2"/>
          </p:nvPr>
        </p:nvSpPr>
        <p:spPr>
          <a:xfrm>
            <a:off x="4048125" y="0"/>
            <a:ext cx="8143874"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5"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5">
            <a:alphaModFix/>
          </a:blip>
          <a:srcRect/>
          <a:stretch/>
        </p:blipFill>
        <p:spPr>
          <a:xfrm>
            <a:off x="0" y="0"/>
            <a:ext cx="12191998" cy="68593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64" r:id="rId2"/>
    <p:sldLayoutId id="2147483666"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6">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9" r:id="rId3"/>
    <p:sldLayoutId id="214748366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
        <p:cNvGrpSpPr/>
        <p:nvPr/>
      </p:nvGrpSpPr>
      <p:grpSpPr>
        <a:xfrm>
          <a:off x="0" y="0"/>
          <a:ext cx="0" cy="0"/>
          <a:chOff x="0" y="0"/>
          <a:chExt cx="0" cy="0"/>
        </a:xfrm>
      </p:grpSpPr>
      <p:pic>
        <p:nvPicPr>
          <p:cNvPr id="31" name="Shape 31"/>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6"/>
        <p:cNvGrpSpPr/>
        <p:nvPr/>
      </p:nvGrpSpPr>
      <p:grpSpPr>
        <a:xfrm>
          <a:off x="0" y="0"/>
          <a:ext cx="0" cy="0"/>
          <a:chOff x="0" y="0"/>
          <a:chExt cx="0" cy="0"/>
        </a:xfrm>
      </p:grpSpPr>
      <p:pic>
        <p:nvPicPr>
          <p:cNvPr id="37" name="Shape 37"/>
          <p:cNvPicPr preferRelativeResize="0"/>
          <p:nvPr/>
        </p:nvPicPr>
        <p:blipFill rotWithShape="1">
          <a:blip r:embed="rId3">
            <a:alphaModFix/>
          </a:blip>
          <a:srcRect/>
          <a:stretch/>
        </p:blipFill>
        <p:spPr>
          <a:xfrm>
            <a:off x="2707" y="0"/>
            <a:ext cx="12186583" cy="6858000"/>
          </a:xfrm>
          <a:prstGeom prst="rect">
            <a:avLst/>
          </a:prstGeom>
          <a:noFill/>
          <a:ln>
            <a:noFill/>
          </a:ln>
        </p:spPr>
      </p:pic>
    </p:spTree>
    <p:extLst>
      <p:ext uri="{BB962C8B-B14F-4D97-AF65-F5344CB8AC3E}">
        <p14:creationId xmlns:p14="http://schemas.microsoft.com/office/powerpoint/2010/main" val="1050264451"/>
      </p:ext>
    </p:extLst>
  </p:cSld>
  <p:clrMap bg1="lt1" tx1="dk1" bg2="dk2" tx2="lt2" accent1="accent1" accent2="accent2" accent3="accent3" accent4="accent4" accent5="accent5" accent6="accent6" hlink="hlink" folHlink="folHlink"/>
  <p:sldLayoutIdLst>
    <p:sldLayoutId id="2147483675" r:id="rId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hyperlink" Target="http://scpd.stanford.edu/search/publicCourseSearchDetails.do?method=load&amp;courseId=30587280" TargetMode="Externa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xml"/><Relationship Id="rId5" Type="http://schemas.openxmlformats.org/officeDocument/2006/relationships/image" Target="../media/image14.jpg"/><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5.png"/><Relationship Id="rId7" Type="http://schemas.openxmlformats.org/officeDocument/2006/relationships/diagramColors" Target="../diagrams/colors3.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www.louisianabelieves.com/resources/library/k-12-math-year-long-planning"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hyperlink" Target="http://www.utdanacenter.org/ldoe/surveys" TargetMode="Externa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0" y="2638162"/>
            <a:ext cx="12192000" cy="3541977"/>
          </a:xfrm>
          <a:prstGeom prst="rect">
            <a:avLst/>
          </a:prstGeom>
          <a:noFill/>
          <a:ln>
            <a:noFill/>
          </a:ln>
        </p:spPr>
        <p:txBody>
          <a:bodyPr wrap="square" lIns="91425" tIns="45700" rIns="91425" bIns="45700" anchor="ctr" anchorCtr="0">
            <a:noAutofit/>
          </a:bodyPr>
          <a:lstStyle/>
          <a:p>
            <a:pPr marL="0" marR="0" lvl="0" indent="0" rtl="0">
              <a:lnSpc>
                <a:spcPct val="90000"/>
              </a:lnSpc>
              <a:spcBef>
                <a:spcPts val="0"/>
              </a:spcBef>
              <a:buClr>
                <a:srgbClr val="5A5A5A"/>
              </a:buClr>
              <a:buSzPct val="25000"/>
              <a:buFont typeface="Calibri"/>
              <a:buNone/>
            </a:pPr>
            <a:r>
              <a:rPr lang="en-US" sz="3600" b="1" i="0" u="none" strike="noStrike" cap="none" dirty="0">
                <a:solidFill>
                  <a:srgbClr val="5A5A5A"/>
                </a:solidFill>
                <a:sym typeface="Calibri"/>
              </a:rPr>
              <a:t>Module </a:t>
            </a:r>
            <a:r>
              <a:rPr lang="en-US" sz="3600" b="1" dirty="0"/>
              <a:t>3</a:t>
            </a:r>
            <a:r>
              <a:rPr lang="en-US" sz="3600" b="0" i="0" u="none" strike="noStrike" cap="none" dirty="0">
                <a:solidFill>
                  <a:srgbClr val="5A5A5A"/>
                </a:solidFill>
                <a:sym typeface="Calibri"/>
              </a:rPr>
              <a:t>: </a:t>
            </a:r>
            <a:r>
              <a:rPr lang="en-US" sz="3600" dirty="0"/>
              <a:t>Extending Proportional Reasoning to Functions</a:t>
            </a:r>
            <a:br>
              <a:rPr lang="en-US" sz="3600" dirty="0"/>
            </a:br>
            <a:br>
              <a:rPr lang="en-US" sz="3600" dirty="0"/>
            </a:br>
            <a:r>
              <a:rPr lang="en-US" sz="3600" b="1" dirty="0"/>
              <a:t>Session 0: </a:t>
            </a:r>
            <a:r>
              <a:rPr lang="en-US" sz="3600" dirty="0"/>
              <a:t>Setting the Stage for Module 3</a:t>
            </a:r>
            <a:br>
              <a:rPr lang="en-US" sz="3600" dirty="0"/>
            </a:br>
            <a:br>
              <a:rPr lang="en-US" sz="3600" dirty="0"/>
            </a:br>
            <a:r>
              <a:rPr lang="en-US" sz="3600" b="0" i="0" u="none" strike="noStrike" cap="none" dirty="0">
                <a:solidFill>
                  <a:srgbClr val="5A5A5A"/>
                </a:solidFill>
                <a:sym typeface="Calibri"/>
              </a:rPr>
              <a:t>Grades </a:t>
            </a:r>
            <a:r>
              <a:rPr lang="en-US" sz="3600" dirty="0"/>
              <a:t>6–9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10</a:t>
            </a:fld>
            <a:endParaRPr lang="en-US" dirty="0"/>
          </a:p>
        </p:txBody>
      </p:sp>
      <p:sp>
        <p:nvSpPr>
          <p:cNvPr id="5" name="Text Placeholder 4"/>
          <p:cNvSpPr>
            <a:spLocks noGrp="1"/>
          </p:cNvSpPr>
          <p:nvPr>
            <p:ph type="body" idx="1"/>
          </p:nvPr>
        </p:nvSpPr>
        <p:spPr>
          <a:xfrm>
            <a:off x="335137" y="1193800"/>
            <a:ext cx="11383961" cy="4822824"/>
          </a:xfrm>
        </p:spPr>
        <p:txBody>
          <a:bodyPr/>
          <a:lstStyle/>
          <a:p>
            <a:pPr marL="0" indent="0">
              <a:buNone/>
            </a:pPr>
            <a:r>
              <a:rPr lang="en-US" sz="3200" dirty="0">
                <a:solidFill>
                  <a:srgbClr val="3B3B3D"/>
                </a:solidFill>
              </a:rPr>
              <a:t>What do we want to achieve in collaborative planning sessions?</a:t>
            </a:r>
          </a:p>
          <a:p>
            <a:pPr marL="0" indent="0">
              <a:buNone/>
            </a:pPr>
            <a:endParaRPr lang="en-US" sz="3200" dirty="0">
              <a:solidFill>
                <a:srgbClr val="3B3B3D"/>
              </a:solidFill>
            </a:endParaRPr>
          </a:p>
          <a:p>
            <a:pPr marL="457200" indent="-457200"/>
            <a:r>
              <a:rPr lang="en-US" sz="3200" dirty="0">
                <a:solidFill>
                  <a:srgbClr val="3B3B3D"/>
                </a:solidFill>
              </a:rPr>
              <a:t>Build a shared understanding of the math content described in the standards and what that content looks like in teaching and learning.</a:t>
            </a:r>
          </a:p>
          <a:p>
            <a:pPr marL="0" indent="0">
              <a:buNone/>
            </a:pPr>
            <a:endParaRPr lang="en-US" sz="3200" dirty="0">
              <a:solidFill>
                <a:srgbClr val="3B3B3D"/>
              </a:solidFill>
            </a:endParaRPr>
          </a:p>
          <a:p>
            <a:pPr marL="457200" indent="-457200"/>
            <a:r>
              <a:rPr lang="en-US" sz="3200" dirty="0">
                <a:solidFill>
                  <a:srgbClr val="3B3B3D"/>
                </a:solidFill>
              </a:rPr>
              <a:t>Consider and use instructional strategies and curricular resources that will best build on students’ current understanding and connect to the intended learning.</a:t>
            </a:r>
          </a:p>
        </p:txBody>
      </p:sp>
      <p:sp>
        <p:nvSpPr>
          <p:cNvPr id="4" name="Title 3"/>
          <p:cNvSpPr>
            <a:spLocks noGrp="1"/>
          </p:cNvSpPr>
          <p:nvPr>
            <p:ph type="title"/>
          </p:nvPr>
        </p:nvSpPr>
        <p:spPr/>
        <p:txBody>
          <a:bodyPr/>
          <a:lstStyle/>
          <a:p>
            <a:r>
              <a:rPr lang="en-US" b="1" dirty="0"/>
              <a:t>Collaborative planning</a:t>
            </a:r>
          </a:p>
        </p:txBody>
      </p:sp>
      <p:sp>
        <p:nvSpPr>
          <p:cNvPr id="7" name="Rectangle 6"/>
          <p:cNvSpPr/>
          <p:nvPr/>
        </p:nvSpPr>
        <p:spPr>
          <a:xfrm>
            <a:off x="403950" y="6158853"/>
            <a:ext cx="3940390" cy="520204"/>
          </a:xfrm>
          <a:prstGeom prst="rect">
            <a:avLst/>
          </a:prstGeom>
        </p:spPr>
        <p:txBody>
          <a:bodyPr wrap="square">
            <a:spAutoFit/>
          </a:bodyPr>
          <a:lstStyle/>
          <a:p>
            <a:pPr lvl="0">
              <a:buSzPct val="25000"/>
            </a:pPr>
            <a:r>
              <a:rPr lang="en-US" dirty="0">
                <a:solidFill>
                  <a:srgbClr val="5A5A5A"/>
                </a:solidFill>
                <a:latin typeface="Calibri"/>
                <a:ea typeface="Calibri"/>
                <a:cs typeface="Calibri"/>
                <a:sym typeface="Calibri"/>
              </a:rPr>
              <a:t>Math Content Module 3, Session 1</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4157363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11</a:t>
            </a:fld>
            <a:endParaRPr lang="en-US" dirty="0"/>
          </a:p>
        </p:txBody>
      </p:sp>
      <p:sp>
        <p:nvSpPr>
          <p:cNvPr id="5" name="Text Placeholder 4"/>
          <p:cNvSpPr>
            <a:spLocks noGrp="1"/>
          </p:cNvSpPr>
          <p:nvPr>
            <p:ph type="body" idx="1"/>
          </p:nvPr>
        </p:nvSpPr>
        <p:spPr>
          <a:xfrm>
            <a:off x="323061" y="964949"/>
            <a:ext cx="11383961" cy="5327484"/>
          </a:xfrm>
        </p:spPr>
        <p:txBody>
          <a:bodyPr/>
          <a:lstStyle/>
          <a:p>
            <a:pPr marL="0" indent="0">
              <a:buNone/>
            </a:pPr>
            <a:r>
              <a:rPr lang="en-US" sz="3200" dirty="0">
                <a:solidFill>
                  <a:srgbClr val="3B3B3D"/>
                </a:solidFill>
              </a:rPr>
              <a:t>What often comes out of unstructured planning sessions?</a:t>
            </a:r>
          </a:p>
          <a:p>
            <a:pPr marL="0" indent="0">
              <a:buNone/>
            </a:pPr>
            <a:endParaRPr lang="en-US" sz="1200" dirty="0">
              <a:solidFill>
                <a:srgbClr val="3B3B3D"/>
              </a:solidFill>
            </a:endParaRPr>
          </a:p>
          <a:p>
            <a:pPr marL="457200" indent="-457200"/>
            <a:r>
              <a:rPr lang="en-US" sz="3200" dirty="0">
                <a:solidFill>
                  <a:srgbClr val="3B3B3D"/>
                </a:solidFill>
              </a:rPr>
              <a:t>Teams use “divide and conquer” planning instead of collaborating about instruction.</a:t>
            </a:r>
          </a:p>
          <a:p>
            <a:pPr marL="457200" indent="-457200"/>
            <a:r>
              <a:rPr lang="en-US" sz="3200" dirty="0">
                <a:solidFill>
                  <a:srgbClr val="3B3B3D"/>
                </a:solidFill>
              </a:rPr>
              <a:t>Teachers leave the room with varied understandings of content, which leads to confusion and differences in instruction across classes.</a:t>
            </a:r>
          </a:p>
          <a:p>
            <a:pPr marL="457200" indent="-457200"/>
            <a:r>
              <a:rPr lang="en-US" sz="3200" dirty="0">
                <a:solidFill>
                  <a:srgbClr val="3B3B3D"/>
                </a:solidFill>
              </a:rPr>
              <a:t>Teams spend time talking about logistical issues instead of collaborative planning.</a:t>
            </a:r>
          </a:p>
          <a:p>
            <a:pPr marL="457200" indent="-457200"/>
            <a:r>
              <a:rPr lang="en-US" sz="3200" dirty="0">
                <a:solidFill>
                  <a:srgbClr val="3B3B3D"/>
                </a:solidFill>
              </a:rPr>
              <a:t>The tyranny of the urgent crowds out the important.</a:t>
            </a:r>
          </a:p>
        </p:txBody>
      </p:sp>
      <p:sp>
        <p:nvSpPr>
          <p:cNvPr id="4" name="Title 3"/>
          <p:cNvSpPr>
            <a:spLocks noGrp="1"/>
          </p:cNvSpPr>
          <p:nvPr>
            <p:ph type="title"/>
          </p:nvPr>
        </p:nvSpPr>
        <p:spPr/>
        <p:txBody>
          <a:bodyPr/>
          <a:lstStyle/>
          <a:p>
            <a:r>
              <a:rPr lang="en-US" b="1" dirty="0"/>
              <a:t>Collaborative planning</a:t>
            </a:r>
          </a:p>
        </p:txBody>
      </p:sp>
      <p:sp>
        <p:nvSpPr>
          <p:cNvPr id="7" name="Rectangle 6"/>
          <p:cNvSpPr/>
          <p:nvPr/>
        </p:nvSpPr>
        <p:spPr>
          <a:xfrm>
            <a:off x="403950" y="6158853"/>
            <a:ext cx="3940390" cy="520204"/>
          </a:xfrm>
          <a:prstGeom prst="rect">
            <a:avLst/>
          </a:prstGeom>
        </p:spPr>
        <p:txBody>
          <a:bodyPr wrap="square">
            <a:spAutoFit/>
          </a:bodyPr>
          <a:lstStyle/>
          <a:p>
            <a:pPr lvl="0">
              <a:buSzPct val="25000"/>
            </a:pPr>
            <a:r>
              <a:rPr lang="en-US" dirty="0">
                <a:solidFill>
                  <a:srgbClr val="5A5A5A"/>
                </a:solidFill>
                <a:latin typeface="Calibri"/>
                <a:ea typeface="Calibri"/>
                <a:cs typeface="Calibri"/>
                <a:sym typeface="Calibri"/>
              </a:rPr>
              <a:t>Math Content Module 3, Session 1</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556956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r>
              <a:rPr lang="en-US" b="1" dirty="0"/>
              <a:t>Tool that promotes effective collaborative planning: </a:t>
            </a:r>
            <a:br>
              <a:rPr lang="en-US" b="1" dirty="0"/>
            </a:br>
            <a:br>
              <a:rPr lang="en-US" b="1" dirty="0"/>
            </a:br>
            <a:r>
              <a:rPr lang="en-US" b="1" i="1" dirty="0"/>
              <a:t>The Planning</a:t>
            </a:r>
            <a:br>
              <a:rPr lang="en-US" b="1" i="1" dirty="0"/>
            </a:br>
            <a:r>
              <a:rPr lang="en-US" b="1" i="1" dirty="0"/>
              <a:t>Guide Tool</a:t>
            </a:r>
          </a:p>
        </p:txBody>
      </p:sp>
      <p:sp>
        <p:nvSpPr>
          <p:cNvPr id="4" name="Slide Number Placeholder 3"/>
          <p:cNvSpPr>
            <a:spLocks noGrp="1"/>
          </p:cNvSpPr>
          <p:nvPr>
            <p:ph type="sldNum" idx="12"/>
          </p:nvPr>
        </p:nvSpPr>
        <p:spPr>
          <a:prstGeom prst="rect">
            <a:avLst/>
          </a:prstGeom>
        </p:spPr>
        <p:txBody>
          <a:bodyPr/>
          <a:lstStyle/>
          <a:p>
            <a:fld id="{4080289E-A2FF-0941-931A-EE1328331F47}" type="slidenum">
              <a:rPr lang="en-US" smtClean="0"/>
              <a:pPr/>
              <a:t>12</a:t>
            </a:fld>
            <a:endParaRPr lang="en-US" dirty="0"/>
          </a:p>
        </p:txBody>
      </p:sp>
      <p:pic>
        <p:nvPicPr>
          <p:cNvPr id="5" name="Picture 4" descr="893829:Users:raoj:Desktop:M3_P_02_LDOE_SecMath_Planning Guide_4pp_FINAL.pdf"/>
          <p:cNvPicPr/>
          <p:nvPr/>
        </p:nvPicPr>
        <p:blipFill>
          <a:blip r:embed="rId3">
            <a:extLst>
              <a:ext uri="{28A0092B-C50C-407E-A947-70E740481C1C}">
                <a14:useLocalDpi xmlns:a14="http://schemas.microsoft.com/office/drawing/2010/main" val="0"/>
              </a:ext>
            </a:extLst>
          </a:blip>
          <a:srcRect/>
          <a:stretch>
            <a:fillRect/>
          </a:stretch>
        </p:blipFill>
        <p:spPr bwMode="auto">
          <a:xfrm rot="540000">
            <a:off x="6022600" y="559002"/>
            <a:ext cx="4782228" cy="5775524"/>
          </a:xfrm>
          <a:prstGeom prst="rect">
            <a:avLst/>
          </a:prstGeom>
          <a:noFill/>
          <a:ln>
            <a:solidFill>
              <a:schemeClr val="accent6"/>
            </a:solidFill>
          </a:ln>
        </p:spPr>
      </p:pic>
    </p:spTree>
    <p:extLst>
      <p:ext uri="{BB962C8B-B14F-4D97-AF65-F5344CB8AC3E}">
        <p14:creationId xmlns:p14="http://schemas.microsoft.com/office/powerpoint/2010/main" val="3002408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Text Placeholder 2"/>
          <p:cNvSpPr>
            <a:spLocks noGrp="1"/>
          </p:cNvSpPr>
          <p:nvPr>
            <p:ph type="body" sz="quarter" idx="4294967295"/>
          </p:nvPr>
        </p:nvSpPr>
        <p:spPr>
          <a:xfrm>
            <a:off x="4039254" y="767817"/>
            <a:ext cx="7817162" cy="5396515"/>
          </a:xfrm>
          <a:prstGeom prst="rect">
            <a:avLst/>
          </a:prstGeom>
        </p:spPr>
        <p:txBody>
          <a:bodyPr/>
          <a:lstStyle/>
          <a:p>
            <a:pPr marL="0" indent="0">
              <a:lnSpc>
                <a:spcPct val="100000"/>
              </a:lnSpc>
              <a:buNone/>
            </a:pPr>
            <a:endParaRPr lang="en-US" dirty="0"/>
          </a:p>
          <a:p>
            <a:pPr marL="0" indent="0">
              <a:lnSpc>
                <a:spcPct val="100000"/>
              </a:lnSpc>
              <a:buNone/>
            </a:pPr>
            <a:r>
              <a:rPr lang="en-US" sz="3200" dirty="0">
                <a:solidFill>
                  <a:schemeClr val="accent6">
                    <a:lumMod val="50000"/>
                  </a:schemeClr>
                </a:solidFill>
                <a:latin typeface="Calibri" panose="020F0502020204030204" pitchFamily="34" charset="0"/>
                <a:cs typeface="Calibri" panose="020F0502020204030204" pitchFamily="34" charset="0"/>
              </a:rPr>
              <a:t>Observe the group using the Planning Guide tool to: </a:t>
            </a:r>
          </a:p>
          <a:p>
            <a:pPr marL="0" indent="0">
              <a:lnSpc>
                <a:spcPct val="100000"/>
              </a:lnSpc>
              <a:buNone/>
            </a:pPr>
            <a:endParaRPr lang="en-US" sz="3200" dirty="0">
              <a:solidFill>
                <a:schemeClr val="accent6">
                  <a:lumMod val="50000"/>
                </a:schemeClr>
              </a:solidFill>
              <a:latin typeface="Calibri" panose="020F0502020204030204" pitchFamily="34" charset="0"/>
              <a:cs typeface="Calibri" panose="020F0502020204030204" pitchFamily="34" charset="0"/>
            </a:endParaRPr>
          </a:p>
          <a:p>
            <a:pPr marL="457200" indent="-457200">
              <a:buFont typeface="Arial"/>
              <a:buChar char="•"/>
            </a:pPr>
            <a:r>
              <a:rPr lang="en-US" sz="3200" dirty="0">
                <a:solidFill>
                  <a:schemeClr val="accent6">
                    <a:lumMod val="50000"/>
                  </a:schemeClr>
                </a:solidFill>
                <a:latin typeface="Calibri" panose="020F0502020204030204" pitchFamily="34" charset="0"/>
                <a:cs typeface="Calibri" panose="020F0502020204030204" pitchFamily="34" charset="0"/>
              </a:rPr>
              <a:t>establish the focus for collaborative planning.</a:t>
            </a:r>
          </a:p>
          <a:p>
            <a:pPr marL="457200" indent="-457200">
              <a:buFont typeface="Arial"/>
              <a:buChar char="•"/>
            </a:pPr>
            <a:r>
              <a:rPr lang="en-US" sz="3200" dirty="0">
                <a:solidFill>
                  <a:schemeClr val="accent6">
                    <a:lumMod val="50000"/>
                  </a:schemeClr>
                </a:solidFill>
                <a:latin typeface="Calibri" panose="020F0502020204030204" pitchFamily="34" charset="0"/>
                <a:cs typeface="Calibri" panose="020F0502020204030204" pitchFamily="34" charset="0"/>
              </a:rPr>
              <a:t>conduct a foundational study of the standards.</a:t>
            </a:r>
          </a:p>
          <a:p>
            <a:pPr marL="0" indent="0">
              <a:lnSpc>
                <a:spcPct val="100000"/>
              </a:lnSpc>
              <a:buNone/>
            </a:pPr>
            <a:endParaRPr lang="en-US" sz="3200" dirty="0">
              <a:solidFill>
                <a:schemeClr val="accent6">
                  <a:lumMod val="50000"/>
                </a:schemeClr>
              </a:solidFill>
              <a:latin typeface="Calibri" panose="020F0502020204030204" pitchFamily="34" charset="0"/>
              <a:cs typeface="Calibri" panose="020F0502020204030204" pitchFamily="34" charset="0"/>
            </a:endParaRPr>
          </a:p>
          <a:p>
            <a:pPr marL="0" indent="0">
              <a:lnSpc>
                <a:spcPct val="100000"/>
              </a:lnSpc>
              <a:buNone/>
            </a:pPr>
            <a:r>
              <a:rPr lang="en-US" sz="3200" dirty="0">
                <a:solidFill>
                  <a:schemeClr val="accent6">
                    <a:lumMod val="50000"/>
                  </a:schemeClr>
                </a:solidFill>
                <a:latin typeface="Calibri" panose="020F0502020204030204" pitchFamily="34" charset="0"/>
                <a:cs typeface="Calibri" panose="020F0502020204030204" pitchFamily="34" charset="0"/>
              </a:rPr>
              <a:t>What did the team accomplish in their conversation?</a:t>
            </a:r>
          </a:p>
        </p:txBody>
      </p:sp>
      <p:sp>
        <p:nvSpPr>
          <p:cNvPr id="5" name="Slide Number Placeholder 4"/>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13</a:t>
            </a:fld>
            <a:endParaRPr lang="en-US" dirty="0"/>
          </a:p>
        </p:txBody>
      </p:sp>
      <p:sp>
        <p:nvSpPr>
          <p:cNvPr id="6" name="TextBox 5"/>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1</a:t>
            </a:r>
          </a:p>
          <a:p>
            <a:r>
              <a:rPr lang="en-US" dirty="0">
                <a:solidFill>
                  <a:schemeClr val="tx1">
                    <a:lumMod val="75000"/>
                  </a:schemeClr>
                </a:solidFill>
                <a:latin typeface="Calibri"/>
                <a:cs typeface="Calibri"/>
              </a:rPr>
              <a:t>Grades 6–9</a:t>
            </a:r>
          </a:p>
        </p:txBody>
      </p:sp>
      <p:pic>
        <p:nvPicPr>
          <p:cNvPr id="7" name="Picture Placeholder 6"/>
          <p:cNvPicPr>
            <a:picLocks noGrp="1" noChangeAspect="1"/>
          </p:cNvPicPr>
          <p:nvPr>
            <p:ph type="pic" sz="quarter" idx="4294967295"/>
          </p:nvPr>
        </p:nvPicPr>
        <p:blipFill>
          <a:blip r:embed="rId3"/>
          <a:srcRect l="16667" r="16667"/>
          <a:stretch>
            <a:fillRect/>
          </a:stretch>
        </p:blipFill>
        <p:spPr>
          <a:xfrm>
            <a:off x="602690" y="2065168"/>
            <a:ext cx="3036730" cy="3036730"/>
          </a:xfrm>
          <a:prstGeom prst="ellipse">
            <a:avLst/>
          </a:prstGeom>
        </p:spPr>
      </p:pic>
      <p:sp>
        <p:nvSpPr>
          <p:cNvPr id="4" name="Rectangle 3"/>
          <p:cNvSpPr/>
          <p:nvPr/>
        </p:nvSpPr>
        <p:spPr>
          <a:xfrm>
            <a:off x="248885" y="2811568"/>
            <a:ext cx="276999" cy="1587935"/>
          </a:xfrm>
          <a:prstGeom prst="rect">
            <a:avLst/>
          </a:prstGeom>
        </p:spPr>
        <p:txBody>
          <a:bodyPr vert="vert270" wrap="square" anchor="t" anchorCtr="0">
            <a:spAutoFit/>
          </a:bodyPr>
          <a:lstStyle/>
          <a:p>
            <a:r>
              <a:rPr lang="en-US" sz="600" i="1" dirty="0">
                <a:solidFill>
                  <a:schemeClr val="bg1">
                    <a:lumMod val="75000"/>
                  </a:schemeClr>
                </a:solidFill>
                <a:latin typeface="Calibri"/>
                <a:cs typeface="Calibri"/>
              </a:rPr>
              <a:t>Credit: m-gucci / iStock / Thinkstock</a:t>
            </a:r>
          </a:p>
        </p:txBody>
      </p:sp>
    </p:spTree>
    <p:extLst>
      <p:ext uri="{BB962C8B-B14F-4D97-AF65-F5344CB8AC3E}">
        <p14:creationId xmlns:p14="http://schemas.microsoft.com/office/powerpoint/2010/main" val="1712126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p:tgtEl>
                                          <p:spTgt spid="3">
                                            <p:txEl>
                                              <p:pRg st="6" end="6"/>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Planning Guide Tool</a:t>
            </a:r>
          </a:p>
        </p:txBody>
      </p:sp>
      <p:sp>
        <p:nvSpPr>
          <p:cNvPr id="3" name="Slide Number Placeholder 2"/>
          <p:cNvSpPr>
            <a:spLocks noGrp="1"/>
          </p:cNvSpPr>
          <p:nvPr>
            <p:ph type="sldNum" idx="12"/>
          </p:nvPr>
        </p:nvSpPr>
        <p:spPr/>
        <p:txBody>
          <a:bodyPr/>
          <a:lstStyle/>
          <a:p>
            <a:fld id="{4080289E-A2FF-0941-931A-EE1328331F47}" type="slidenum">
              <a:rPr lang="en-US" smtClean="0"/>
              <a:pPr/>
              <a:t>14</a:t>
            </a:fld>
            <a:endParaRPr lang="en-US" dirty="0"/>
          </a:p>
        </p:txBody>
      </p:sp>
      <p:sp>
        <p:nvSpPr>
          <p:cNvPr id="4" name="Text Placeholder 3"/>
          <p:cNvSpPr>
            <a:spLocks noGrp="1"/>
          </p:cNvSpPr>
          <p:nvPr>
            <p:ph type="body" idx="1"/>
          </p:nvPr>
        </p:nvSpPr>
        <p:spPr>
          <a:xfrm>
            <a:off x="352301" y="1054663"/>
            <a:ext cx="7375276" cy="4822824"/>
          </a:xfrm>
        </p:spPr>
        <p:txBody>
          <a:bodyPr numCol="1"/>
          <a:lstStyle/>
          <a:p>
            <a:pPr marL="0" indent="0">
              <a:buNone/>
            </a:pPr>
            <a:r>
              <a:rPr lang="en-US" sz="3600" dirty="0"/>
              <a:t>Lets try it together! </a:t>
            </a:r>
          </a:p>
          <a:p>
            <a:pPr marL="0" indent="0">
              <a:buNone/>
            </a:pPr>
            <a:endParaRPr lang="en-US" sz="1000" dirty="0"/>
          </a:p>
          <a:p>
            <a:pPr marL="0" indent="0">
              <a:buNone/>
            </a:pPr>
            <a:r>
              <a:rPr lang="en-US" b="1" dirty="0"/>
              <a:t>Establish the focus for collaborative planning</a:t>
            </a:r>
            <a:r>
              <a:rPr lang="en-US" dirty="0"/>
              <a:t>: </a:t>
            </a:r>
          </a:p>
          <a:p>
            <a:pPr marL="457200" indent="-457200"/>
            <a:r>
              <a:rPr lang="en-US" dirty="0">
                <a:solidFill>
                  <a:schemeClr val="tx1">
                    <a:lumMod val="50000"/>
                  </a:schemeClr>
                </a:solidFill>
              </a:rPr>
              <a:t>Grade 6: 6.EE.C.9</a:t>
            </a:r>
          </a:p>
          <a:p>
            <a:pPr marL="457200" indent="-457200"/>
            <a:r>
              <a:rPr lang="en-US" dirty="0">
                <a:solidFill>
                  <a:schemeClr val="tx1">
                    <a:lumMod val="50000"/>
                  </a:schemeClr>
                </a:solidFill>
              </a:rPr>
              <a:t>Grade 7: 7.RP.A.2c, 7.RP.A.2d</a:t>
            </a:r>
          </a:p>
          <a:p>
            <a:pPr marL="457200" indent="-457200"/>
            <a:r>
              <a:rPr lang="en-US" dirty="0">
                <a:solidFill>
                  <a:schemeClr val="tx1">
                    <a:lumMod val="50000"/>
                  </a:schemeClr>
                </a:solidFill>
              </a:rPr>
              <a:t>Grade 8: 8.F.A.3, 8.F.B.4</a:t>
            </a:r>
          </a:p>
          <a:p>
            <a:pPr marL="457200" indent="-457200"/>
            <a:r>
              <a:rPr lang="en-US" dirty="0" err="1">
                <a:solidFill>
                  <a:schemeClr val="tx1">
                    <a:lumMod val="50000"/>
                  </a:schemeClr>
                </a:solidFill>
              </a:rPr>
              <a:t>Alg</a:t>
            </a:r>
            <a:r>
              <a:rPr lang="en-US" dirty="0">
                <a:solidFill>
                  <a:schemeClr val="tx1">
                    <a:lumMod val="50000"/>
                  </a:schemeClr>
                </a:solidFill>
              </a:rPr>
              <a:t> I: A1: F-LE.A.1a, A1: F-LE.A.1b, A1: F-LE.A.2</a:t>
            </a:r>
          </a:p>
        </p:txBody>
      </p:sp>
      <p:sp>
        <p:nvSpPr>
          <p:cNvPr id="8" name="TextBox 7"/>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1</a:t>
            </a:r>
          </a:p>
          <a:p>
            <a:r>
              <a:rPr lang="en-US" dirty="0">
                <a:solidFill>
                  <a:schemeClr val="tx1">
                    <a:lumMod val="75000"/>
                  </a:schemeClr>
                </a:solidFill>
                <a:latin typeface="Calibri"/>
                <a:cs typeface="Calibri"/>
              </a:rPr>
              <a:t>Grades 6–9</a:t>
            </a:r>
          </a:p>
        </p:txBody>
      </p:sp>
      <p:pic>
        <p:nvPicPr>
          <p:cNvPr id="10" name="Picture Placeholder 7">
            <a:extLst>
              <a:ext uri="{FF2B5EF4-FFF2-40B4-BE49-F238E27FC236}">
                <a16:creationId xmlns:a16="http://schemas.microsoft.com/office/drawing/2014/main" id="{83CDDA16-467E-0D4A-B315-ED17F1859131}"/>
              </a:ext>
            </a:extLst>
          </p:cNvPr>
          <p:cNvPicPr>
            <a:picLocks noChangeAspect="1"/>
          </p:cNvPicPr>
          <p:nvPr/>
        </p:nvPicPr>
        <p:blipFill>
          <a:blip r:embed="rId3"/>
          <a:srcRect l="9532" r="9532"/>
          <a:stretch>
            <a:fillRect/>
          </a:stretch>
        </p:blipFill>
        <p:spPr>
          <a:xfrm>
            <a:off x="8190247" y="1518875"/>
            <a:ext cx="3036888" cy="3036888"/>
          </a:xfrm>
          <a:prstGeom prst="ellipse">
            <a:avLst/>
          </a:prstGeom>
          <a:ln w="133350">
            <a:solidFill>
              <a:schemeClr val="tx1"/>
            </a:solidFill>
          </a:ln>
        </p:spPr>
      </p:pic>
      <p:sp>
        <p:nvSpPr>
          <p:cNvPr id="11" name="TextBox 10">
            <a:extLst>
              <a:ext uri="{FF2B5EF4-FFF2-40B4-BE49-F238E27FC236}">
                <a16:creationId xmlns:a16="http://schemas.microsoft.com/office/drawing/2014/main" id="{DDD4E08D-304E-F34F-945E-24140765C7AF}"/>
              </a:ext>
            </a:extLst>
          </p:cNvPr>
          <p:cNvSpPr txBox="1"/>
          <p:nvPr/>
        </p:nvSpPr>
        <p:spPr>
          <a:xfrm>
            <a:off x="11329432" y="2628900"/>
            <a:ext cx="276999" cy="1772682"/>
          </a:xfrm>
          <a:prstGeom prst="rect">
            <a:avLst/>
          </a:prstGeom>
          <a:noFill/>
        </p:spPr>
        <p:txBody>
          <a:bodyPr vert="vert270" wrap="square" rtlCol="0">
            <a:spAutoFit/>
          </a:bodyPr>
          <a:lstStyle/>
          <a:p>
            <a:r>
              <a:rPr lang="en-US" sz="600" i="1" dirty="0">
                <a:solidFill>
                  <a:schemeClr val="bg1">
                    <a:lumMod val="85000"/>
                  </a:schemeClr>
                </a:solidFill>
              </a:rPr>
              <a:t>Credit: Creatas Images/Creatas/Thinkstock</a:t>
            </a:r>
          </a:p>
        </p:txBody>
      </p:sp>
    </p:spTree>
    <p:extLst>
      <p:ext uri="{BB962C8B-B14F-4D97-AF65-F5344CB8AC3E}">
        <p14:creationId xmlns:p14="http://schemas.microsoft.com/office/powerpoint/2010/main" val="1124954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49795" t="1" r="24679" b="76991"/>
          <a:stretch/>
        </p:blipFill>
        <p:spPr>
          <a:xfrm>
            <a:off x="8139554" y="1355290"/>
            <a:ext cx="3985069" cy="3592095"/>
          </a:xfrm>
          <a:prstGeom prst="rect">
            <a:avLst/>
          </a:prstGeom>
        </p:spPr>
      </p:pic>
      <p:sp>
        <p:nvSpPr>
          <p:cNvPr id="6" name="Slide Number Placeholder 5"/>
          <p:cNvSpPr>
            <a:spLocks noGrp="1"/>
          </p:cNvSpPr>
          <p:nvPr>
            <p:ph type="sldNum" idx="12"/>
          </p:nvPr>
        </p:nvSpPr>
        <p:spPr/>
        <p:txBody>
          <a:bodyPr/>
          <a:lstStyle/>
          <a:p>
            <a:fld id="{4080289E-A2FF-0941-931A-EE1328331F47}" type="slidenum">
              <a:rPr lang="en-US" smtClean="0"/>
              <a:pPr/>
              <a:t>15</a:t>
            </a:fld>
            <a:endParaRPr lang="en-US" dirty="0"/>
          </a:p>
        </p:txBody>
      </p:sp>
      <p:sp>
        <p:nvSpPr>
          <p:cNvPr id="5" name="Text Placeholder 4"/>
          <p:cNvSpPr>
            <a:spLocks noGrp="1"/>
          </p:cNvSpPr>
          <p:nvPr>
            <p:ph type="body" idx="1"/>
          </p:nvPr>
        </p:nvSpPr>
        <p:spPr>
          <a:xfrm>
            <a:off x="156014" y="914259"/>
            <a:ext cx="8050917" cy="5063030"/>
          </a:xfrm>
        </p:spPr>
        <p:txBody>
          <a:bodyPr/>
          <a:lstStyle/>
          <a:p>
            <a:pPr marL="0" indent="0" fontAlgn="base">
              <a:buNone/>
            </a:pPr>
            <a:r>
              <a:rPr lang="en-US" sz="3200" b="1" dirty="0"/>
              <a:t>Foundational study of the standards</a:t>
            </a:r>
          </a:p>
          <a:p>
            <a:pPr marL="0" indent="0" fontAlgn="base">
              <a:buNone/>
            </a:pPr>
            <a:endParaRPr lang="en-US" sz="1000" dirty="0">
              <a:solidFill>
                <a:srgbClr val="3B3B3D"/>
              </a:solidFill>
            </a:endParaRPr>
          </a:p>
          <a:p>
            <a:pPr marL="514350" indent="-514350" fontAlgn="base">
              <a:buFont typeface="+mj-lt"/>
              <a:buAutoNum type="arabicPeriod"/>
            </a:pPr>
            <a:r>
              <a:rPr lang="en-US" sz="2400" dirty="0">
                <a:solidFill>
                  <a:srgbClr val="3B3B3D"/>
                </a:solidFill>
              </a:rPr>
              <a:t>Analyze the targeted standard(s) (examine Introduction, Domain, Cluster Heading, and Content Standard) to ensure a common understanding of the content.</a:t>
            </a:r>
          </a:p>
          <a:p>
            <a:pPr marL="514350" indent="-514350" fontAlgn="base">
              <a:buFont typeface="+mj-lt"/>
              <a:buAutoNum type="arabicPeriod"/>
            </a:pPr>
            <a:endParaRPr lang="en-US" sz="2400" dirty="0">
              <a:solidFill>
                <a:srgbClr val="3B3B3D"/>
              </a:solidFill>
            </a:endParaRPr>
          </a:p>
          <a:p>
            <a:pPr marL="514350" indent="-514350" fontAlgn="base">
              <a:buFont typeface="+mj-lt"/>
              <a:buAutoNum type="arabicPeriod"/>
            </a:pPr>
            <a:r>
              <a:rPr lang="en-US" sz="2400" dirty="0">
                <a:solidFill>
                  <a:srgbClr val="3B3B3D"/>
                </a:solidFill>
              </a:rPr>
              <a:t>Identify related standards in the grades/courses before and after using the Teacher Companion Document, Remediation Guide, or Coherence Map. Describe how the focus grade/course level standards are different than the adjacent standards.</a:t>
            </a:r>
          </a:p>
        </p:txBody>
      </p:sp>
      <p:sp>
        <p:nvSpPr>
          <p:cNvPr id="4" name="Title 3"/>
          <p:cNvSpPr>
            <a:spLocks noGrp="1"/>
          </p:cNvSpPr>
          <p:nvPr>
            <p:ph type="title"/>
          </p:nvPr>
        </p:nvSpPr>
        <p:spPr/>
        <p:txBody>
          <a:bodyPr/>
          <a:lstStyle/>
          <a:p>
            <a:r>
              <a:rPr lang="en-US" b="1" i="1" dirty="0"/>
              <a:t>Planning Guide Tool</a:t>
            </a:r>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1</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34548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16</a:t>
            </a:fld>
            <a:endParaRPr lang="en-US" dirty="0"/>
          </a:p>
        </p:txBody>
      </p:sp>
      <p:sp>
        <p:nvSpPr>
          <p:cNvPr id="5" name="Text Placeholder 4"/>
          <p:cNvSpPr>
            <a:spLocks noGrp="1"/>
          </p:cNvSpPr>
          <p:nvPr>
            <p:ph type="body" idx="1"/>
          </p:nvPr>
        </p:nvSpPr>
        <p:spPr>
          <a:xfrm>
            <a:off x="254771" y="908967"/>
            <a:ext cx="11601644" cy="5034525"/>
          </a:xfrm>
        </p:spPr>
        <p:txBody>
          <a:bodyPr/>
          <a:lstStyle/>
          <a:p>
            <a:pPr marL="0" indent="0" fontAlgn="base">
              <a:buNone/>
            </a:pPr>
            <a:r>
              <a:rPr lang="en-US" sz="3200" b="1" dirty="0"/>
              <a:t>Foundational study of the standards</a:t>
            </a:r>
          </a:p>
          <a:p>
            <a:pPr marL="0" indent="0" fontAlgn="base">
              <a:buNone/>
            </a:pPr>
            <a:endParaRPr lang="en-US" sz="2400" b="1" dirty="0"/>
          </a:p>
          <a:p>
            <a:pPr marL="514350" indent="-514350" fontAlgn="base">
              <a:buFont typeface="+mj-lt"/>
              <a:buAutoNum type="arabicPeriod" startAt="3"/>
            </a:pPr>
            <a:r>
              <a:rPr lang="en-US" sz="3200" dirty="0"/>
              <a:t>Describe the components of rigor addressed by the targeted standard(s). Use the Teacher Companion Document or the Rigor Document to better understand the standard(s).</a:t>
            </a:r>
          </a:p>
        </p:txBody>
      </p:sp>
      <p:sp>
        <p:nvSpPr>
          <p:cNvPr id="4" name="Title 3"/>
          <p:cNvSpPr>
            <a:spLocks noGrp="1"/>
          </p:cNvSpPr>
          <p:nvPr>
            <p:ph type="title"/>
          </p:nvPr>
        </p:nvSpPr>
        <p:spPr/>
        <p:txBody>
          <a:bodyPr/>
          <a:lstStyle/>
          <a:p>
            <a:r>
              <a:rPr lang="en-US" b="1" i="1" dirty="0"/>
              <a:t>Planning Guide Tool</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5944" t="25197" r="64" b="53836"/>
          <a:stretch/>
        </p:blipFill>
        <p:spPr>
          <a:xfrm>
            <a:off x="4237517" y="3426593"/>
            <a:ext cx="2969898" cy="2516899"/>
          </a:xfrm>
          <a:prstGeom prst="rect">
            <a:avLst/>
          </a:prstGeom>
        </p:spPr>
      </p:pic>
      <p:sp>
        <p:nvSpPr>
          <p:cNvPr id="3" name="TextBox 2"/>
          <p:cNvSpPr txBox="1"/>
          <p:nvPr/>
        </p:nvSpPr>
        <p:spPr>
          <a:xfrm>
            <a:off x="4056738" y="4495281"/>
            <a:ext cx="492443" cy="1366721"/>
          </a:xfrm>
          <a:prstGeom prst="rect">
            <a:avLst/>
          </a:prstGeom>
          <a:noFill/>
        </p:spPr>
        <p:txBody>
          <a:bodyPr vert="vert270" wrap="none" rtlCol="0">
            <a:spAutoFit/>
          </a:bodyPr>
          <a:lstStyle/>
          <a:p>
            <a:r>
              <a:rPr lang="en-US" sz="600" i="1" dirty="0">
                <a:solidFill>
                  <a:schemeClr val="bg1">
                    <a:lumMod val="75000"/>
                  </a:schemeClr>
                </a:solidFill>
              </a:rPr>
              <a:t>Credit:  Alexyndr / iStock / Thinkstock</a:t>
            </a:r>
            <a:endParaRPr lang="en-US" sz="600" i="1" dirty="0">
              <a:solidFill>
                <a:schemeClr val="bg1">
                  <a:lumMod val="50000"/>
                </a:schemeClr>
              </a:solidFill>
            </a:endParaRPr>
          </a:p>
          <a:p>
            <a:endParaRPr lang="en-US" dirty="0"/>
          </a:p>
        </p:txBody>
      </p:sp>
      <p:sp>
        <p:nvSpPr>
          <p:cNvPr id="8" name="TextBox 7"/>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1</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3679570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17</a:t>
            </a:fld>
            <a:endParaRPr lang="en-US" dirty="0"/>
          </a:p>
        </p:txBody>
      </p:sp>
      <p:sp>
        <p:nvSpPr>
          <p:cNvPr id="5" name="Text Placeholder 4"/>
          <p:cNvSpPr>
            <a:spLocks noGrp="1"/>
          </p:cNvSpPr>
          <p:nvPr>
            <p:ph type="body" idx="1"/>
          </p:nvPr>
        </p:nvSpPr>
        <p:spPr>
          <a:xfrm>
            <a:off x="398463" y="1193800"/>
            <a:ext cx="7388376" cy="4513981"/>
          </a:xfrm>
        </p:spPr>
        <p:txBody>
          <a:bodyPr/>
          <a:lstStyle/>
          <a:p>
            <a:pPr marL="0" indent="0" fontAlgn="base">
              <a:buNone/>
            </a:pPr>
            <a:r>
              <a:rPr lang="en-US" sz="3200" b="1" dirty="0"/>
              <a:t>Foundational study of the standards</a:t>
            </a:r>
          </a:p>
          <a:p>
            <a:pPr marL="514350" indent="-514350" fontAlgn="base">
              <a:buFont typeface="+mj-lt"/>
              <a:buAutoNum type="arabicPeriod"/>
            </a:pPr>
            <a:endParaRPr lang="en-US" sz="3200" dirty="0"/>
          </a:p>
          <a:p>
            <a:pPr marL="514350" indent="-514350" fontAlgn="base">
              <a:buFont typeface="+mj-lt"/>
              <a:buAutoNum type="arabicPeriod" startAt="4"/>
            </a:pPr>
            <a:r>
              <a:rPr lang="en-US" sz="3200" dirty="0"/>
              <a:t>Develop clear, specific, measurable statements that describe what students do to demonstrate their knowledge (e.g., success criteria, learning targets/objectives, student-friendly “I can…” statements).</a:t>
            </a:r>
          </a:p>
        </p:txBody>
      </p:sp>
      <p:sp>
        <p:nvSpPr>
          <p:cNvPr id="4" name="Title 3"/>
          <p:cNvSpPr>
            <a:spLocks noGrp="1"/>
          </p:cNvSpPr>
          <p:nvPr>
            <p:ph type="title"/>
          </p:nvPr>
        </p:nvSpPr>
        <p:spPr/>
        <p:txBody>
          <a:bodyPr/>
          <a:lstStyle/>
          <a:p>
            <a:r>
              <a:rPr lang="en-US" b="1" i="1" dirty="0"/>
              <a:t>Planning Guide Tool</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4467" r="75730" b="50554"/>
          <a:stretch/>
        </p:blipFill>
        <p:spPr>
          <a:xfrm>
            <a:off x="8314319" y="1369179"/>
            <a:ext cx="3542097" cy="3645585"/>
          </a:xfrm>
          <a:prstGeom prst="rect">
            <a:avLst/>
          </a:prstGeom>
        </p:spPr>
      </p:pic>
      <p:sp>
        <p:nvSpPr>
          <p:cNvPr id="7" name="TextBox 6"/>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1</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341739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18</a:t>
            </a:fld>
            <a:endParaRPr lang="en-US" dirty="0"/>
          </a:p>
        </p:txBody>
      </p:sp>
      <p:graphicFrame>
        <p:nvGraphicFramePr>
          <p:cNvPr id="2" name="Diagram 1"/>
          <p:cNvGraphicFramePr/>
          <p:nvPr>
            <p:extLst>
              <p:ext uri="{D42A27DB-BD31-4B8C-83A1-F6EECF244321}">
                <p14:modId xmlns:p14="http://schemas.microsoft.com/office/powerpoint/2010/main" val="1084116264"/>
              </p:ext>
            </p:extLst>
          </p:nvPr>
        </p:nvGraphicFramePr>
        <p:xfrm>
          <a:off x="1" y="770463"/>
          <a:ext cx="12010030" cy="5407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US" b="1" i="1" dirty="0"/>
              <a:t>Planning Guide Tool</a:t>
            </a:r>
          </a:p>
        </p:txBody>
      </p:sp>
      <p:sp>
        <p:nvSpPr>
          <p:cNvPr id="3" name="TextBox 2"/>
          <p:cNvSpPr txBox="1"/>
          <p:nvPr/>
        </p:nvSpPr>
        <p:spPr>
          <a:xfrm>
            <a:off x="784473" y="2240871"/>
            <a:ext cx="4987000" cy="1785104"/>
          </a:xfrm>
          <a:prstGeom prst="rect">
            <a:avLst/>
          </a:prstGeom>
          <a:noFill/>
        </p:spPr>
        <p:txBody>
          <a:bodyPr wrap="square" rtlCol="0">
            <a:spAutoFit/>
          </a:bodyPr>
          <a:lstStyle/>
          <a:p>
            <a:r>
              <a:rPr lang="en-US" sz="2400" b="1" dirty="0">
                <a:solidFill>
                  <a:schemeClr val="bg1"/>
                </a:solidFill>
              </a:rPr>
              <a:t>Reflection on Planning Guide</a:t>
            </a:r>
          </a:p>
          <a:p>
            <a:endParaRPr lang="en-US" sz="2000" dirty="0">
              <a:solidFill>
                <a:schemeClr val="bg1"/>
              </a:solidFill>
            </a:endParaRPr>
          </a:p>
          <a:p>
            <a:pPr marL="342900" indent="-342900">
              <a:buFont typeface="Arial"/>
              <a:buChar char="•"/>
            </a:pPr>
            <a:r>
              <a:rPr lang="en-US" sz="2200" dirty="0">
                <a:solidFill>
                  <a:schemeClr val="bg1"/>
                </a:solidFill>
              </a:rPr>
              <a:t>What important ideas surfaced in your grade-level study of the standards?</a:t>
            </a:r>
          </a:p>
        </p:txBody>
      </p:sp>
      <p:sp>
        <p:nvSpPr>
          <p:cNvPr id="5" name="TextBox 4"/>
          <p:cNvSpPr txBox="1"/>
          <p:nvPr/>
        </p:nvSpPr>
        <p:spPr>
          <a:xfrm>
            <a:off x="6051642" y="2745068"/>
            <a:ext cx="5117745" cy="2400657"/>
          </a:xfrm>
          <a:prstGeom prst="rect">
            <a:avLst/>
          </a:prstGeom>
          <a:noFill/>
        </p:spPr>
        <p:txBody>
          <a:bodyPr wrap="square" rtlCol="0">
            <a:spAutoFit/>
          </a:bodyPr>
          <a:lstStyle/>
          <a:p>
            <a:r>
              <a:rPr lang="en-US" sz="2400" b="1" dirty="0">
                <a:solidFill>
                  <a:srgbClr val="FFFFFF"/>
                </a:solidFill>
              </a:rPr>
              <a:t>Preview the Bridge to Lesson Planning section</a:t>
            </a:r>
          </a:p>
          <a:p>
            <a:endParaRPr lang="en-US" dirty="0">
              <a:solidFill>
                <a:srgbClr val="FFFFFF"/>
              </a:solidFill>
            </a:endParaRPr>
          </a:p>
          <a:p>
            <a:pPr marL="285750" indent="-285750">
              <a:buFont typeface="Arial"/>
              <a:buChar char="•"/>
            </a:pPr>
            <a:r>
              <a:rPr lang="en-US" sz="2200" dirty="0">
                <a:solidFill>
                  <a:srgbClr val="FFFFFF"/>
                </a:solidFill>
              </a:rPr>
              <a:t>Where is this conversation headed?</a:t>
            </a:r>
          </a:p>
          <a:p>
            <a:pPr marL="285750" indent="-285750">
              <a:buFont typeface="Arial"/>
              <a:buChar char="•"/>
            </a:pPr>
            <a:r>
              <a:rPr lang="en-US" sz="2200" dirty="0">
                <a:solidFill>
                  <a:srgbClr val="FFFFFF"/>
                </a:solidFill>
              </a:rPr>
              <a:t>How well-prepared do you feel to move into planning lessons aligned to the standards?</a:t>
            </a:r>
          </a:p>
        </p:txBody>
      </p:sp>
      <p:sp>
        <p:nvSpPr>
          <p:cNvPr id="7" name="TextBox 6"/>
          <p:cNvSpPr txBox="1"/>
          <p:nvPr/>
        </p:nvSpPr>
        <p:spPr>
          <a:xfrm>
            <a:off x="336203" y="6164333"/>
            <a:ext cx="2706853" cy="523220"/>
          </a:xfrm>
          <a:prstGeom prst="rect">
            <a:avLst/>
          </a:prstGeom>
          <a:noFill/>
        </p:spPr>
        <p:txBody>
          <a:bodyPr wrap="none" rtlCol="0">
            <a:spAutoFit/>
          </a:bodyPr>
          <a:lstStyle/>
          <a:p>
            <a:r>
              <a:rPr lang="en-US" dirty="0">
                <a:solidFill>
                  <a:schemeClr val="tx1">
                    <a:lumMod val="75000"/>
                  </a:schemeClr>
                </a:solidFill>
                <a:latin typeface="Calibri"/>
                <a:cs typeface="Calibri"/>
              </a:rPr>
              <a:t>Math Content Module 3, Session 1</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53021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latin typeface="Calibri" charset="0"/>
                <a:ea typeface="Calibri" charset="0"/>
                <a:cs typeface="Calibri" charset="0"/>
              </a:rPr>
              <a:t>Module 3</a:t>
            </a:r>
            <a:r>
              <a:rPr lang="en-US" sz="3600" dirty="0">
                <a:latin typeface="Calibri" charset="0"/>
                <a:ea typeface="Calibri" charset="0"/>
                <a:cs typeface="Calibri" charset="0"/>
              </a:rPr>
              <a:t>: Extending Proportional Reasoning to Functions</a:t>
            </a:r>
            <a:br>
              <a:rPr lang="en-US" sz="3600" dirty="0">
                <a:latin typeface="Calibri" charset="0"/>
                <a:ea typeface="Calibri" charset="0"/>
                <a:cs typeface="Calibri" charset="0"/>
              </a:rPr>
            </a:br>
            <a:br>
              <a:rPr lang="en-US" sz="3600" dirty="0">
                <a:latin typeface="Calibri" charset="0"/>
                <a:ea typeface="Calibri" charset="0"/>
                <a:cs typeface="Calibri" charset="0"/>
              </a:rPr>
            </a:br>
            <a:r>
              <a:rPr lang="en-US" sz="3600" b="1" dirty="0">
                <a:latin typeface="Calibri" charset="0"/>
                <a:ea typeface="Calibri" charset="0"/>
                <a:cs typeface="Calibri" charset="0"/>
              </a:rPr>
              <a:t>Session 2</a:t>
            </a:r>
            <a:r>
              <a:rPr lang="en-US" sz="3600" dirty="0">
                <a:latin typeface="Calibri" charset="0"/>
                <a:ea typeface="Calibri" charset="0"/>
                <a:cs typeface="Calibri" charset="0"/>
              </a:rPr>
              <a:t>: Instructional Strategies to Improve Curriculum Implementation </a:t>
            </a:r>
            <a:br>
              <a:rPr lang="en-US" sz="3600" dirty="0">
                <a:latin typeface="Calibri" charset="0"/>
                <a:ea typeface="Calibri" charset="0"/>
                <a:cs typeface="Calibri" charset="0"/>
              </a:rPr>
            </a:br>
            <a:br>
              <a:rPr lang="en-US" sz="3600" dirty="0">
                <a:latin typeface="Calibri" charset="0"/>
                <a:ea typeface="Calibri" charset="0"/>
                <a:cs typeface="Calibri" charset="0"/>
              </a:rPr>
            </a:br>
            <a:r>
              <a:rPr lang="en-US" sz="3600" dirty="0">
                <a:latin typeface="Calibri" charset="0"/>
                <a:ea typeface="Calibri" charset="0"/>
                <a:cs typeface="Calibri" charset="0"/>
              </a:rPr>
              <a:t>Grades 6-9</a:t>
            </a:r>
          </a:p>
        </p:txBody>
      </p:sp>
    </p:spTree>
    <p:extLst>
      <p:ext uri="{BB962C8B-B14F-4D97-AF65-F5344CB8AC3E}">
        <p14:creationId xmlns:p14="http://schemas.microsoft.com/office/powerpoint/2010/main" val="4185316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idx="1"/>
          </p:nvPr>
        </p:nvSpPr>
        <p:spPr>
          <a:xfrm>
            <a:off x="5207336" y="1603374"/>
            <a:ext cx="6286163" cy="3278117"/>
          </a:xfrm>
        </p:spPr>
        <p:txBody>
          <a:bodyPr/>
          <a:lstStyle/>
          <a:p>
            <a:pPr marL="177800" indent="0">
              <a:spcBef>
                <a:spcPts val="1200"/>
              </a:spcBef>
              <a:buNone/>
            </a:pPr>
            <a:r>
              <a:rPr lang="en-US" sz="3200" dirty="0"/>
              <a:t>Improve the quality of instruction in math classrooms by developing deep mathematical content knowledge of teachers and connecting that content knowledge to the practical implementation of a quality curriculum.  </a:t>
            </a:r>
          </a:p>
        </p:txBody>
      </p:sp>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0" i="0" u="none" strike="noStrike" cap="none" dirty="0">
                <a:solidFill>
                  <a:srgbClr val="5A5A5A"/>
                </a:solidFill>
                <a:latin typeface="Calibri"/>
                <a:ea typeface="Calibri"/>
                <a:cs typeface="Calibri"/>
                <a:sym typeface="Calibri"/>
              </a:rPr>
              <a:t>Math Content Module </a:t>
            </a:r>
            <a:r>
              <a:rPr lang="en-US" dirty="0">
                <a:solidFill>
                  <a:srgbClr val="5A5A5A"/>
                </a:solidFill>
                <a:latin typeface="Calibri"/>
                <a:ea typeface="Calibri"/>
                <a:cs typeface="Calibri"/>
                <a:sym typeface="Calibri"/>
              </a:rPr>
              <a:t>3</a:t>
            </a:r>
            <a:r>
              <a:rPr lang="en-US" b="0" i="0" u="none" strike="noStrike" cap="none" dirty="0">
                <a:solidFill>
                  <a:srgbClr val="5A5A5A"/>
                </a:solidFill>
                <a:latin typeface="Calibri"/>
                <a:ea typeface="Calibri"/>
                <a:cs typeface="Calibri"/>
                <a:sym typeface="Calibri"/>
              </a:rPr>
              <a:t>, Session </a:t>
            </a:r>
            <a:r>
              <a:rPr lang="en-US" dirty="0">
                <a:solidFill>
                  <a:srgbClr val="5A5A5A"/>
                </a:solidFill>
                <a:latin typeface="Calibri"/>
                <a:ea typeface="Calibri"/>
                <a:cs typeface="Calibri"/>
                <a:sym typeface="Calibri"/>
              </a:rPr>
              <a:t>0</a:t>
            </a:r>
          </a:p>
          <a:p>
            <a:pPr marL="0" marR="0" lvl="0" indent="0" algn="l" rtl="0">
              <a:spcBef>
                <a:spcPts val="0"/>
              </a:spcBef>
              <a:buSzPct val="25000"/>
              <a:buNone/>
            </a:pPr>
            <a:r>
              <a:rPr lang="en-US" dirty="0">
                <a:solidFill>
                  <a:srgbClr val="5A5A5A"/>
                </a:solidFill>
                <a:latin typeface="Calibri"/>
                <a:ea typeface="Calibri"/>
                <a:cs typeface="Calibri"/>
                <a:sym typeface="Calibri"/>
              </a:rPr>
              <a:t>Grades 6–9</a:t>
            </a:r>
          </a:p>
        </p:txBody>
      </p:sp>
      <p:pic>
        <p:nvPicPr>
          <p:cNvPr id="3" name="Picture Placeholder 2" descr="ThinkstockPhotos-AA014176.jpg"/>
          <p:cNvPicPr>
            <a:picLocks noGrp="1" noChangeAspect="1"/>
          </p:cNvPicPr>
          <p:nvPr>
            <p:ph type="pic" idx="2"/>
          </p:nvPr>
        </p:nvPicPr>
        <p:blipFill>
          <a:blip r:embed="rId3">
            <a:extLst>
              <a:ext uri="{28A0092B-C50C-407E-A947-70E740481C1C}">
                <a14:useLocalDpi xmlns:a14="http://schemas.microsoft.com/office/drawing/2010/main" val="0"/>
              </a:ext>
            </a:extLst>
          </a:blip>
          <a:srcRect l="13512" r="13512"/>
          <a:stretch>
            <a:fillRect/>
          </a:stretch>
        </p:blipFill>
        <p:spPr>
          <a:xfrm>
            <a:off x="713791" y="1212327"/>
            <a:ext cx="4138497" cy="4138497"/>
          </a:xfrm>
        </p:spPr>
      </p:pic>
      <p:sp>
        <p:nvSpPr>
          <p:cNvPr id="2" name="Rectangle 1"/>
          <p:cNvSpPr/>
          <p:nvPr/>
        </p:nvSpPr>
        <p:spPr>
          <a:xfrm>
            <a:off x="220243" y="2511808"/>
            <a:ext cx="276999" cy="2559355"/>
          </a:xfrm>
          <a:prstGeom prst="rect">
            <a:avLst/>
          </a:prstGeom>
        </p:spPr>
        <p:txBody>
          <a:bodyPr vert="vert270" wrap="none">
            <a:spAutoFit/>
          </a:bodyPr>
          <a:lstStyle/>
          <a:p>
            <a:pPr lvl="0"/>
            <a:r>
              <a:rPr lang="en-US" sz="600" i="1" dirty="0">
                <a:solidFill>
                  <a:schemeClr val="accent6">
                    <a:lumMod val="20000"/>
                    <a:lumOff val="80000"/>
                  </a:schemeClr>
                </a:solidFill>
              </a:rPr>
              <a:t>Credit: Chad Baker / Jason Reed / Ryan McVay / Photodisc / Thinkstock</a:t>
            </a:r>
          </a:p>
        </p:txBody>
      </p:sp>
    </p:spTree>
    <p:extLst>
      <p:ext uri="{BB962C8B-B14F-4D97-AF65-F5344CB8AC3E}">
        <p14:creationId xmlns:p14="http://schemas.microsoft.com/office/powerpoint/2010/main" val="259625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latin typeface="Calibri" charset="0"/>
                <a:ea typeface="Calibri" charset="0"/>
                <a:cs typeface="Calibri" charset="0"/>
              </a:rPr>
              <a:t>What is productive discourse? </a:t>
            </a:r>
          </a:p>
        </p:txBody>
      </p:sp>
      <p:sp>
        <p:nvSpPr>
          <p:cNvPr id="3" name="Slide Number Placeholder 2"/>
          <p:cNvSpPr>
            <a:spLocks noGrp="1"/>
          </p:cNvSpPr>
          <p:nvPr>
            <p:ph type="sldNum" idx="12"/>
          </p:nvPr>
        </p:nvSpPr>
        <p:spPr/>
        <p:txBody>
          <a:bodyPr/>
          <a:lstStyle/>
          <a:p>
            <a:fld id="{6EF36E0C-29D7-3046-B978-7B10A2E0CECE}" type="slidenum">
              <a:rPr lang="en-US" smtClean="0"/>
              <a:pPr/>
              <a:t>20</a:t>
            </a:fld>
            <a:endParaRPr lang="en-US" dirty="0"/>
          </a:p>
        </p:txBody>
      </p:sp>
      <p:grpSp>
        <p:nvGrpSpPr>
          <p:cNvPr id="20" name="Group 19"/>
          <p:cNvGrpSpPr/>
          <p:nvPr/>
        </p:nvGrpSpPr>
        <p:grpSpPr>
          <a:xfrm>
            <a:off x="4081631" y="1944579"/>
            <a:ext cx="1970048" cy="1234128"/>
            <a:chOff x="-178189" y="1351216"/>
            <a:chExt cx="2585224" cy="1538928"/>
          </a:xfrm>
          <a:scene3d>
            <a:camera prst="perspectiveFront"/>
            <a:lightRig rig="threePt" dir="t"/>
          </a:scene3d>
        </p:grpSpPr>
        <p:sp>
          <p:nvSpPr>
            <p:cNvPr id="21" name="Oval 20"/>
            <p:cNvSpPr/>
            <p:nvPr/>
          </p:nvSpPr>
          <p:spPr bwMode="auto">
            <a:xfrm>
              <a:off x="275992" y="1351216"/>
              <a:ext cx="1703349" cy="1538928"/>
            </a:xfrm>
            <a:prstGeom prst="ellipse">
              <a:avLst/>
            </a:prstGeom>
            <a:solidFill>
              <a:schemeClr val="accent1"/>
            </a:solidFill>
            <a:ln w="9525" cap="flat" cmpd="sng" algn="ctr">
              <a:solidFill>
                <a:schemeClr val="tx1"/>
              </a:solidFill>
              <a:prstDash val="solid"/>
              <a:round/>
              <a:headEnd type="none" w="med" len="med"/>
              <a:tailEnd type="none" w="med" len="med"/>
            </a:ln>
            <a:effectLst/>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22" name="TextBox 21"/>
            <p:cNvSpPr txBox="1"/>
            <p:nvPr/>
          </p:nvSpPr>
          <p:spPr>
            <a:xfrm>
              <a:off x="-178189" y="1893118"/>
              <a:ext cx="2585224" cy="460548"/>
            </a:xfrm>
            <a:prstGeom prst="rect">
              <a:avLst/>
            </a:prstGeom>
            <a:noFill/>
          </p:spPr>
          <p:txBody>
            <a:bodyPr wrap="square" rtlCol="0">
              <a:spAutoFit/>
            </a:bodyPr>
            <a:lstStyle/>
            <a:p>
              <a:pPr algn="ctr"/>
              <a:r>
                <a:rPr lang="en-US" sz="1800" dirty="0">
                  <a:solidFill>
                    <a:schemeClr val="bg1"/>
                  </a:solidFill>
                  <a:latin typeface="Calibri" charset="0"/>
                  <a:ea typeface="Calibri" charset="0"/>
                  <a:cs typeface="Calibri" charset="0"/>
                </a:rPr>
                <a:t>Illustrating</a:t>
              </a:r>
            </a:p>
          </p:txBody>
        </p:sp>
      </p:grpSp>
      <p:grpSp>
        <p:nvGrpSpPr>
          <p:cNvPr id="26" name="Group 25"/>
          <p:cNvGrpSpPr/>
          <p:nvPr/>
        </p:nvGrpSpPr>
        <p:grpSpPr>
          <a:xfrm>
            <a:off x="9754580" y="432449"/>
            <a:ext cx="2331074" cy="1480775"/>
            <a:chOff x="2320382" y="932447"/>
            <a:chExt cx="2585224" cy="1538928"/>
          </a:xfrm>
        </p:grpSpPr>
        <p:sp>
          <p:nvSpPr>
            <p:cNvPr id="24" name="Oval 23"/>
            <p:cNvSpPr/>
            <p:nvPr/>
          </p:nvSpPr>
          <p:spPr bwMode="auto">
            <a:xfrm>
              <a:off x="2761320" y="932447"/>
              <a:ext cx="1703349" cy="1538928"/>
            </a:xfrm>
            <a:prstGeom prst="ellipse">
              <a:avLst/>
            </a:prstGeom>
            <a:solidFill>
              <a:schemeClr val="accent1"/>
            </a:solidFill>
            <a:ln w="9525" cap="flat" cmpd="sng" algn="ctr">
              <a:solidFill>
                <a:schemeClr val="tx1"/>
              </a:solidFill>
              <a:prstDash val="solid"/>
              <a:round/>
              <a:headEnd type="none" w="med" len="med"/>
              <a:tailEnd type="none" w="med" len="med"/>
            </a:ln>
            <a:effectLst/>
            <a:scene3d>
              <a:camera prst="perspective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25" name="TextBox 24"/>
            <p:cNvSpPr txBox="1"/>
            <p:nvPr/>
          </p:nvSpPr>
          <p:spPr>
            <a:xfrm>
              <a:off x="2320382" y="1386528"/>
              <a:ext cx="2585224" cy="671714"/>
            </a:xfrm>
            <a:prstGeom prst="rect">
              <a:avLst/>
            </a:prstGeom>
            <a:noFill/>
            <a:scene3d>
              <a:camera prst="perspectiveFront"/>
              <a:lightRig rig="threePt" dir="t"/>
            </a:scene3d>
          </p:spPr>
          <p:txBody>
            <a:bodyPr wrap="square" rtlCol="0">
              <a:spAutoFit/>
            </a:bodyPr>
            <a:lstStyle/>
            <a:p>
              <a:pPr algn="ctr"/>
              <a:r>
                <a:rPr lang="en-US" sz="1800" dirty="0">
                  <a:solidFill>
                    <a:schemeClr val="bg1"/>
                  </a:solidFill>
                  <a:latin typeface="Calibri" charset="0"/>
                  <a:ea typeface="Calibri" charset="0"/>
                  <a:cs typeface="Calibri" charset="0"/>
                </a:rPr>
                <a:t>Transferring</a:t>
              </a:r>
            </a:p>
            <a:p>
              <a:pPr algn="ctr"/>
              <a:r>
                <a:rPr lang="en-US" sz="1800" dirty="0">
                  <a:solidFill>
                    <a:schemeClr val="bg1"/>
                  </a:solidFill>
                  <a:latin typeface="Calibri" charset="0"/>
                  <a:ea typeface="Calibri" charset="0"/>
                  <a:cs typeface="Calibri" charset="0"/>
                </a:rPr>
                <a:t>ideas</a:t>
              </a:r>
            </a:p>
          </p:txBody>
        </p:sp>
      </p:grpSp>
      <p:grpSp>
        <p:nvGrpSpPr>
          <p:cNvPr id="27" name="Group 26"/>
          <p:cNvGrpSpPr/>
          <p:nvPr/>
        </p:nvGrpSpPr>
        <p:grpSpPr>
          <a:xfrm>
            <a:off x="7107430" y="5208106"/>
            <a:ext cx="2254263" cy="1434245"/>
            <a:chOff x="-178189" y="1351216"/>
            <a:chExt cx="2585224" cy="1538928"/>
          </a:xfrm>
          <a:scene3d>
            <a:camera prst="perspectiveFront"/>
            <a:lightRig rig="threePt" dir="t"/>
          </a:scene3d>
        </p:grpSpPr>
        <p:sp>
          <p:nvSpPr>
            <p:cNvPr id="28" name="Oval 27"/>
            <p:cNvSpPr/>
            <p:nvPr/>
          </p:nvSpPr>
          <p:spPr bwMode="auto">
            <a:xfrm>
              <a:off x="275992" y="1351216"/>
              <a:ext cx="1703349" cy="1538928"/>
            </a:xfrm>
            <a:prstGeom prst="ellipse">
              <a:avLst/>
            </a:prstGeom>
            <a:solidFill>
              <a:schemeClr val="accent1"/>
            </a:solidFill>
            <a:ln w="9525" cap="flat" cmpd="sng" algn="ctr">
              <a:solidFill>
                <a:schemeClr val="tx1"/>
              </a:solidFill>
              <a:prstDash val="solid"/>
              <a:round/>
              <a:headEnd type="none" w="med" len="med"/>
              <a:tailEnd type="none" w="med" len="med"/>
            </a:ln>
            <a:effectLst/>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Calibri" charset="0"/>
                <a:ea typeface="Calibri" charset="0"/>
                <a:cs typeface="Calibri" charset="0"/>
              </a:endParaRPr>
            </a:p>
          </p:txBody>
        </p:sp>
        <p:sp>
          <p:nvSpPr>
            <p:cNvPr id="29" name="TextBox 28"/>
            <p:cNvSpPr txBox="1"/>
            <p:nvPr/>
          </p:nvSpPr>
          <p:spPr>
            <a:xfrm>
              <a:off x="-178189" y="1893118"/>
              <a:ext cx="2585224" cy="396289"/>
            </a:xfrm>
            <a:prstGeom prst="rect">
              <a:avLst/>
            </a:prstGeom>
            <a:noFill/>
          </p:spPr>
          <p:txBody>
            <a:bodyPr wrap="square" rtlCol="0">
              <a:spAutoFit/>
            </a:bodyPr>
            <a:lstStyle/>
            <a:p>
              <a:pPr algn="ctr"/>
              <a:r>
                <a:rPr lang="en-US" sz="1800" dirty="0">
                  <a:solidFill>
                    <a:schemeClr val="bg1"/>
                  </a:solidFill>
                  <a:latin typeface="Calibri" charset="0"/>
                  <a:ea typeface="Calibri" charset="0"/>
                  <a:cs typeface="Calibri" charset="0"/>
                </a:rPr>
                <a:t>Modeling</a:t>
              </a:r>
            </a:p>
          </p:txBody>
        </p:sp>
      </p:grpSp>
      <p:grpSp>
        <p:nvGrpSpPr>
          <p:cNvPr id="37" name="Group 36"/>
          <p:cNvGrpSpPr/>
          <p:nvPr/>
        </p:nvGrpSpPr>
        <p:grpSpPr>
          <a:xfrm>
            <a:off x="9728490" y="2788984"/>
            <a:ext cx="2391521" cy="1479083"/>
            <a:chOff x="6119051" y="1489432"/>
            <a:chExt cx="2331074" cy="1480775"/>
          </a:xfrm>
        </p:grpSpPr>
        <p:sp>
          <p:nvSpPr>
            <p:cNvPr id="35" name="Oval 34"/>
            <p:cNvSpPr/>
            <p:nvPr/>
          </p:nvSpPr>
          <p:spPr bwMode="auto">
            <a:xfrm>
              <a:off x="6513071" y="1489432"/>
              <a:ext cx="1535895" cy="1480775"/>
            </a:xfrm>
            <a:prstGeom prst="ellipse">
              <a:avLst/>
            </a:prstGeom>
            <a:solidFill>
              <a:schemeClr val="accent1"/>
            </a:solidFill>
            <a:ln w="9525" cap="flat" cmpd="sng" algn="ctr">
              <a:solidFill>
                <a:schemeClr val="tx1"/>
              </a:solidFill>
              <a:prstDash val="solid"/>
              <a:round/>
              <a:headEnd type="none" w="med" len="med"/>
              <a:tailEnd type="none" w="med" len="med"/>
            </a:ln>
            <a:effectLst/>
            <a:scene3d>
              <a:camera prst="perspective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36" name="TextBox 35"/>
            <p:cNvSpPr txBox="1"/>
            <p:nvPr/>
          </p:nvSpPr>
          <p:spPr>
            <a:xfrm>
              <a:off x="6119051" y="1978622"/>
              <a:ext cx="2331074" cy="369754"/>
            </a:xfrm>
            <a:prstGeom prst="rect">
              <a:avLst/>
            </a:prstGeom>
            <a:noFill/>
            <a:scene3d>
              <a:camera prst="perspectiveFront"/>
              <a:lightRig rig="threePt" dir="t"/>
            </a:scene3d>
          </p:spPr>
          <p:txBody>
            <a:bodyPr wrap="square" rtlCol="0">
              <a:spAutoFit/>
            </a:bodyPr>
            <a:lstStyle/>
            <a:p>
              <a:pPr algn="ctr"/>
              <a:r>
                <a:rPr lang="en-US" sz="1800" dirty="0">
                  <a:solidFill>
                    <a:schemeClr val="bg1"/>
                  </a:solidFill>
                  <a:latin typeface="+mn-lt"/>
                  <a:ea typeface="Calibri" charset="0"/>
                  <a:cs typeface="Calibri" charset="0"/>
                </a:rPr>
                <a:t>Speaking</a:t>
              </a:r>
              <a:endParaRPr lang="en-US" sz="1800" dirty="0">
                <a:solidFill>
                  <a:schemeClr val="bg1"/>
                </a:solidFill>
                <a:latin typeface="Calibri" charset="0"/>
                <a:ea typeface="Calibri" charset="0"/>
                <a:cs typeface="Calibri" charset="0"/>
              </a:endParaRPr>
            </a:p>
          </p:txBody>
        </p:sp>
      </p:grpSp>
      <p:grpSp>
        <p:nvGrpSpPr>
          <p:cNvPr id="38" name="Group 37"/>
          <p:cNvGrpSpPr/>
          <p:nvPr/>
        </p:nvGrpSpPr>
        <p:grpSpPr>
          <a:xfrm>
            <a:off x="7633439" y="540621"/>
            <a:ext cx="1970048" cy="1234128"/>
            <a:chOff x="-178189" y="1351216"/>
            <a:chExt cx="2585224" cy="1538928"/>
          </a:xfrm>
          <a:scene3d>
            <a:camera prst="perspectiveFront"/>
            <a:lightRig rig="threePt" dir="t"/>
          </a:scene3d>
        </p:grpSpPr>
        <p:sp>
          <p:nvSpPr>
            <p:cNvPr id="39" name="Oval 38"/>
            <p:cNvSpPr/>
            <p:nvPr/>
          </p:nvSpPr>
          <p:spPr bwMode="auto">
            <a:xfrm>
              <a:off x="275992" y="1351216"/>
              <a:ext cx="1703349" cy="1538928"/>
            </a:xfrm>
            <a:prstGeom prst="ellipse">
              <a:avLst/>
            </a:prstGeom>
            <a:solidFill>
              <a:schemeClr val="accent1"/>
            </a:solidFill>
            <a:ln w="9525" cap="flat" cmpd="sng" algn="ctr">
              <a:solidFill>
                <a:schemeClr val="tx1"/>
              </a:solidFill>
              <a:prstDash val="solid"/>
              <a:round/>
              <a:headEnd type="none" w="med" len="med"/>
              <a:tailEnd type="none" w="med" len="med"/>
            </a:ln>
            <a:effectLst/>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40" name="TextBox 39"/>
            <p:cNvSpPr txBox="1"/>
            <p:nvPr/>
          </p:nvSpPr>
          <p:spPr>
            <a:xfrm>
              <a:off x="-178189" y="1893118"/>
              <a:ext cx="2585224" cy="460548"/>
            </a:xfrm>
            <a:prstGeom prst="rect">
              <a:avLst/>
            </a:prstGeom>
            <a:noFill/>
          </p:spPr>
          <p:txBody>
            <a:bodyPr wrap="square" rtlCol="0">
              <a:spAutoFit/>
            </a:bodyPr>
            <a:lstStyle/>
            <a:p>
              <a:pPr algn="ctr"/>
              <a:r>
                <a:rPr lang="en-US" sz="1800" dirty="0">
                  <a:solidFill>
                    <a:schemeClr val="bg1"/>
                  </a:solidFill>
                </a:rPr>
                <a:t>Writing</a:t>
              </a:r>
            </a:p>
          </p:txBody>
        </p:sp>
      </p:grpSp>
      <p:grpSp>
        <p:nvGrpSpPr>
          <p:cNvPr id="44" name="Group 43"/>
          <p:cNvGrpSpPr/>
          <p:nvPr/>
        </p:nvGrpSpPr>
        <p:grpSpPr>
          <a:xfrm>
            <a:off x="4240311" y="5225809"/>
            <a:ext cx="2331074" cy="1480775"/>
            <a:chOff x="4804315" y="3477238"/>
            <a:chExt cx="2331074" cy="1480775"/>
          </a:xfrm>
        </p:grpSpPr>
        <p:sp>
          <p:nvSpPr>
            <p:cNvPr id="42" name="Oval 41"/>
            <p:cNvSpPr/>
            <p:nvPr/>
          </p:nvSpPr>
          <p:spPr bwMode="auto">
            <a:xfrm>
              <a:off x="5195251" y="3477238"/>
              <a:ext cx="1535895" cy="1480775"/>
            </a:xfrm>
            <a:prstGeom prst="ellipse">
              <a:avLst/>
            </a:prstGeom>
            <a:solidFill>
              <a:schemeClr val="accent1"/>
            </a:solidFill>
            <a:ln w="9525" cap="flat" cmpd="sng" algn="ctr">
              <a:solidFill>
                <a:schemeClr val="tx1"/>
              </a:solidFill>
              <a:prstDash val="solid"/>
              <a:round/>
              <a:headEnd type="none" w="med" len="med"/>
              <a:tailEnd type="none" w="med" len="med"/>
            </a:ln>
            <a:effectLst/>
            <a:scene3d>
              <a:camera prst="perspective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43" name="TextBox 42"/>
            <p:cNvSpPr txBox="1"/>
            <p:nvPr/>
          </p:nvSpPr>
          <p:spPr>
            <a:xfrm>
              <a:off x="4804315" y="3996213"/>
              <a:ext cx="2331074" cy="369332"/>
            </a:xfrm>
            <a:prstGeom prst="rect">
              <a:avLst/>
            </a:prstGeom>
            <a:noFill/>
            <a:scene3d>
              <a:camera prst="perspectiveFront"/>
              <a:lightRig rig="threePt" dir="t"/>
            </a:scene3d>
          </p:spPr>
          <p:txBody>
            <a:bodyPr wrap="square" rtlCol="0">
              <a:spAutoFit/>
            </a:bodyPr>
            <a:lstStyle/>
            <a:p>
              <a:pPr algn="ctr"/>
              <a:r>
                <a:rPr lang="en-US" sz="1800" dirty="0">
                  <a:solidFill>
                    <a:schemeClr val="bg1"/>
                  </a:solidFill>
                  <a:latin typeface="Calibri" charset="0"/>
                  <a:ea typeface="Calibri" charset="0"/>
                  <a:cs typeface="Calibri" charset="0"/>
                </a:rPr>
                <a:t>Collaborating</a:t>
              </a:r>
            </a:p>
          </p:txBody>
        </p:sp>
      </p:grpSp>
      <p:grpSp>
        <p:nvGrpSpPr>
          <p:cNvPr id="45" name="Group 44"/>
          <p:cNvGrpSpPr/>
          <p:nvPr/>
        </p:nvGrpSpPr>
        <p:grpSpPr>
          <a:xfrm>
            <a:off x="4284507" y="3422448"/>
            <a:ext cx="2483496" cy="1525711"/>
            <a:chOff x="-178189" y="1351216"/>
            <a:chExt cx="2585224" cy="1538928"/>
          </a:xfrm>
          <a:scene3d>
            <a:camera prst="perspectiveFront"/>
            <a:lightRig rig="threePt" dir="t"/>
          </a:scene3d>
        </p:grpSpPr>
        <p:sp>
          <p:nvSpPr>
            <p:cNvPr id="46" name="Oval 45"/>
            <p:cNvSpPr/>
            <p:nvPr/>
          </p:nvSpPr>
          <p:spPr bwMode="auto">
            <a:xfrm>
              <a:off x="275992" y="1351216"/>
              <a:ext cx="1703349" cy="1538928"/>
            </a:xfrm>
            <a:prstGeom prst="ellipse">
              <a:avLst/>
            </a:prstGeom>
            <a:solidFill>
              <a:schemeClr val="accent1"/>
            </a:solidFill>
            <a:ln w="9525" cap="flat" cmpd="sng" algn="ctr">
              <a:solidFill>
                <a:schemeClr val="tx1"/>
              </a:solidFill>
              <a:prstDash val="solid"/>
              <a:round/>
              <a:headEnd type="none" w="med" len="med"/>
              <a:tailEnd type="none" w="med" len="med"/>
            </a:ln>
            <a:effectLst/>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47" name="TextBox 46"/>
            <p:cNvSpPr txBox="1"/>
            <p:nvPr/>
          </p:nvSpPr>
          <p:spPr>
            <a:xfrm>
              <a:off x="-178189" y="1893118"/>
              <a:ext cx="2585224" cy="372531"/>
            </a:xfrm>
            <a:prstGeom prst="rect">
              <a:avLst/>
            </a:prstGeom>
            <a:noFill/>
          </p:spPr>
          <p:txBody>
            <a:bodyPr wrap="square" rtlCol="0">
              <a:spAutoFit/>
            </a:bodyPr>
            <a:lstStyle/>
            <a:p>
              <a:pPr algn="ctr"/>
              <a:r>
                <a:rPr lang="en-US" sz="1800" dirty="0">
                  <a:solidFill>
                    <a:schemeClr val="bg1"/>
                  </a:solidFill>
                </a:rPr>
                <a:t>Listening</a:t>
              </a:r>
            </a:p>
          </p:txBody>
        </p:sp>
      </p:grpSp>
      <p:grpSp>
        <p:nvGrpSpPr>
          <p:cNvPr id="51" name="Group 50"/>
          <p:cNvGrpSpPr/>
          <p:nvPr/>
        </p:nvGrpSpPr>
        <p:grpSpPr>
          <a:xfrm>
            <a:off x="8955663" y="4850319"/>
            <a:ext cx="2483496" cy="1525711"/>
            <a:chOff x="5757286" y="4934235"/>
            <a:chExt cx="2483496" cy="1525711"/>
          </a:xfrm>
        </p:grpSpPr>
        <p:sp>
          <p:nvSpPr>
            <p:cNvPr id="49" name="Oval 48"/>
            <p:cNvSpPr/>
            <p:nvPr/>
          </p:nvSpPr>
          <p:spPr bwMode="auto">
            <a:xfrm>
              <a:off x="6201469" y="4934235"/>
              <a:ext cx="1636323" cy="1525711"/>
            </a:xfrm>
            <a:prstGeom prst="ellipse">
              <a:avLst/>
            </a:prstGeom>
            <a:solidFill>
              <a:schemeClr val="accent1"/>
            </a:solidFill>
            <a:ln w="9525" cap="flat" cmpd="sng" algn="ctr">
              <a:solidFill>
                <a:schemeClr val="tx1"/>
              </a:solidFill>
              <a:prstDash val="solid"/>
              <a:round/>
              <a:headEnd type="none" w="med" len="med"/>
              <a:tailEnd type="none" w="med" len="med"/>
            </a:ln>
            <a:effectLst/>
            <a:scene3d>
              <a:camera prst="perspectiveFront"/>
              <a:lightRig rig="threePt" dir="t"/>
            </a:scene3d>
            <a:sp3d>
              <a:bevelT/>
            </a:sp3d>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050" b="1" dirty="0">
                <a:solidFill>
                  <a:schemeClr val="tx1"/>
                </a:solidFill>
                <a:latin typeface="Arial" pitchFamily="-110" charset="0"/>
                <a:ea typeface="ヒラギノ角ゴ Pro W3" pitchFamily="-110" charset="-128"/>
                <a:cs typeface="ヒラギノ角ゴ Pro W3" pitchFamily="-110" charset="-128"/>
              </a:endParaRPr>
            </a:p>
          </p:txBody>
        </p:sp>
        <p:sp>
          <p:nvSpPr>
            <p:cNvPr id="50" name="TextBox 49"/>
            <p:cNvSpPr txBox="1"/>
            <p:nvPr/>
          </p:nvSpPr>
          <p:spPr>
            <a:xfrm>
              <a:off x="5757286" y="5335707"/>
              <a:ext cx="2483496" cy="646331"/>
            </a:xfrm>
            <a:prstGeom prst="rect">
              <a:avLst/>
            </a:prstGeom>
            <a:noFill/>
            <a:scene3d>
              <a:camera prst="perspectiveFront"/>
              <a:lightRig rig="threePt" dir="t"/>
            </a:scene3d>
          </p:spPr>
          <p:txBody>
            <a:bodyPr wrap="square" rtlCol="0">
              <a:spAutoFit/>
            </a:bodyPr>
            <a:lstStyle/>
            <a:p>
              <a:pPr algn="ctr"/>
              <a:r>
                <a:rPr lang="en-US" sz="1800" dirty="0">
                  <a:solidFill>
                    <a:schemeClr val="bg1"/>
                  </a:solidFill>
                  <a:latin typeface="Calibri" charset="0"/>
                  <a:ea typeface="Calibri" charset="0"/>
                  <a:cs typeface="Calibri" charset="0"/>
                </a:rPr>
                <a:t>Being </a:t>
              </a:r>
            </a:p>
            <a:p>
              <a:pPr algn="ctr"/>
              <a:r>
                <a:rPr lang="en-US" sz="1800" dirty="0">
                  <a:solidFill>
                    <a:schemeClr val="bg1"/>
                  </a:solidFill>
                  <a:latin typeface="Calibri" charset="0"/>
                  <a:ea typeface="Calibri" charset="0"/>
                  <a:cs typeface="Calibri" charset="0"/>
                </a:rPr>
                <a:t>metacognitive</a:t>
              </a:r>
            </a:p>
          </p:txBody>
        </p:sp>
      </p:grpSp>
      <p:sp>
        <p:nvSpPr>
          <p:cNvPr id="11" name="Oval 10"/>
          <p:cNvSpPr/>
          <p:nvPr/>
        </p:nvSpPr>
        <p:spPr>
          <a:xfrm>
            <a:off x="4958097" y="148127"/>
            <a:ext cx="2609701" cy="18785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Calibri" charset="0"/>
                <a:ea typeface="Calibri" charset="0"/>
                <a:cs typeface="Calibri" charset="0"/>
              </a:rPr>
              <a:t>Communicating</a:t>
            </a:r>
          </a:p>
        </p:txBody>
      </p:sp>
      <p:sp>
        <p:nvSpPr>
          <p:cNvPr id="10" name="Oval 9"/>
          <p:cNvSpPr/>
          <p:nvPr/>
        </p:nvSpPr>
        <p:spPr>
          <a:xfrm>
            <a:off x="4892455" y="668907"/>
            <a:ext cx="6262251" cy="5320145"/>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atin typeface="Calibri" charset="0"/>
                <a:ea typeface="Calibri" charset="0"/>
                <a:cs typeface="Calibri" charset="0"/>
              </a:rPr>
              <a:t>Making thinking visible</a:t>
            </a:r>
          </a:p>
        </p:txBody>
      </p:sp>
    </p:spTree>
    <p:extLst>
      <p:ext uri="{BB962C8B-B14F-4D97-AF65-F5344CB8AC3E}">
        <p14:creationId xmlns:p14="http://schemas.microsoft.com/office/powerpoint/2010/main" val="192158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Effect transition="in" filter="fade">
                                      <p:cBhvr>
                                        <p:cTn id="51" dur="500"/>
                                        <p:tgtEl>
                                          <p:spTgt spid="4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ppt_w</p:attrName>
                                        </p:attrNameLst>
                                      </p:cBhvr>
                                      <p:tavLst>
                                        <p:tav tm="0">
                                          <p:val>
                                            <p:fltVal val="0"/>
                                          </p:val>
                                        </p:tav>
                                        <p:tav tm="100000">
                                          <p:val>
                                            <p:strVal val="#ppt_w"/>
                                          </p:val>
                                        </p:tav>
                                      </p:tavLst>
                                    </p:anim>
                                    <p:anim calcmode="lin" valueType="num">
                                      <p:cBhvr>
                                        <p:cTn id="64" dur="500" fill="hold"/>
                                        <p:tgtEl>
                                          <p:spTgt spid="51"/>
                                        </p:tgtEl>
                                        <p:attrNameLst>
                                          <p:attrName>ppt_h</p:attrName>
                                        </p:attrNameLst>
                                      </p:cBhvr>
                                      <p:tavLst>
                                        <p:tav tm="0">
                                          <p:val>
                                            <p:fltVal val="0"/>
                                          </p:val>
                                        </p:tav>
                                        <p:tav tm="100000">
                                          <p:val>
                                            <p:strVal val="#ppt_h"/>
                                          </p:val>
                                        </p:tav>
                                      </p:tavLst>
                                    </p:anim>
                                    <p:animEffect transition="in" filter="fade">
                                      <p:cBhvr>
                                        <p:cTn id="65" dur="500"/>
                                        <p:tgtEl>
                                          <p:spTgt spid="51"/>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dissolve">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628" y="767816"/>
            <a:ext cx="10822171" cy="5325856"/>
          </a:xfrm>
        </p:spPr>
        <p:txBody>
          <a:bodyPr/>
          <a:lstStyle/>
          <a:p>
            <a:pPr marL="177800" algn="r"/>
            <a:r>
              <a:rPr lang="en-US" sz="4000" dirty="0">
                <a:latin typeface="Calibri" charset="0"/>
                <a:ea typeface="Calibri" charset="0"/>
                <a:cs typeface="Calibri" charset="0"/>
              </a:rPr>
              <a:t>“Discourse is the mathematical communication that occurs in a classroom. Effective discourse happens when students articulate their own ideas and seriously consider their peers’ mathematical perspectives as a way to construct mathematical understandings.” </a:t>
            </a:r>
            <a:br>
              <a:rPr lang="en-US" sz="3600" dirty="0">
                <a:latin typeface="+mn-lt"/>
              </a:rPr>
            </a:br>
            <a:br>
              <a:rPr lang="en-US" sz="3600" dirty="0">
                <a:latin typeface="+mn-lt"/>
              </a:rPr>
            </a:br>
            <a:r>
              <a:rPr lang="en-US" sz="1400" dirty="0"/>
              <a:t>— </a:t>
            </a:r>
            <a:r>
              <a:rPr lang="en-US" sz="1200" dirty="0">
                <a:latin typeface="+mn-lt"/>
              </a:rPr>
              <a:t>National Council of Teachers of Mathematics (2010). Call for manuscripts: </a:t>
            </a:r>
            <a:br>
              <a:rPr lang="en-US" sz="1200" dirty="0">
                <a:latin typeface="+mn-lt"/>
              </a:rPr>
            </a:br>
            <a:r>
              <a:rPr lang="en-US" sz="1200" dirty="0">
                <a:latin typeface="+mn-lt"/>
              </a:rPr>
              <a:t>Discourse. Mathematics Teaching in the Middle School. From </a:t>
            </a:r>
            <a:br>
              <a:rPr lang="en-US" sz="1200" dirty="0">
                <a:latin typeface="+mn-lt"/>
              </a:rPr>
            </a:br>
            <a:r>
              <a:rPr lang="en-US" sz="1200" dirty="0">
                <a:latin typeface="+mn-lt"/>
                <a:hlinkClick r:id="rId2"/>
              </a:rPr>
              <a:t>http://www.nctm.org/Publications/mathematics-teaching-in-middle-school/2010/Vol16/Issue2/Call-for-Manuscripts_-Discourse---September-2010</a:t>
            </a:r>
            <a:br>
              <a:rPr lang="en-US" sz="1400" dirty="0"/>
            </a:br>
            <a:br>
              <a:rPr lang="en-US" sz="1400" dirty="0"/>
            </a:br>
            <a:r>
              <a:rPr lang="en-US" sz="1400" dirty="0"/>
              <a:t> </a:t>
            </a:r>
            <a:br>
              <a:rPr lang="en-US" sz="1400" dirty="0"/>
            </a:br>
            <a:endParaRPr lang="en-US" sz="1400" dirty="0"/>
          </a:p>
        </p:txBody>
      </p:sp>
      <p:sp>
        <p:nvSpPr>
          <p:cNvPr id="3" name="Slide Number Placeholder 2"/>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mtClean="0">
                <a:solidFill>
                  <a:schemeClr val="accent6"/>
                </a:solidFill>
                <a:ea typeface="Century"/>
                <a:sym typeface="Century"/>
              </a:rPr>
              <a:t>21</a:t>
            </a:fld>
            <a:endParaRPr lang="en-US" dirty="0">
              <a:solidFill>
                <a:schemeClr val="accent6"/>
              </a:solidFill>
              <a:ea typeface="Century"/>
              <a:sym typeface="Century"/>
            </a:endParaRPr>
          </a:p>
        </p:txBody>
      </p:sp>
    </p:spTree>
    <p:extLst>
      <p:ext uri="{BB962C8B-B14F-4D97-AF65-F5344CB8AC3E}">
        <p14:creationId xmlns:p14="http://schemas.microsoft.com/office/powerpoint/2010/main" val="2734607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b="0" i="0" u="none" strike="noStrike" cap="none" smtClean="0">
                <a:solidFill>
                  <a:srgbClr val="3B3B3D"/>
                </a:solidFill>
                <a:ea typeface="Century"/>
                <a:sym typeface="Century"/>
              </a:rPr>
              <a:t>22</a:t>
            </a:fld>
            <a:endParaRPr lang="en-US" b="0" i="0" u="none" strike="noStrike" cap="none" dirty="0">
              <a:solidFill>
                <a:srgbClr val="3B3B3D"/>
              </a:solidFill>
              <a:ea typeface="Century"/>
              <a:sym typeface="Century"/>
            </a:endParaRPr>
          </a:p>
        </p:txBody>
      </p:sp>
      <p:sp>
        <p:nvSpPr>
          <p:cNvPr id="4" name="Title 3"/>
          <p:cNvSpPr>
            <a:spLocks noGrp="1"/>
          </p:cNvSpPr>
          <p:nvPr>
            <p:ph type="title"/>
          </p:nvPr>
        </p:nvSpPr>
        <p:spPr/>
        <p:txBody>
          <a:bodyPr/>
          <a:lstStyle/>
          <a:p>
            <a:r>
              <a:rPr lang="en-US" sz="3600" b="1" dirty="0">
                <a:latin typeface="+mn-lt"/>
              </a:rPr>
              <a:t>Why promote student discourse? </a:t>
            </a:r>
          </a:p>
        </p:txBody>
      </p:sp>
      <p:grpSp>
        <p:nvGrpSpPr>
          <p:cNvPr id="15" name="Group 14"/>
          <p:cNvGrpSpPr/>
          <p:nvPr/>
        </p:nvGrpSpPr>
        <p:grpSpPr>
          <a:xfrm>
            <a:off x="352926" y="946484"/>
            <a:ext cx="2538616" cy="5005137"/>
            <a:chOff x="1768549" y="1752600"/>
            <a:chExt cx="1981200" cy="4114800"/>
          </a:xfrm>
        </p:grpSpPr>
        <p:sp>
          <p:nvSpPr>
            <p:cNvPr id="25" name="Rectangle 24"/>
            <p:cNvSpPr/>
            <p:nvPr/>
          </p:nvSpPr>
          <p:spPr bwMode="auto">
            <a:xfrm>
              <a:off x="1768549" y="1752600"/>
              <a:ext cx="1981200" cy="4114800"/>
            </a:xfrm>
            <a:prstGeom prst="rect">
              <a:avLst/>
            </a:prstGeom>
            <a:solidFill>
              <a:schemeClr val="bg2">
                <a:lumMod val="5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lgn="ctr"/>
              <a:r>
                <a:rPr lang="en-US" sz="3000" dirty="0">
                  <a:latin typeface="Calibri" charset="0"/>
                  <a:ea typeface="Calibri" charset="0"/>
                  <a:cs typeface="Calibri" charset="0"/>
                </a:rPr>
                <a:t>Deepen student understanding</a:t>
              </a:r>
            </a:p>
          </p:txBody>
        </p:sp>
        <p:pic>
          <p:nvPicPr>
            <p:cNvPr id="26" name="Picture 25" descr="ThinkstockPhotos-4748420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7149" y="1981200"/>
              <a:ext cx="1524000" cy="1524000"/>
            </a:xfrm>
            <a:prstGeom prst="rect">
              <a:avLst/>
            </a:prstGeom>
          </p:spPr>
        </p:pic>
      </p:grpSp>
      <p:grpSp>
        <p:nvGrpSpPr>
          <p:cNvPr id="16" name="Group 15"/>
          <p:cNvGrpSpPr/>
          <p:nvPr/>
        </p:nvGrpSpPr>
        <p:grpSpPr>
          <a:xfrm>
            <a:off x="3120142" y="946484"/>
            <a:ext cx="2739283" cy="5005137"/>
            <a:chOff x="3886200" y="1752600"/>
            <a:chExt cx="1981200" cy="4114800"/>
          </a:xfrm>
        </p:grpSpPr>
        <p:sp>
          <p:nvSpPr>
            <p:cNvPr id="23" name="Rectangle 22"/>
            <p:cNvSpPr/>
            <p:nvPr/>
          </p:nvSpPr>
          <p:spPr bwMode="auto">
            <a:xfrm>
              <a:off x="3886200" y="1752600"/>
              <a:ext cx="1981200" cy="4114800"/>
            </a:xfrm>
            <a:prstGeom prst="rect">
              <a:avLst/>
            </a:prstGeom>
            <a:solidFill>
              <a:schemeClr val="bg2">
                <a:lumMod val="5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lgn="ctr"/>
              <a:r>
                <a:rPr lang="en-US" sz="2800" dirty="0">
                  <a:latin typeface="Calibri" charset="0"/>
                  <a:ea typeface="Calibri" charset="0"/>
                  <a:cs typeface="Calibri" charset="0"/>
                </a:rPr>
                <a:t>Encourage students to build on and construct new ideas </a:t>
              </a:r>
            </a:p>
          </p:txBody>
        </p:sp>
        <p:pic>
          <p:nvPicPr>
            <p:cNvPr id="24" name="Picture 23" descr="ThinkstockPhotos-6697547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800" y="1981200"/>
              <a:ext cx="1600200" cy="1524000"/>
            </a:xfrm>
            <a:prstGeom prst="rect">
              <a:avLst/>
            </a:prstGeom>
          </p:spPr>
        </p:pic>
      </p:grpSp>
      <p:grpSp>
        <p:nvGrpSpPr>
          <p:cNvPr id="17" name="Group 16"/>
          <p:cNvGrpSpPr/>
          <p:nvPr/>
        </p:nvGrpSpPr>
        <p:grpSpPr>
          <a:xfrm>
            <a:off x="6071983" y="946483"/>
            <a:ext cx="2514600" cy="5005138"/>
            <a:chOff x="6096000" y="1752600"/>
            <a:chExt cx="1981200" cy="4114800"/>
          </a:xfrm>
        </p:grpSpPr>
        <p:sp>
          <p:nvSpPr>
            <p:cNvPr id="21" name="Rectangle 20"/>
            <p:cNvSpPr/>
            <p:nvPr/>
          </p:nvSpPr>
          <p:spPr bwMode="auto">
            <a:xfrm>
              <a:off x="6096000" y="1752600"/>
              <a:ext cx="1981200" cy="4114800"/>
            </a:xfrm>
            <a:prstGeom prst="rect">
              <a:avLst/>
            </a:prstGeom>
            <a:solidFill>
              <a:schemeClr val="bg2">
                <a:lumMod val="5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lgn="ctr"/>
              <a:r>
                <a:rPr lang="en-US" sz="2800" dirty="0">
                  <a:latin typeface="Calibri" charset="0"/>
                  <a:ea typeface="Calibri" charset="0"/>
                  <a:cs typeface="Calibri" charset="0"/>
                </a:rPr>
                <a:t>Make student thinking visible</a:t>
              </a:r>
            </a:p>
          </p:txBody>
        </p:sp>
        <p:pic>
          <p:nvPicPr>
            <p:cNvPr id="22" name="Picture 21" descr="ThinkstockPhotos-68052957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600" y="1981200"/>
              <a:ext cx="1524000" cy="1524000"/>
            </a:xfrm>
            <a:prstGeom prst="rect">
              <a:avLst/>
            </a:prstGeom>
          </p:spPr>
        </p:pic>
      </p:grpSp>
      <p:grpSp>
        <p:nvGrpSpPr>
          <p:cNvPr id="18" name="Group 17"/>
          <p:cNvGrpSpPr/>
          <p:nvPr/>
        </p:nvGrpSpPr>
        <p:grpSpPr>
          <a:xfrm>
            <a:off x="8831225" y="946483"/>
            <a:ext cx="2929310" cy="5005138"/>
            <a:chOff x="8694309" y="1752599"/>
            <a:chExt cx="2133600" cy="4114800"/>
          </a:xfrm>
        </p:grpSpPr>
        <p:sp>
          <p:nvSpPr>
            <p:cNvPr id="19" name="Rectangle 18"/>
            <p:cNvSpPr/>
            <p:nvPr/>
          </p:nvSpPr>
          <p:spPr bwMode="auto">
            <a:xfrm>
              <a:off x="8694309" y="1752599"/>
              <a:ext cx="2133600" cy="4114800"/>
            </a:xfrm>
            <a:prstGeom prst="rect">
              <a:avLst/>
            </a:prstGeom>
            <a:solidFill>
              <a:schemeClr val="bg2">
                <a:lumMod val="5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endParaRPr lang="en-US" sz="2000" dirty="0"/>
            </a:p>
            <a:p>
              <a:pPr lvl="0" algn="ctr"/>
              <a:r>
                <a:rPr lang="en-US" sz="2800" dirty="0">
                  <a:latin typeface="Calibri" charset="0"/>
                  <a:ea typeface="Calibri" charset="0"/>
                  <a:cs typeface="Calibri" charset="0"/>
                </a:rPr>
                <a:t>Foster practices of mathematicians, scientists, and engineers </a:t>
              </a:r>
            </a:p>
          </p:txBody>
        </p:sp>
        <p:pic>
          <p:nvPicPr>
            <p:cNvPr id="20" name="Picture 19" descr="ThinkstockPhotos-672332514.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9109" y="1981200"/>
              <a:ext cx="1524000" cy="1524000"/>
            </a:xfrm>
            <a:prstGeom prst="rect">
              <a:avLst/>
            </a:prstGeom>
          </p:spPr>
        </p:pic>
      </p:grpSp>
      <p:sp>
        <p:nvSpPr>
          <p:cNvPr id="27" name="TextBox 26"/>
          <p:cNvSpPr txBox="1"/>
          <p:nvPr/>
        </p:nvSpPr>
        <p:spPr>
          <a:xfrm rot="16200000">
            <a:off x="-343210" y="2101951"/>
            <a:ext cx="1793438" cy="184666"/>
          </a:xfrm>
          <a:prstGeom prst="rect">
            <a:avLst/>
          </a:prstGeom>
          <a:noFill/>
        </p:spPr>
        <p:txBody>
          <a:bodyPr wrap="square" rtlCol="0">
            <a:spAutoFit/>
          </a:bodyPr>
          <a:lstStyle/>
          <a:p>
            <a:r>
              <a:rPr lang="en-US" sz="600" i="1" dirty="0">
                <a:solidFill>
                  <a:schemeClr val="bg1">
                    <a:lumMod val="65000"/>
                  </a:schemeClr>
                </a:solidFill>
              </a:rPr>
              <a:t>Credit: ARTQU/iStock/ </a:t>
            </a:r>
            <a:r>
              <a:rPr lang="en-US" sz="600" i="1" dirty="0" err="1">
                <a:solidFill>
                  <a:schemeClr val="bg1">
                    <a:lumMod val="65000"/>
                  </a:schemeClr>
                </a:solidFill>
              </a:rPr>
              <a:t>hinkstock</a:t>
            </a:r>
            <a:r>
              <a:rPr lang="en-US" sz="600" i="1" dirty="0">
                <a:solidFill>
                  <a:schemeClr val="bg1">
                    <a:lumMod val="65000"/>
                  </a:schemeClr>
                </a:solidFill>
              </a:rPr>
              <a:t> </a:t>
            </a:r>
            <a:endParaRPr lang="en-US" sz="600" dirty="0">
              <a:solidFill>
                <a:schemeClr val="bg1">
                  <a:lumMod val="65000"/>
                </a:schemeClr>
              </a:solidFill>
            </a:endParaRPr>
          </a:p>
        </p:txBody>
      </p:sp>
      <p:sp>
        <p:nvSpPr>
          <p:cNvPr id="28" name="TextBox 27"/>
          <p:cNvSpPr txBox="1"/>
          <p:nvPr/>
        </p:nvSpPr>
        <p:spPr>
          <a:xfrm rot="16200000">
            <a:off x="2444786" y="2028933"/>
            <a:ext cx="1793438" cy="184666"/>
          </a:xfrm>
          <a:prstGeom prst="rect">
            <a:avLst/>
          </a:prstGeom>
          <a:noFill/>
        </p:spPr>
        <p:txBody>
          <a:bodyPr wrap="square" rtlCol="0">
            <a:spAutoFit/>
          </a:bodyPr>
          <a:lstStyle/>
          <a:p>
            <a:r>
              <a:rPr lang="en-US" sz="600" i="1" dirty="0">
                <a:solidFill>
                  <a:srgbClr val="7F7F7F"/>
                </a:solidFill>
              </a:rPr>
              <a:t>Credit: Nik01ay/iStock/Thinkstock</a:t>
            </a:r>
            <a:endParaRPr lang="en-US" sz="600" dirty="0">
              <a:solidFill>
                <a:srgbClr val="7F7F7F"/>
              </a:solidFill>
            </a:endParaRPr>
          </a:p>
        </p:txBody>
      </p:sp>
      <p:sp>
        <p:nvSpPr>
          <p:cNvPr id="29" name="TextBox 28"/>
          <p:cNvSpPr txBox="1"/>
          <p:nvPr/>
        </p:nvSpPr>
        <p:spPr>
          <a:xfrm rot="16200000">
            <a:off x="5375965" y="2028932"/>
            <a:ext cx="1793438" cy="184666"/>
          </a:xfrm>
          <a:prstGeom prst="rect">
            <a:avLst/>
          </a:prstGeom>
          <a:noFill/>
        </p:spPr>
        <p:txBody>
          <a:bodyPr wrap="square" rtlCol="0">
            <a:spAutoFit/>
          </a:bodyPr>
          <a:lstStyle/>
          <a:p>
            <a:r>
              <a:rPr lang="en-US" sz="600" i="1" dirty="0">
                <a:solidFill>
                  <a:srgbClr val="A6A6A6"/>
                </a:solidFill>
              </a:rPr>
              <a:t>Credit: Ylivdesign/</a:t>
            </a:r>
            <a:r>
              <a:rPr lang="en-US" sz="600" i="1" u="sng" dirty="0">
                <a:solidFill>
                  <a:srgbClr val="A6A6A6"/>
                </a:solidFill>
              </a:rPr>
              <a:t>i</a:t>
            </a:r>
            <a:r>
              <a:rPr lang="en-US" sz="600" i="1" dirty="0">
                <a:solidFill>
                  <a:srgbClr val="A6A6A6"/>
                </a:solidFill>
              </a:rPr>
              <a:t>Stock/ Thinkstock </a:t>
            </a:r>
            <a:endParaRPr lang="en-US" sz="600" dirty="0">
              <a:solidFill>
                <a:srgbClr val="A6A6A6"/>
              </a:solidFill>
            </a:endParaRPr>
          </a:p>
        </p:txBody>
      </p:sp>
      <p:sp>
        <p:nvSpPr>
          <p:cNvPr id="30" name="TextBox 29"/>
          <p:cNvSpPr txBox="1"/>
          <p:nvPr/>
        </p:nvSpPr>
        <p:spPr>
          <a:xfrm rot="16200000">
            <a:off x="8260646" y="1949552"/>
            <a:ext cx="1793438" cy="184666"/>
          </a:xfrm>
          <a:prstGeom prst="rect">
            <a:avLst/>
          </a:prstGeom>
          <a:noFill/>
        </p:spPr>
        <p:txBody>
          <a:bodyPr wrap="square" rtlCol="0">
            <a:spAutoFit/>
          </a:bodyPr>
          <a:lstStyle/>
          <a:p>
            <a:r>
              <a:rPr lang="en-US" sz="600" i="1" dirty="0">
                <a:solidFill>
                  <a:srgbClr val="A6A6A6"/>
                </a:solidFill>
              </a:rPr>
              <a:t>Credit: AVIcons/iStock/Thinkstock </a:t>
            </a:r>
            <a:endParaRPr lang="en-US" sz="600" dirty="0">
              <a:solidFill>
                <a:srgbClr val="A6A6A6"/>
              </a:solidFill>
            </a:endParaRPr>
          </a:p>
        </p:txBody>
      </p:sp>
    </p:spTree>
    <p:extLst>
      <p:ext uri="{BB962C8B-B14F-4D97-AF65-F5344CB8AC3E}">
        <p14:creationId xmlns:p14="http://schemas.microsoft.com/office/powerpoint/2010/main" val="228074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latin typeface="Calibri" charset="0"/>
                <a:ea typeface="Calibri" charset="0"/>
                <a:cs typeface="Calibri" charset="0"/>
              </a:rPr>
              <a:t>What is a pitfall that teachers encounter in preparing students to talk about math? </a:t>
            </a:r>
          </a:p>
        </p:txBody>
      </p:sp>
      <p:sp>
        <p:nvSpPr>
          <p:cNvPr id="3" name="Slide Number Placeholder 2"/>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mtClean="0">
                <a:solidFill>
                  <a:srgbClr val="3B3B3D"/>
                </a:solidFill>
                <a:ea typeface="Century"/>
                <a:sym typeface="Century"/>
              </a:rPr>
              <a:t>23</a:t>
            </a:fld>
            <a:endParaRPr lang="en-US" dirty="0">
              <a:solidFill>
                <a:srgbClr val="3B3B3D"/>
              </a:solidFill>
              <a:ea typeface="Century"/>
              <a:sym typeface="Century"/>
            </a:endParaRPr>
          </a:p>
        </p:txBody>
      </p:sp>
    </p:spTree>
    <p:extLst>
      <p:ext uri="{BB962C8B-B14F-4D97-AF65-F5344CB8AC3E}">
        <p14:creationId xmlns:p14="http://schemas.microsoft.com/office/powerpoint/2010/main" val="2844398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i="1" dirty="0">
                <a:latin typeface="Calibri" charset="0"/>
                <a:ea typeface="Calibri" charset="0"/>
                <a:cs typeface="Calibri" charset="0"/>
              </a:rPr>
              <a:t>5 Practices for Orchestrating Productive Mathematics Discussions</a:t>
            </a:r>
            <a:endParaRPr lang="en-US" b="1" dirty="0">
              <a:latin typeface="Calibri" charset="0"/>
              <a:ea typeface="Calibri" charset="0"/>
              <a:cs typeface="Calibri" charset="0"/>
            </a:endParaRP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24</a:t>
            </a:fld>
            <a:endParaRPr lang="en-US" dirty="0"/>
          </a:p>
        </p:txBody>
      </p:sp>
      <p:sp>
        <p:nvSpPr>
          <p:cNvPr id="9" name="TextBox 8"/>
          <p:cNvSpPr txBox="1"/>
          <p:nvPr/>
        </p:nvSpPr>
        <p:spPr>
          <a:xfrm>
            <a:off x="4168544" y="6257836"/>
            <a:ext cx="7058591" cy="553998"/>
          </a:xfrm>
          <a:prstGeom prst="rect">
            <a:avLst/>
          </a:prstGeom>
          <a:noFill/>
        </p:spPr>
        <p:txBody>
          <a:bodyPr wrap="square" rtlCol="0">
            <a:spAutoFit/>
          </a:bodyPr>
          <a:lstStyle/>
          <a:p>
            <a:pPr algn="r"/>
            <a:r>
              <a:rPr lang="en-US" sz="1000" dirty="0"/>
              <a:t>— Smith, M. S., &amp; Stein, M. K. (2011). </a:t>
            </a:r>
            <a:r>
              <a:rPr lang="en-US" sz="1000" i="1" dirty="0"/>
              <a:t>5 practices for orchestrating productive mathematics discussions. </a:t>
            </a:r>
            <a:br>
              <a:rPr lang="en-US" sz="1000" i="1" dirty="0"/>
            </a:br>
            <a:r>
              <a:rPr lang="en-US" sz="1000" dirty="0"/>
              <a:t>Reston, VA: National Council of Teachers of Mathematics. Available at </a:t>
            </a:r>
            <a:br>
              <a:rPr lang="en-US" sz="1000" dirty="0"/>
            </a:br>
            <a:r>
              <a:rPr lang="en-US" sz="1000" dirty="0"/>
              <a:t> http://www.nctm.org/Store/Products/5--Practices-for-Orchestrating-Productive-Mathematics-Discussions</a:t>
            </a:r>
          </a:p>
        </p:txBody>
      </p:sp>
      <p:pic>
        <p:nvPicPr>
          <p:cNvPr id="7" name="Picture 6">
            <a:extLst>
              <a:ext uri="{FF2B5EF4-FFF2-40B4-BE49-F238E27FC236}">
                <a16:creationId xmlns:a16="http://schemas.microsoft.com/office/drawing/2014/main" id="{7D7285CF-E2E0-3F4E-BABC-0555CBCE9224}"/>
              </a:ext>
            </a:extLst>
          </p:cNvPr>
          <p:cNvPicPr>
            <a:picLocks noChangeAspect="1"/>
          </p:cNvPicPr>
          <p:nvPr/>
        </p:nvPicPr>
        <p:blipFill>
          <a:blip r:embed="rId3"/>
          <a:stretch>
            <a:fillRect/>
          </a:stretch>
        </p:blipFill>
        <p:spPr>
          <a:xfrm>
            <a:off x="6081184" y="286035"/>
            <a:ext cx="4133756" cy="5925050"/>
          </a:xfrm>
          <a:prstGeom prst="rect">
            <a:avLst/>
          </a:prstGeom>
        </p:spPr>
      </p:pic>
    </p:spTree>
    <p:extLst>
      <p:ext uri="{BB962C8B-B14F-4D97-AF65-F5344CB8AC3E}">
        <p14:creationId xmlns:p14="http://schemas.microsoft.com/office/powerpoint/2010/main" val="330340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98463" y="1193800"/>
            <a:ext cx="1633537" cy="4822825"/>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normAutofit/>
          </a:bodyPr>
          <a:lstStyle/>
          <a:p>
            <a:r>
              <a:rPr lang="en-US" sz="3200" b="1" i="1" dirty="0">
                <a:latin typeface="Calibri" charset="0"/>
                <a:ea typeface="Calibri" charset="0"/>
                <a:cs typeface="Calibri" charset="0"/>
              </a:rPr>
              <a:t>5 Practices for Orchestrating Productive Mathematics Discussions</a:t>
            </a:r>
            <a:endParaRPr lang="en-US" sz="3200" b="1" dirty="0">
              <a:latin typeface="Calibri" charset="0"/>
              <a:ea typeface="Calibri" charset="0"/>
              <a:cs typeface="Calibri" charset="0"/>
            </a:endParaRPr>
          </a:p>
        </p:txBody>
      </p:sp>
      <p:pic>
        <p:nvPicPr>
          <p:cNvPr id="8" name="Picture 7">
            <a:extLst>
              <a:ext uri="{FF2B5EF4-FFF2-40B4-BE49-F238E27FC236}">
                <a16:creationId xmlns:a16="http://schemas.microsoft.com/office/drawing/2014/main" id="{6BD74475-98D4-B14C-AD08-A6188F08A1BC}"/>
              </a:ext>
            </a:extLst>
          </p:cNvPr>
          <p:cNvPicPr>
            <a:picLocks noChangeAspect="1"/>
          </p:cNvPicPr>
          <p:nvPr/>
        </p:nvPicPr>
        <p:blipFill>
          <a:blip r:embed="rId3"/>
          <a:stretch>
            <a:fillRect/>
          </a:stretch>
        </p:blipFill>
        <p:spPr>
          <a:xfrm>
            <a:off x="0" y="782952"/>
            <a:ext cx="3231931" cy="5276307"/>
          </a:xfrm>
          <a:prstGeom prst="flowChartDelay">
            <a:avLst/>
          </a:prstGeom>
        </p:spPr>
      </p:pic>
      <p:graphicFrame>
        <p:nvGraphicFramePr>
          <p:cNvPr id="5" name="Diagram 4"/>
          <p:cNvGraphicFramePr/>
          <p:nvPr>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Picture 11">
            <a:extLst>
              <a:ext uri="{FF2B5EF4-FFF2-40B4-BE49-F238E27FC236}">
                <a16:creationId xmlns:a16="http://schemas.microsoft.com/office/drawing/2014/main" id="{0CBAE5A4-39B0-554F-960A-A4FADA8F48CD}"/>
              </a:ext>
            </a:extLst>
          </p:cNvPr>
          <p:cNvPicPr>
            <a:picLocks noChangeAspect="1"/>
          </p:cNvPicPr>
          <p:nvPr/>
        </p:nvPicPr>
        <p:blipFill>
          <a:blip r:embed="rId9"/>
          <a:stretch>
            <a:fillRect/>
          </a:stretch>
        </p:blipFill>
        <p:spPr>
          <a:xfrm>
            <a:off x="2266515" y="1188530"/>
            <a:ext cx="476686" cy="490543"/>
          </a:xfrm>
          <a:prstGeom prst="rect">
            <a:avLst/>
          </a:prstGeom>
        </p:spPr>
      </p:pic>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25</a:t>
            </a:fld>
            <a:endParaRPr lang="en-US" dirty="0"/>
          </a:p>
        </p:txBody>
      </p:sp>
    </p:spTree>
    <p:extLst>
      <p:ext uri="{BB962C8B-B14F-4D97-AF65-F5344CB8AC3E}">
        <p14:creationId xmlns:p14="http://schemas.microsoft.com/office/powerpoint/2010/main" val="400102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1C9DA8E4-D455-F04C-9E08-5B33A84D53DE}"/>
                                            </p:graphicEl>
                                          </p:spTgt>
                                        </p:tgtEl>
                                        <p:attrNameLst>
                                          <p:attrName>style.visibility</p:attrName>
                                        </p:attrNameLst>
                                      </p:cBhvr>
                                      <p:to>
                                        <p:strVal val="visible"/>
                                      </p:to>
                                    </p:set>
                                    <p:animEffect transition="in" filter="wipe(left)">
                                      <p:cBhvr>
                                        <p:cTn id="7" dur="500"/>
                                        <p:tgtEl>
                                          <p:spTgt spid="5">
                                            <p:graphicEl>
                                              <a:dgm id="{1C9DA8E4-D455-F04C-9E08-5B33A84D53DE}"/>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dgm id="{B6EB9A7E-6BC0-4942-BD8E-633A68FE4E64}"/>
                                            </p:graphicEl>
                                          </p:spTgt>
                                        </p:tgtEl>
                                        <p:attrNameLst>
                                          <p:attrName>style.visibility</p:attrName>
                                        </p:attrNameLst>
                                      </p:cBhvr>
                                      <p:to>
                                        <p:strVal val="visible"/>
                                      </p:to>
                                    </p:set>
                                    <p:animEffect transition="in" filter="wipe(left)">
                                      <p:cBhvr>
                                        <p:cTn id="10" dur="500"/>
                                        <p:tgtEl>
                                          <p:spTgt spid="5">
                                            <p:graphicEl>
                                              <a:dgm id="{B6EB9A7E-6BC0-4942-BD8E-633A68FE4E6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dgm id="{DE349375-560A-FA4A-9E96-BC0CEF432B59}"/>
                                            </p:graphicEl>
                                          </p:spTgt>
                                        </p:tgtEl>
                                        <p:attrNameLst>
                                          <p:attrName>style.visibility</p:attrName>
                                        </p:attrNameLst>
                                      </p:cBhvr>
                                      <p:to>
                                        <p:strVal val="visible"/>
                                      </p:to>
                                    </p:set>
                                    <p:animEffect transition="in" filter="wipe(left)">
                                      <p:cBhvr>
                                        <p:cTn id="13" dur="500"/>
                                        <p:tgtEl>
                                          <p:spTgt spid="5">
                                            <p:graphicEl>
                                              <a:dgm id="{DE349375-560A-FA4A-9E96-BC0CEF432B5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graphicEl>
                                              <a:dgm id="{3FAB60CF-2B53-924F-AC07-E12F30E76BB0}"/>
                                            </p:graphicEl>
                                          </p:spTgt>
                                        </p:tgtEl>
                                        <p:attrNameLst>
                                          <p:attrName>style.visibility</p:attrName>
                                        </p:attrNameLst>
                                      </p:cBhvr>
                                      <p:to>
                                        <p:strVal val="visible"/>
                                      </p:to>
                                    </p:set>
                                    <p:animEffect transition="in" filter="wipe(left)">
                                      <p:cBhvr>
                                        <p:cTn id="18" dur="500"/>
                                        <p:tgtEl>
                                          <p:spTgt spid="5">
                                            <p:graphicEl>
                                              <a:dgm id="{3FAB60CF-2B53-924F-AC07-E12F30E76BB0}"/>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graphicEl>
                                              <a:dgm id="{D637FEE4-0867-5147-B8E4-5631D0F3BA32}"/>
                                            </p:graphicEl>
                                          </p:spTgt>
                                        </p:tgtEl>
                                        <p:attrNameLst>
                                          <p:attrName>style.visibility</p:attrName>
                                        </p:attrNameLst>
                                      </p:cBhvr>
                                      <p:to>
                                        <p:strVal val="visible"/>
                                      </p:to>
                                    </p:set>
                                    <p:animEffect transition="in" filter="wipe(left)">
                                      <p:cBhvr>
                                        <p:cTn id="21" dur="500"/>
                                        <p:tgtEl>
                                          <p:spTgt spid="5">
                                            <p:graphicEl>
                                              <a:dgm id="{D637FEE4-0867-5147-B8E4-5631D0F3BA3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graphicEl>
                                              <a:dgm id="{9CF17EA7-7FE8-A645-A4AB-8AD55A87EB87}"/>
                                            </p:graphicEl>
                                          </p:spTgt>
                                        </p:tgtEl>
                                        <p:attrNameLst>
                                          <p:attrName>style.visibility</p:attrName>
                                        </p:attrNameLst>
                                      </p:cBhvr>
                                      <p:to>
                                        <p:strVal val="visible"/>
                                      </p:to>
                                    </p:set>
                                    <p:animEffect transition="in" filter="wipe(left)">
                                      <p:cBhvr>
                                        <p:cTn id="26" dur="500"/>
                                        <p:tgtEl>
                                          <p:spTgt spid="5">
                                            <p:graphicEl>
                                              <a:dgm id="{9CF17EA7-7FE8-A645-A4AB-8AD55A87EB87}"/>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graphicEl>
                                              <a:dgm id="{2AA9373C-9D2A-3F4E-9F83-03FC2D3F8479}"/>
                                            </p:graphicEl>
                                          </p:spTgt>
                                        </p:tgtEl>
                                        <p:attrNameLst>
                                          <p:attrName>style.visibility</p:attrName>
                                        </p:attrNameLst>
                                      </p:cBhvr>
                                      <p:to>
                                        <p:strVal val="visible"/>
                                      </p:to>
                                    </p:set>
                                    <p:animEffect transition="in" filter="wipe(left)">
                                      <p:cBhvr>
                                        <p:cTn id="29" dur="500"/>
                                        <p:tgtEl>
                                          <p:spTgt spid="5">
                                            <p:graphicEl>
                                              <a:dgm id="{2AA9373C-9D2A-3F4E-9F83-03FC2D3F8479}"/>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graphicEl>
                                              <a:dgm id="{194ED4EF-44A1-D440-8EE7-4423D90D6026}"/>
                                            </p:graphicEl>
                                          </p:spTgt>
                                        </p:tgtEl>
                                        <p:attrNameLst>
                                          <p:attrName>style.visibility</p:attrName>
                                        </p:attrNameLst>
                                      </p:cBhvr>
                                      <p:to>
                                        <p:strVal val="visible"/>
                                      </p:to>
                                    </p:set>
                                    <p:animEffect transition="in" filter="wipe(left)">
                                      <p:cBhvr>
                                        <p:cTn id="34" dur="500"/>
                                        <p:tgtEl>
                                          <p:spTgt spid="5">
                                            <p:graphicEl>
                                              <a:dgm id="{194ED4EF-44A1-D440-8EE7-4423D90D6026}"/>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dgm id="{E6FF55BE-7EF7-EB48-9B33-2BC352C94623}"/>
                                            </p:graphicEl>
                                          </p:spTgt>
                                        </p:tgtEl>
                                        <p:attrNameLst>
                                          <p:attrName>style.visibility</p:attrName>
                                        </p:attrNameLst>
                                      </p:cBhvr>
                                      <p:to>
                                        <p:strVal val="visible"/>
                                      </p:to>
                                    </p:set>
                                    <p:animEffect transition="in" filter="wipe(left)">
                                      <p:cBhvr>
                                        <p:cTn id="37" dur="500"/>
                                        <p:tgtEl>
                                          <p:spTgt spid="5">
                                            <p:graphicEl>
                                              <a:dgm id="{E6FF55BE-7EF7-EB48-9B33-2BC352C94623}"/>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graphicEl>
                                              <a:dgm id="{709047C7-8BB2-4F48-991B-6F517B808780}"/>
                                            </p:graphicEl>
                                          </p:spTgt>
                                        </p:tgtEl>
                                        <p:attrNameLst>
                                          <p:attrName>style.visibility</p:attrName>
                                        </p:attrNameLst>
                                      </p:cBhvr>
                                      <p:to>
                                        <p:strVal val="visible"/>
                                      </p:to>
                                    </p:set>
                                    <p:animEffect transition="in" filter="wipe(left)">
                                      <p:cBhvr>
                                        <p:cTn id="42" dur="500"/>
                                        <p:tgtEl>
                                          <p:spTgt spid="5">
                                            <p:graphicEl>
                                              <a:dgm id="{709047C7-8BB2-4F48-991B-6F517B808780}"/>
                                            </p:graphic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graphicEl>
                                              <a:dgm id="{32AB71C4-512E-4D4E-A5D4-9502C956306C}"/>
                                            </p:graphicEl>
                                          </p:spTgt>
                                        </p:tgtEl>
                                        <p:attrNameLst>
                                          <p:attrName>style.visibility</p:attrName>
                                        </p:attrNameLst>
                                      </p:cBhvr>
                                      <p:to>
                                        <p:strVal val="visible"/>
                                      </p:to>
                                    </p:set>
                                    <p:animEffect transition="in" filter="wipe(left)">
                                      <p:cBhvr>
                                        <p:cTn id="45" dur="500"/>
                                        <p:tgtEl>
                                          <p:spTgt spid="5">
                                            <p:graphicEl>
                                              <a:dgm id="{32AB71C4-512E-4D4E-A5D4-9502C956306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dissolv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charset="0"/>
                <a:ea typeface="Calibri" charset="0"/>
                <a:cs typeface="Calibri" charset="0"/>
              </a:rPr>
              <a:t>Establishing the learning goal</a:t>
            </a:r>
          </a:p>
        </p:txBody>
      </p:sp>
      <p:sp>
        <p:nvSpPr>
          <p:cNvPr id="4" name="Slide Number Placeholder 3"/>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26</a:t>
            </a:fld>
            <a:endParaRPr lang="en-US" dirty="0"/>
          </a:p>
        </p:txBody>
      </p:sp>
      <p:sp>
        <p:nvSpPr>
          <p:cNvPr id="5" name="TextBox 4"/>
          <p:cNvSpPr txBox="1"/>
          <p:nvPr/>
        </p:nvSpPr>
        <p:spPr>
          <a:xfrm>
            <a:off x="84342" y="1973179"/>
            <a:ext cx="3845483" cy="4308872"/>
          </a:xfrm>
          <a:prstGeom prst="rect">
            <a:avLst/>
          </a:prstGeom>
          <a:noFill/>
        </p:spPr>
        <p:txBody>
          <a:bodyPr wrap="square" rtlCol="0">
            <a:spAutoFit/>
          </a:bodyPr>
          <a:lstStyle/>
          <a:p>
            <a:r>
              <a:rPr lang="en-US" sz="2400" b="1" dirty="0">
                <a:solidFill>
                  <a:schemeClr val="bg1"/>
                </a:solidFill>
                <a:latin typeface="Calibri" charset="0"/>
                <a:ea typeface="Calibri" charset="0"/>
                <a:cs typeface="Calibri" charset="0"/>
              </a:rPr>
              <a:t>“Explicit learning goals clarify what counts as evidence of students’ learning, how students learning can be linked to instructional activities, and how to revise instruction to facilitate students’ learning more effectively.” </a:t>
            </a:r>
          </a:p>
          <a:p>
            <a:pPr algn="r"/>
            <a:endParaRPr lang="en-US" dirty="0">
              <a:solidFill>
                <a:schemeClr val="bg1"/>
              </a:solidFill>
              <a:latin typeface="Calibri" charset="0"/>
              <a:ea typeface="Calibri" charset="0"/>
              <a:cs typeface="Calibri" charset="0"/>
            </a:endParaRPr>
          </a:p>
          <a:p>
            <a:pPr algn="r"/>
            <a:endParaRPr lang="en-US" dirty="0">
              <a:solidFill>
                <a:schemeClr val="bg1"/>
              </a:solidFill>
              <a:latin typeface="Calibri" charset="0"/>
              <a:ea typeface="Calibri" charset="0"/>
              <a:cs typeface="Calibri" charset="0"/>
            </a:endParaRPr>
          </a:p>
          <a:p>
            <a:pPr algn="r"/>
            <a:r>
              <a:rPr lang="en-US" sz="1000" dirty="0">
                <a:solidFill>
                  <a:schemeClr val="bg1"/>
                </a:solidFill>
                <a:latin typeface="Calibri" charset="0"/>
                <a:ea typeface="Calibri" charset="0"/>
                <a:cs typeface="Calibri" charset="0"/>
              </a:rPr>
              <a:t>— Page 14 in Smith, M. S., &amp; Stein, M. K. (2011). </a:t>
            </a:r>
            <a:r>
              <a:rPr lang="en-US" sz="1000" i="1" dirty="0">
                <a:solidFill>
                  <a:schemeClr val="bg1"/>
                </a:solidFill>
                <a:latin typeface="Calibri" charset="0"/>
                <a:ea typeface="Calibri" charset="0"/>
                <a:cs typeface="Calibri" charset="0"/>
              </a:rPr>
              <a:t>5 practices for orchestrating productive mathematics discussions. </a:t>
            </a:r>
            <a:r>
              <a:rPr lang="en-US" sz="1000" dirty="0">
                <a:solidFill>
                  <a:schemeClr val="bg1"/>
                </a:solidFill>
                <a:latin typeface="Calibri" charset="0"/>
                <a:ea typeface="Calibri" charset="0"/>
                <a:cs typeface="Calibri" charset="0"/>
              </a:rPr>
              <a:t>Reston, VA: National Council of Teachers of Mathematics.</a:t>
            </a:r>
          </a:p>
        </p:txBody>
      </p:sp>
      <p:grpSp>
        <p:nvGrpSpPr>
          <p:cNvPr id="20" name="Group 19">
            <a:extLst>
              <a:ext uri="{FF2B5EF4-FFF2-40B4-BE49-F238E27FC236}">
                <a16:creationId xmlns:a16="http://schemas.microsoft.com/office/drawing/2014/main" id="{82DCFEA7-8419-0641-A74B-D3BDDF9B54D0}"/>
              </a:ext>
            </a:extLst>
          </p:cNvPr>
          <p:cNvGrpSpPr/>
          <p:nvPr/>
        </p:nvGrpSpPr>
        <p:grpSpPr>
          <a:xfrm>
            <a:off x="4178072" y="134780"/>
            <a:ext cx="3330530" cy="4030820"/>
            <a:chOff x="4192955" y="134780"/>
            <a:chExt cx="3486861" cy="4101940"/>
          </a:xfrm>
        </p:grpSpPr>
        <p:pic>
          <p:nvPicPr>
            <p:cNvPr id="8" name="Picture 7">
              <a:extLst>
                <a:ext uri="{FF2B5EF4-FFF2-40B4-BE49-F238E27FC236}">
                  <a16:creationId xmlns:a16="http://schemas.microsoft.com/office/drawing/2014/main" id="{7220C7F1-A799-1246-B4A4-62A986DE1A57}"/>
                </a:ext>
              </a:extLst>
            </p:cNvPr>
            <p:cNvPicPr>
              <a:picLocks noChangeAspect="1"/>
            </p:cNvPicPr>
            <p:nvPr/>
          </p:nvPicPr>
          <p:blipFill>
            <a:blip r:embed="rId3"/>
            <a:stretch>
              <a:fillRect/>
            </a:stretch>
          </p:blipFill>
          <p:spPr>
            <a:xfrm>
              <a:off x="4192955" y="134780"/>
              <a:ext cx="3486861" cy="4101940"/>
            </a:xfrm>
            <a:prstGeom prst="rect">
              <a:avLst/>
            </a:prstGeom>
            <a:ln>
              <a:solidFill>
                <a:schemeClr val="accent6">
                  <a:lumMod val="50000"/>
                </a:schemeClr>
              </a:solidFill>
            </a:ln>
          </p:spPr>
        </p:pic>
        <p:sp>
          <p:nvSpPr>
            <p:cNvPr id="19" name="TextBox 18">
              <a:extLst>
                <a:ext uri="{FF2B5EF4-FFF2-40B4-BE49-F238E27FC236}">
                  <a16:creationId xmlns:a16="http://schemas.microsoft.com/office/drawing/2014/main" id="{C9E2865B-ECCE-4C4F-BCF6-A930BF713A2A}"/>
                </a:ext>
              </a:extLst>
            </p:cNvPr>
            <p:cNvSpPr txBox="1"/>
            <p:nvPr/>
          </p:nvSpPr>
          <p:spPr>
            <a:xfrm>
              <a:off x="5456585" y="368431"/>
              <a:ext cx="1137255" cy="307777"/>
            </a:xfrm>
            <a:prstGeom prst="rect">
              <a:avLst/>
            </a:prstGeom>
            <a:noFill/>
          </p:spPr>
          <p:txBody>
            <a:bodyPr wrap="square" rtlCol="0">
              <a:spAutoFit/>
            </a:bodyPr>
            <a:lstStyle/>
            <a:p>
              <a:r>
                <a:rPr lang="en-US" b="1" dirty="0">
                  <a:solidFill>
                    <a:srgbClr val="FF0000"/>
                  </a:solidFill>
                </a:rPr>
                <a:t>6</a:t>
              </a:r>
              <a:r>
                <a:rPr lang="en-US" b="1" baseline="30000" dirty="0">
                  <a:solidFill>
                    <a:srgbClr val="FF0000"/>
                  </a:solidFill>
                </a:rPr>
                <a:t>th</a:t>
              </a:r>
              <a:r>
                <a:rPr lang="en-US" b="1" dirty="0">
                  <a:solidFill>
                    <a:srgbClr val="FF0000"/>
                  </a:solidFill>
                </a:rPr>
                <a:t> Grade</a:t>
              </a:r>
            </a:p>
          </p:txBody>
        </p:sp>
      </p:grpSp>
      <p:grpSp>
        <p:nvGrpSpPr>
          <p:cNvPr id="33" name="Group 32">
            <a:extLst>
              <a:ext uri="{FF2B5EF4-FFF2-40B4-BE49-F238E27FC236}">
                <a16:creationId xmlns:a16="http://schemas.microsoft.com/office/drawing/2014/main" id="{DC381104-E1F6-5140-8EA5-4189FA50A672}"/>
              </a:ext>
            </a:extLst>
          </p:cNvPr>
          <p:cNvGrpSpPr/>
          <p:nvPr/>
        </p:nvGrpSpPr>
        <p:grpSpPr>
          <a:xfrm>
            <a:off x="5096982" y="820044"/>
            <a:ext cx="3372865" cy="4203796"/>
            <a:chOff x="4988950" y="820044"/>
            <a:chExt cx="3372865" cy="4203796"/>
          </a:xfrm>
        </p:grpSpPr>
        <p:pic>
          <p:nvPicPr>
            <p:cNvPr id="31" name="Picture 30">
              <a:extLst>
                <a:ext uri="{FF2B5EF4-FFF2-40B4-BE49-F238E27FC236}">
                  <a16:creationId xmlns:a16="http://schemas.microsoft.com/office/drawing/2014/main" id="{5C510D09-9A7D-E74D-91EA-4EB05B72D4E3}"/>
                </a:ext>
              </a:extLst>
            </p:cNvPr>
            <p:cNvPicPr>
              <a:picLocks noChangeAspect="1"/>
            </p:cNvPicPr>
            <p:nvPr/>
          </p:nvPicPr>
          <p:blipFill>
            <a:blip r:embed="rId4"/>
            <a:stretch>
              <a:fillRect/>
            </a:stretch>
          </p:blipFill>
          <p:spPr>
            <a:xfrm>
              <a:off x="4988950" y="820044"/>
              <a:ext cx="3372865" cy="4203796"/>
            </a:xfrm>
            <a:prstGeom prst="rect">
              <a:avLst/>
            </a:prstGeom>
            <a:ln>
              <a:solidFill>
                <a:schemeClr val="accent6">
                  <a:lumMod val="50000"/>
                </a:schemeClr>
              </a:solidFill>
            </a:ln>
          </p:spPr>
        </p:pic>
        <p:sp>
          <p:nvSpPr>
            <p:cNvPr id="32" name="TextBox 31">
              <a:extLst>
                <a:ext uri="{FF2B5EF4-FFF2-40B4-BE49-F238E27FC236}">
                  <a16:creationId xmlns:a16="http://schemas.microsoft.com/office/drawing/2014/main" id="{2FA26929-3808-AD4C-8CE1-443191541324}"/>
                </a:ext>
              </a:extLst>
            </p:cNvPr>
            <p:cNvSpPr txBox="1"/>
            <p:nvPr/>
          </p:nvSpPr>
          <p:spPr>
            <a:xfrm>
              <a:off x="5928181" y="1060670"/>
              <a:ext cx="1010745" cy="307777"/>
            </a:xfrm>
            <a:prstGeom prst="rect">
              <a:avLst/>
            </a:prstGeom>
            <a:noFill/>
            <a:ln>
              <a:noFill/>
            </a:ln>
          </p:spPr>
          <p:txBody>
            <a:bodyPr wrap="square" rtlCol="0">
              <a:spAutoFit/>
            </a:bodyPr>
            <a:lstStyle/>
            <a:p>
              <a:r>
                <a:rPr lang="en-US" b="1" dirty="0">
                  <a:solidFill>
                    <a:srgbClr val="FF0000"/>
                  </a:solidFill>
                </a:rPr>
                <a:t>7th Grade</a:t>
              </a:r>
            </a:p>
          </p:txBody>
        </p:sp>
      </p:grpSp>
      <p:grpSp>
        <p:nvGrpSpPr>
          <p:cNvPr id="27" name="Group 26">
            <a:extLst>
              <a:ext uri="{FF2B5EF4-FFF2-40B4-BE49-F238E27FC236}">
                <a16:creationId xmlns:a16="http://schemas.microsoft.com/office/drawing/2014/main" id="{0FD5D55A-842A-5B4D-B1CD-7D88E1CFF805}"/>
              </a:ext>
            </a:extLst>
          </p:cNvPr>
          <p:cNvGrpSpPr/>
          <p:nvPr/>
        </p:nvGrpSpPr>
        <p:grpSpPr>
          <a:xfrm>
            <a:off x="6207995" y="1609073"/>
            <a:ext cx="3607663" cy="4317682"/>
            <a:chOff x="6388250" y="1682807"/>
            <a:chExt cx="4034051" cy="4889615"/>
          </a:xfrm>
        </p:grpSpPr>
        <p:pic>
          <p:nvPicPr>
            <p:cNvPr id="28" name="Picture 27">
              <a:extLst>
                <a:ext uri="{FF2B5EF4-FFF2-40B4-BE49-F238E27FC236}">
                  <a16:creationId xmlns:a16="http://schemas.microsoft.com/office/drawing/2014/main" id="{78B1C885-ACE2-684D-8FC2-3E6D39E850FF}"/>
                </a:ext>
              </a:extLst>
            </p:cNvPr>
            <p:cNvPicPr>
              <a:picLocks noChangeAspect="1"/>
            </p:cNvPicPr>
            <p:nvPr/>
          </p:nvPicPr>
          <p:blipFill>
            <a:blip r:embed="rId5"/>
            <a:stretch>
              <a:fillRect/>
            </a:stretch>
          </p:blipFill>
          <p:spPr>
            <a:xfrm>
              <a:off x="6388250" y="1682807"/>
              <a:ext cx="4034051" cy="4889615"/>
            </a:xfrm>
            <a:prstGeom prst="rect">
              <a:avLst/>
            </a:prstGeom>
            <a:ln>
              <a:solidFill>
                <a:schemeClr val="accent6">
                  <a:lumMod val="50000"/>
                </a:schemeClr>
              </a:solidFill>
            </a:ln>
          </p:spPr>
        </p:pic>
        <p:sp>
          <p:nvSpPr>
            <p:cNvPr id="29" name="TextBox 28">
              <a:extLst>
                <a:ext uri="{FF2B5EF4-FFF2-40B4-BE49-F238E27FC236}">
                  <a16:creationId xmlns:a16="http://schemas.microsoft.com/office/drawing/2014/main" id="{94CF63B9-537E-3B48-9558-A51FDEABF00A}"/>
                </a:ext>
              </a:extLst>
            </p:cNvPr>
            <p:cNvSpPr txBox="1"/>
            <p:nvPr/>
          </p:nvSpPr>
          <p:spPr>
            <a:xfrm>
              <a:off x="7868690" y="1973179"/>
              <a:ext cx="1137255" cy="307777"/>
            </a:xfrm>
            <a:prstGeom prst="rect">
              <a:avLst/>
            </a:prstGeom>
            <a:noFill/>
          </p:spPr>
          <p:txBody>
            <a:bodyPr wrap="square" rtlCol="0">
              <a:spAutoFit/>
            </a:bodyPr>
            <a:lstStyle/>
            <a:p>
              <a:r>
                <a:rPr lang="en-US" b="1" dirty="0">
                  <a:solidFill>
                    <a:srgbClr val="FF0000"/>
                  </a:solidFill>
                </a:rPr>
                <a:t>8</a:t>
              </a:r>
              <a:r>
                <a:rPr lang="en-US" b="1" baseline="30000" dirty="0">
                  <a:solidFill>
                    <a:srgbClr val="FF0000"/>
                  </a:solidFill>
                </a:rPr>
                <a:t>th</a:t>
              </a:r>
              <a:r>
                <a:rPr lang="en-US" b="1" dirty="0">
                  <a:solidFill>
                    <a:srgbClr val="FF0000"/>
                  </a:solidFill>
                </a:rPr>
                <a:t> Grade</a:t>
              </a:r>
            </a:p>
          </p:txBody>
        </p:sp>
      </p:grpSp>
      <p:grpSp>
        <p:nvGrpSpPr>
          <p:cNvPr id="35" name="Group 34">
            <a:extLst>
              <a:ext uri="{FF2B5EF4-FFF2-40B4-BE49-F238E27FC236}">
                <a16:creationId xmlns:a16="http://schemas.microsoft.com/office/drawing/2014/main" id="{4D7AC1C6-D2DD-884F-AB82-CD1D10E4AC87}"/>
              </a:ext>
            </a:extLst>
          </p:cNvPr>
          <p:cNvGrpSpPr/>
          <p:nvPr/>
        </p:nvGrpSpPr>
        <p:grpSpPr>
          <a:xfrm>
            <a:off x="8164961" y="2420600"/>
            <a:ext cx="3243622" cy="3893358"/>
            <a:chOff x="8164961" y="2420600"/>
            <a:chExt cx="3243622" cy="3893358"/>
          </a:xfrm>
        </p:grpSpPr>
        <p:grpSp>
          <p:nvGrpSpPr>
            <p:cNvPr id="26" name="Group 25">
              <a:extLst>
                <a:ext uri="{FF2B5EF4-FFF2-40B4-BE49-F238E27FC236}">
                  <a16:creationId xmlns:a16="http://schemas.microsoft.com/office/drawing/2014/main" id="{321BCF7B-813A-434F-A3E3-0D530FB61529}"/>
                </a:ext>
              </a:extLst>
            </p:cNvPr>
            <p:cNvGrpSpPr/>
            <p:nvPr/>
          </p:nvGrpSpPr>
          <p:grpSpPr>
            <a:xfrm>
              <a:off x="8164961" y="2420600"/>
              <a:ext cx="3243622" cy="3893358"/>
              <a:chOff x="8260080" y="134781"/>
              <a:chExt cx="3649611" cy="4520870"/>
            </a:xfrm>
          </p:grpSpPr>
          <p:sp>
            <p:nvSpPr>
              <p:cNvPr id="25" name="TextBox 24">
                <a:extLst>
                  <a:ext uri="{FF2B5EF4-FFF2-40B4-BE49-F238E27FC236}">
                    <a16:creationId xmlns:a16="http://schemas.microsoft.com/office/drawing/2014/main" id="{4C452EAD-4B27-E043-AF2A-2455EE1965B6}"/>
                  </a:ext>
                </a:extLst>
              </p:cNvPr>
              <p:cNvSpPr txBox="1"/>
              <p:nvPr/>
            </p:nvSpPr>
            <p:spPr>
              <a:xfrm>
                <a:off x="9658497" y="368430"/>
                <a:ext cx="1137255" cy="307777"/>
              </a:xfrm>
              <a:prstGeom prst="rect">
                <a:avLst/>
              </a:prstGeom>
              <a:noFill/>
            </p:spPr>
            <p:txBody>
              <a:bodyPr wrap="square" rtlCol="0">
                <a:spAutoFit/>
              </a:bodyPr>
              <a:lstStyle/>
              <a:p>
                <a:r>
                  <a:rPr lang="en-US" b="1" dirty="0">
                    <a:solidFill>
                      <a:srgbClr val="FF0000"/>
                    </a:solidFill>
                  </a:rPr>
                  <a:t>Algebra</a:t>
                </a:r>
              </a:p>
            </p:txBody>
          </p:sp>
          <p:pic>
            <p:nvPicPr>
              <p:cNvPr id="18" name="Picture 17">
                <a:extLst>
                  <a:ext uri="{FF2B5EF4-FFF2-40B4-BE49-F238E27FC236}">
                    <a16:creationId xmlns:a16="http://schemas.microsoft.com/office/drawing/2014/main" id="{BBDD6818-0E0C-0C45-9C4D-FBB817AD25A0}"/>
                  </a:ext>
                </a:extLst>
              </p:cNvPr>
              <p:cNvPicPr>
                <a:picLocks noChangeAspect="1"/>
              </p:cNvPicPr>
              <p:nvPr/>
            </p:nvPicPr>
            <p:blipFill>
              <a:blip r:embed="rId6"/>
              <a:stretch>
                <a:fillRect/>
              </a:stretch>
            </p:blipFill>
            <p:spPr>
              <a:xfrm>
                <a:off x="8260080" y="134781"/>
                <a:ext cx="3649611" cy="4520870"/>
              </a:xfrm>
              <a:prstGeom prst="rect">
                <a:avLst/>
              </a:prstGeom>
              <a:ln>
                <a:solidFill>
                  <a:schemeClr val="accent6">
                    <a:lumMod val="50000"/>
                  </a:schemeClr>
                </a:solidFill>
              </a:ln>
            </p:spPr>
          </p:pic>
        </p:grpSp>
        <p:sp>
          <p:nvSpPr>
            <p:cNvPr id="34" name="TextBox 33">
              <a:extLst>
                <a:ext uri="{FF2B5EF4-FFF2-40B4-BE49-F238E27FC236}">
                  <a16:creationId xmlns:a16="http://schemas.microsoft.com/office/drawing/2014/main" id="{7DA59FA5-EDFE-114A-9484-8CD9448D11F9}"/>
                </a:ext>
              </a:extLst>
            </p:cNvPr>
            <p:cNvSpPr txBox="1"/>
            <p:nvPr/>
          </p:nvSpPr>
          <p:spPr>
            <a:xfrm>
              <a:off x="9278247" y="2628009"/>
              <a:ext cx="1017050" cy="307777"/>
            </a:xfrm>
            <a:prstGeom prst="rect">
              <a:avLst/>
            </a:prstGeom>
            <a:noFill/>
          </p:spPr>
          <p:txBody>
            <a:bodyPr wrap="square" rtlCol="0">
              <a:spAutoFit/>
            </a:bodyPr>
            <a:lstStyle/>
            <a:p>
              <a:r>
                <a:rPr lang="en-US" b="1" dirty="0">
                  <a:solidFill>
                    <a:srgbClr val="FF0000"/>
                  </a:solidFill>
                </a:rPr>
                <a:t>Algebra</a:t>
              </a:r>
            </a:p>
          </p:txBody>
        </p:sp>
      </p:grpSp>
    </p:spTree>
    <p:extLst>
      <p:ext uri="{BB962C8B-B14F-4D97-AF65-F5344CB8AC3E}">
        <p14:creationId xmlns:p14="http://schemas.microsoft.com/office/powerpoint/2010/main" val="154314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dissolv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dissolv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dissolv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27</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8" name="Rectangle 7"/>
          <p:cNvSpPr/>
          <p:nvPr/>
        </p:nvSpPr>
        <p:spPr>
          <a:xfrm>
            <a:off x="3477768" y="5653444"/>
            <a:ext cx="8534400" cy="400110"/>
          </a:xfrm>
          <a:prstGeom prst="rect">
            <a:avLst/>
          </a:prstGeom>
        </p:spPr>
        <p:txBody>
          <a:bodyPr wrap="square">
            <a:spAutoFit/>
          </a:bodyPr>
          <a:lstStyle/>
          <a:p>
            <a:pPr algn="r">
              <a:spcBef>
                <a:spcPts val="200"/>
              </a:spcBef>
            </a:pPr>
            <a:r>
              <a:rPr lang="en-US" sz="1000" dirty="0"/>
              <a:t>— Adapted from Smith, M. S., &amp; Stein, M. K. (2011). </a:t>
            </a:r>
            <a:r>
              <a:rPr lang="en-US" sz="1000" i="1" dirty="0"/>
              <a:t>5 practices for orchestrating productive mathematics discussions.</a:t>
            </a:r>
            <a:r>
              <a:rPr lang="en-US" sz="1000" dirty="0"/>
              <a:t> </a:t>
            </a:r>
            <a:br>
              <a:rPr lang="en-US" sz="1000" dirty="0"/>
            </a:br>
            <a:r>
              <a:rPr lang="en-US" sz="1000" dirty="0"/>
              <a:t>|Reston, VA: National Council of Teacher of Mathematics.</a:t>
            </a:r>
          </a:p>
        </p:txBody>
      </p:sp>
      <p:graphicFrame>
        <p:nvGraphicFramePr>
          <p:cNvPr id="9" name="Content Placeholder 5"/>
          <p:cNvGraphicFramePr>
            <a:graphicFrameLocks/>
          </p:cNvGraphicFramePr>
          <p:nvPr>
            <p:extLst/>
          </p:nvPr>
        </p:nvGraphicFramePr>
        <p:xfrm>
          <a:off x="1905000" y="1140476"/>
          <a:ext cx="8610600" cy="3992880"/>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60960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mn-lt"/>
                          <a:ea typeface="+mn-ea"/>
                          <a:cs typeface="+mn-cs"/>
                        </a:rPr>
                        <a:t>Anticipating</a:t>
                      </a:r>
                      <a:r>
                        <a:rPr lang="en-US" sz="2400" b="1" kern="1200" dirty="0">
                          <a:solidFill>
                            <a:srgbClr val="C00000"/>
                          </a:solidFill>
                          <a:latin typeface="+mn-lt"/>
                          <a:ea typeface="+mn-ea"/>
                          <a:cs typeface="+mn-cs"/>
                        </a:rPr>
                        <a:t> </a:t>
                      </a:r>
                      <a:r>
                        <a:rPr lang="en-US" sz="2400" b="1" kern="1200" dirty="0">
                          <a:solidFill>
                            <a:sysClr val="windowText" lastClr="000000"/>
                          </a:solidFill>
                          <a:latin typeface="+mn-lt"/>
                          <a:ea typeface="+mn-ea"/>
                          <a:cs typeface="+mn-cs"/>
                        </a:rPr>
                        <a:t>student responses prior to the lesson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000" b="1" dirty="0">
                          <a:solidFill>
                            <a:sysClr val="windowText" lastClr="000000"/>
                          </a:solidFill>
                        </a:rPr>
                        <a:t>What should you consider?</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ysClr val="windowText" lastClr="000000"/>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971800">
                <a:tc>
                  <a:txBody>
                    <a:bodyPr/>
                    <a:lstStyle/>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The strategies that students might use to approach or solve a challenging mathematical task</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How to respond to what students product</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Which strategies are most useful in addressing the mathematics to be learned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000" i="1" kern="1200" dirty="0">
                          <a:solidFill>
                            <a:sysClr val="windowText" lastClr="000000"/>
                          </a:solidFill>
                          <a:latin typeface="+mn-lt"/>
                          <a:ea typeface="+mn-ea"/>
                          <a:cs typeface="+mn-cs"/>
                        </a:rPr>
                        <a:t>Solving the problem in as many ways as possible</a:t>
                      </a:r>
                      <a:endParaRPr lang="en-US" sz="2000" kern="1200" dirty="0">
                        <a:solidFill>
                          <a:sysClr val="windowText" lastClr="000000"/>
                        </a:solidFill>
                        <a:latin typeface="+mn-lt"/>
                        <a:ea typeface="+mn-ea"/>
                        <a:cs typeface="+mn-cs"/>
                      </a:endParaRP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Solving the problem with other teachers</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Drawing on relevant research when possible</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Document students responses year to year</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7" name="Shape 51">
            <a:extLst>
              <a:ext uri="{FF2B5EF4-FFF2-40B4-BE49-F238E27FC236}">
                <a16:creationId xmlns:a16="http://schemas.microsoft.com/office/drawing/2014/main" id="{8ECEEA92-BEB9-1F45-BE12-98771C96842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a:t>
            </a:r>
            <a:r>
              <a:rPr lang="en-US" sz="1800" b="0" i="0" u="none" strike="noStrike" cap="none">
                <a:solidFill>
                  <a:srgbClr val="5A5A5A"/>
                </a:solidFill>
                <a:latin typeface="Calibri"/>
                <a:ea typeface="Calibri"/>
                <a:cs typeface="Calibri"/>
                <a:sym typeface="Calibri"/>
              </a:rPr>
              <a:t>Module 3, </a:t>
            </a:r>
            <a:r>
              <a:rPr lang="en-US" sz="1800" b="0" i="0" u="none" strike="noStrike" cap="none" dirty="0">
                <a:solidFill>
                  <a:srgbClr val="5A5A5A"/>
                </a:solidFill>
                <a:latin typeface="Calibri"/>
                <a:ea typeface="Calibri"/>
                <a:cs typeface="Calibri"/>
                <a:sym typeface="Calibri"/>
              </a:rPr>
              <a:t>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1490018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706468"/>
          </a:xfrm>
        </p:spPr>
        <p:txBody>
          <a:bodyPr/>
          <a:lstStyle/>
          <a:p>
            <a:r>
              <a:rPr lang="en-US" sz="3600" b="1" dirty="0">
                <a:latin typeface="Calibri" charset="0"/>
                <a:ea typeface="Calibri" charset="0"/>
                <a:cs typeface="Calibri" charset="0"/>
              </a:rPr>
              <a:t>Anticipating student responses</a:t>
            </a:r>
          </a:p>
        </p:txBody>
      </p:sp>
      <p:sp>
        <p:nvSpPr>
          <p:cNvPr id="4" name="Slide Number Placeholder 3"/>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28</a:t>
            </a:fld>
            <a:endParaRPr lang="en-US" dirty="0"/>
          </a:p>
        </p:txBody>
      </p:sp>
      <p:sp>
        <p:nvSpPr>
          <p:cNvPr id="5" name="Title 1"/>
          <p:cNvSpPr txBox="1">
            <a:spLocks/>
          </p:cNvSpPr>
          <p:nvPr/>
        </p:nvSpPr>
        <p:spPr>
          <a:xfrm>
            <a:off x="4326143" y="488014"/>
            <a:ext cx="7530273" cy="4580881"/>
          </a:xfrm>
          <a:prstGeom prst="rect">
            <a:avLst/>
          </a:prstGeom>
        </p:spPr>
        <p:txBody>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pPr marL="292100" indent="-292100">
              <a:buFont typeface="Arial" charset="0"/>
              <a:buChar char="•"/>
            </a:pPr>
            <a:r>
              <a:rPr lang="en-US" sz="3600" dirty="0">
                <a:solidFill>
                  <a:schemeClr val="accent6">
                    <a:lumMod val="50000"/>
                  </a:schemeClr>
                </a:solidFill>
                <a:latin typeface="Calibri" charset="0"/>
                <a:ea typeface="Calibri" charset="0"/>
                <a:cs typeface="Calibri" charset="0"/>
              </a:rPr>
              <a:t>Is it necessary to address all misconceptions during the Classwork or Closing?</a:t>
            </a:r>
          </a:p>
          <a:p>
            <a:pPr marL="292100" indent="-292100">
              <a:buFont typeface="Arial" charset="0"/>
              <a:buChar char="•"/>
            </a:pPr>
            <a:endParaRPr lang="en-US" sz="3600" dirty="0">
              <a:solidFill>
                <a:schemeClr val="accent6">
                  <a:lumMod val="50000"/>
                </a:schemeClr>
              </a:solidFill>
              <a:latin typeface="Calibri" charset="0"/>
              <a:ea typeface="Calibri" charset="0"/>
              <a:cs typeface="Calibri" charset="0"/>
            </a:endParaRPr>
          </a:p>
          <a:p>
            <a:pPr marL="292100" indent="-292100">
              <a:buFont typeface="Arial" charset="0"/>
              <a:buChar char="•"/>
            </a:pPr>
            <a:r>
              <a:rPr lang="en-US" sz="3600" dirty="0">
                <a:solidFill>
                  <a:schemeClr val="accent6">
                    <a:lumMod val="50000"/>
                  </a:schemeClr>
                </a:solidFill>
                <a:latin typeface="Calibri" charset="0"/>
                <a:ea typeface="Calibri" charset="0"/>
                <a:cs typeface="Calibri" charset="0"/>
              </a:rPr>
              <a:t>How might the coherence of the standards help us anticipate/address misconceptions?</a:t>
            </a:r>
          </a:p>
        </p:txBody>
      </p:sp>
    </p:spTree>
    <p:extLst>
      <p:ext uri="{BB962C8B-B14F-4D97-AF65-F5344CB8AC3E}">
        <p14:creationId xmlns:p14="http://schemas.microsoft.com/office/powerpoint/2010/main" val="403278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29</a:t>
            </a:fld>
            <a:endParaRPr lang="en-US" dirty="0"/>
          </a:p>
        </p:txBody>
      </p:sp>
      <p:graphicFrame>
        <p:nvGraphicFramePr>
          <p:cNvPr id="5" name="Diagram 4"/>
          <p:cNvGraphicFramePr/>
          <p:nvPr>
            <p:extLst>
              <p:ext uri="{D42A27DB-BD31-4B8C-83A1-F6EECF244321}">
                <p14:modId xmlns:p14="http://schemas.microsoft.com/office/powerpoint/2010/main" val="1166189253"/>
              </p:ext>
            </p:extLst>
          </p:nvPr>
        </p:nvGraphicFramePr>
        <p:xfrm>
          <a:off x="404019" y="974418"/>
          <a:ext cx="11383962" cy="4822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US" b="1" dirty="0">
                <a:latin typeface="Calibri" charset="0"/>
                <a:ea typeface="Calibri" charset="0"/>
                <a:cs typeface="Calibri" charset="0"/>
              </a:rPr>
              <a:t>Anticipating student responses</a:t>
            </a:r>
          </a:p>
        </p:txBody>
      </p:sp>
      <p:sp>
        <p:nvSpPr>
          <p:cNvPr id="6" name="TextBox 5">
            <a:extLst>
              <a:ext uri="{FF2B5EF4-FFF2-40B4-BE49-F238E27FC236}">
                <a16:creationId xmlns:a16="http://schemas.microsoft.com/office/drawing/2014/main" id="{D89EF69D-DAFA-7141-BC21-5F2693025228}"/>
              </a:ext>
            </a:extLst>
          </p:cNvPr>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2</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4212566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rgbClr val="1D1D1F"/>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
        <p:nvSpPr>
          <p:cNvPr id="2" name="Rectangle 1"/>
          <p:cNvSpPr/>
          <p:nvPr/>
        </p:nvSpPr>
        <p:spPr>
          <a:xfrm>
            <a:off x="84342" y="5520249"/>
            <a:ext cx="3845483" cy="307777"/>
          </a:xfrm>
          <a:prstGeom prst="rect">
            <a:avLst/>
          </a:prstGeom>
        </p:spPr>
        <p:txBody>
          <a:bodyPr wrap="square">
            <a:spAutoFit/>
          </a:bodyPr>
          <a:lstStyle/>
          <a:p>
            <a:pPr lvl="1"/>
            <a:endParaRPr lang="en-US" dirty="0"/>
          </a:p>
        </p:txBody>
      </p:sp>
    </p:spTree>
    <p:custDataLst>
      <p:tags r:id="rId1"/>
    </p:custDataLst>
    <p:extLst>
      <p:ext uri="{BB962C8B-B14F-4D97-AF65-F5344CB8AC3E}">
        <p14:creationId xmlns:p14="http://schemas.microsoft.com/office/powerpoint/2010/main" val="1371814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0" y="2556932"/>
            <a:ext cx="12192000" cy="3691467"/>
          </a:xfrm>
          <a:prstGeom prst="rect">
            <a:avLst/>
          </a:prstGeom>
          <a:noFill/>
          <a:ln>
            <a:noFill/>
          </a:ln>
        </p:spPr>
        <p:txBody>
          <a:bodyPr wrap="square" lIns="91425" tIns="45700" rIns="91425" bIns="45700" anchor="ctr" anchorCtr="0">
            <a:noAutofit/>
          </a:bodyPr>
          <a:lstStyle/>
          <a:p>
            <a:pPr lvl="0">
              <a:buSzPct val="25000"/>
            </a:pPr>
            <a:r>
              <a:rPr lang="en-US" sz="4000" b="1" i="0" u="none" strike="noStrike" cap="none" dirty="0">
                <a:solidFill>
                  <a:srgbClr val="5A5A5A"/>
                </a:solidFill>
                <a:sym typeface="Calibri"/>
              </a:rPr>
              <a:t>Module </a:t>
            </a:r>
            <a:r>
              <a:rPr lang="en-US" sz="4000" b="1" dirty="0"/>
              <a:t>3</a:t>
            </a:r>
            <a:r>
              <a:rPr lang="en-US" sz="4000" b="0" i="0" u="none" strike="noStrike" cap="none" dirty="0">
                <a:solidFill>
                  <a:srgbClr val="5A5A5A"/>
                </a:solidFill>
                <a:sym typeface="Calibri"/>
              </a:rPr>
              <a:t>: </a:t>
            </a:r>
            <a:r>
              <a:rPr lang="en-US" sz="4000" dirty="0"/>
              <a:t>Extending Proportional Reasoning to Functions</a:t>
            </a:r>
            <a:br>
              <a:rPr lang="en-US" sz="4000" dirty="0"/>
            </a:br>
            <a:br>
              <a:rPr lang="en-US" sz="4000" dirty="0"/>
            </a:br>
            <a:r>
              <a:rPr lang="en-US" sz="4000" b="1" i="0" u="none" strike="noStrike" cap="none" dirty="0">
                <a:solidFill>
                  <a:srgbClr val="5A5A5A"/>
                </a:solidFill>
                <a:sym typeface="Calibri"/>
              </a:rPr>
              <a:t>Session 3</a:t>
            </a:r>
            <a:r>
              <a:rPr lang="en-US" sz="4000" b="0" i="0" u="none" strike="noStrike" cap="none" dirty="0">
                <a:solidFill>
                  <a:srgbClr val="5A5A5A"/>
                </a:solidFill>
                <a:sym typeface="Calibri"/>
              </a:rPr>
              <a:t>: </a:t>
            </a:r>
            <a:r>
              <a:rPr lang="en-US" sz="4000" dirty="0"/>
              <a:t>Purposeful Planning of the </a:t>
            </a:r>
            <a:r>
              <a:rPr lang="en-US" sz="4000" dirty="0" err="1"/>
              <a:t>EngageNY</a:t>
            </a:r>
            <a:r>
              <a:rPr lang="en-US" sz="4000" dirty="0"/>
              <a:t> Curriculum</a:t>
            </a:r>
            <a:br>
              <a:rPr lang="en-US" sz="4000" dirty="0"/>
            </a:br>
            <a:br>
              <a:rPr lang="en-US" sz="4000" dirty="0"/>
            </a:br>
            <a:r>
              <a:rPr lang="en-US" sz="4000" b="0" i="0" u="none" strike="noStrike" cap="none" dirty="0">
                <a:solidFill>
                  <a:srgbClr val="5A5A5A"/>
                </a:solidFill>
                <a:sym typeface="Calibri"/>
              </a:rPr>
              <a:t>Grades </a:t>
            </a:r>
            <a:r>
              <a:rPr lang="en-US" sz="4000" dirty="0"/>
              <a:t>6–9</a:t>
            </a:r>
          </a:p>
        </p:txBody>
      </p:sp>
    </p:spTree>
    <p:extLst>
      <p:ext uri="{BB962C8B-B14F-4D97-AF65-F5344CB8AC3E}">
        <p14:creationId xmlns:p14="http://schemas.microsoft.com/office/powerpoint/2010/main" val="1400976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6176" y="465059"/>
            <a:ext cx="10515599" cy="5325856"/>
          </a:xfrm>
        </p:spPr>
        <p:txBody>
          <a:bodyPr/>
          <a:lstStyle/>
          <a:p>
            <a:pPr algn="l"/>
            <a:r>
              <a:rPr lang="en-US" dirty="0"/>
              <a:t>How can we make instructional decisions that best meet the intent of the standards and the needs of all students?</a:t>
            </a:r>
          </a:p>
        </p:txBody>
      </p:sp>
      <p:sp>
        <p:nvSpPr>
          <p:cNvPr id="3" name="Slide Number Placeholder 2"/>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31</a:t>
            </a:fld>
            <a:endParaRPr lang="en-US" sz="1600" dirty="0">
              <a:solidFill>
                <a:srgbClr val="A7A7A7"/>
              </a:solidFill>
              <a:latin typeface="Century"/>
              <a:ea typeface="Century"/>
              <a:cs typeface="Century"/>
              <a:sym typeface="Century"/>
            </a:endParaRPr>
          </a:p>
        </p:txBody>
      </p:sp>
      <p:sp>
        <p:nvSpPr>
          <p:cNvPr id="5" name="TextBox 4"/>
          <p:cNvSpPr txBox="1"/>
          <p:nvPr/>
        </p:nvSpPr>
        <p:spPr>
          <a:xfrm>
            <a:off x="2997535" y="5329250"/>
            <a:ext cx="8229600" cy="461665"/>
          </a:xfrm>
          <a:prstGeom prst="rect">
            <a:avLst/>
          </a:prstGeom>
          <a:noFill/>
        </p:spPr>
        <p:txBody>
          <a:bodyPr wrap="square" rtlCol="0">
            <a:spAutoFit/>
          </a:bodyPr>
          <a:lstStyle/>
          <a:p>
            <a:pPr algn="r">
              <a:spcBef>
                <a:spcPts val="0"/>
              </a:spcBef>
              <a:spcAft>
                <a:spcPts val="0"/>
              </a:spcAft>
            </a:pPr>
            <a:r>
              <a:rPr lang="en-US" altLang="en-US" sz="1200" dirty="0"/>
              <a:t>— Page 77 in National Council of Teachers of Mathematics. (2014). </a:t>
            </a:r>
            <a:br>
              <a:rPr lang="en-US" altLang="en-US" sz="1200" dirty="0"/>
            </a:br>
            <a:r>
              <a:rPr lang="en-US" altLang="en-US" sz="1200" i="1" dirty="0"/>
              <a:t>Principles to actions: Ensuring mathematical success for all. </a:t>
            </a:r>
            <a:r>
              <a:rPr lang="en-US" altLang="en-US" sz="1200" dirty="0"/>
              <a:t>Reston, VA: Author.</a:t>
            </a:r>
          </a:p>
        </p:txBody>
      </p:sp>
    </p:spTree>
    <p:extLst>
      <p:ext uri="{BB962C8B-B14F-4D97-AF65-F5344CB8AC3E}">
        <p14:creationId xmlns:p14="http://schemas.microsoft.com/office/powerpoint/2010/main" val="3120515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32</a:t>
            </a:fld>
            <a:endParaRPr lang="en-US" sz="1600" dirty="0">
              <a:solidFill>
                <a:srgbClr val="A7A7A7"/>
              </a:solidFill>
              <a:latin typeface="Century"/>
              <a:ea typeface="Century"/>
              <a:cs typeface="Century"/>
              <a:sym typeface="Century"/>
            </a:endParaRPr>
          </a:p>
        </p:txBody>
      </p:sp>
      <p:sp>
        <p:nvSpPr>
          <p:cNvPr id="4" name="Title 1"/>
          <p:cNvSpPr txBox="1">
            <a:spLocks/>
          </p:cNvSpPr>
          <p:nvPr/>
        </p:nvSpPr>
        <p:spPr>
          <a:xfrm>
            <a:off x="704850" y="688760"/>
            <a:ext cx="10836925" cy="5031405"/>
          </a:xfrm>
          <a:prstGeom prst="rect">
            <a:avLst/>
          </a:prstGeom>
          <a:noFill/>
          <a:ln>
            <a:noFill/>
          </a:ln>
        </p:spPr>
        <p:txBody>
          <a:bodyPr wrap="square" lIns="91425" tIns="91425" rIns="91425" bIns="91425" anchor="ctr" anchorCtr="0"/>
          <a:lstStyle>
            <a:defPPr marR="0" lvl="0" algn="l" rtl="0">
              <a:lnSpc>
                <a:spcPct val="100000"/>
              </a:lnSpc>
              <a:spcBef>
                <a:spcPts val="0"/>
              </a:spcBef>
              <a:spcAft>
                <a:spcPts val="0"/>
              </a:spcAft>
            </a:defPPr>
            <a:lvl1pPr marL="0" marR="0" lvl="0" indent="0" algn="ctr" rtl="0">
              <a:lnSpc>
                <a:spcPct val="90000"/>
              </a:lnSpc>
              <a:spcBef>
                <a:spcPts val="0"/>
              </a:spcBef>
              <a:spcAft>
                <a:spcPts val="0"/>
              </a:spcAft>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lgn="l">
              <a:lnSpc>
                <a:spcPct val="100000"/>
              </a:lnSpc>
              <a:spcBef>
                <a:spcPts val="1000"/>
              </a:spcBef>
            </a:pPr>
            <a:r>
              <a:rPr lang="en-US" altLang="en-US" sz="3200" dirty="0"/>
              <a:t>“</a:t>
            </a:r>
            <a:r>
              <a:rPr lang="en-US" altLang="en-US" sz="2800" dirty="0"/>
              <a:t>All stakeholders [should] focus on helping students achieve challenging standards by implementing a coherent curriculum</a:t>
            </a:r>
            <a:r>
              <a:rPr lang="mr-IN" altLang="en-US" sz="2800" dirty="0"/>
              <a:t>…</a:t>
            </a:r>
            <a:r>
              <a:rPr lang="en-US" altLang="en-US" sz="2800" dirty="0"/>
              <a:t>.</a:t>
            </a:r>
          </a:p>
          <a:p>
            <a:pPr algn="l">
              <a:lnSpc>
                <a:spcPct val="100000"/>
              </a:lnSpc>
              <a:spcBef>
                <a:spcPts val="1000"/>
              </a:spcBef>
            </a:pPr>
            <a:r>
              <a:rPr lang="en-US" altLang="en-US" sz="2800" dirty="0"/>
              <a:t>Teachers need to enter into dialogue with colleagues to become more familiar with the mathematical expectations of the standards that are guiding their teaching, including discussions of how these ideas are developed in both horizontal and vertical components of the curriculum</a:t>
            </a:r>
            <a:r>
              <a:rPr lang="mr-IN" altLang="en-US" sz="2800" dirty="0"/>
              <a:t>…</a:t>
            </a:r>
            <a:endParaRPr lang="en-US" altLang="en-US" sz="2800" dirty="0"/>
          </a:p>
          <a:p>
            <a:pPr algn="l">
              <a:lnSpc>
                <a:spcPct val="100000"/>
              </a:lnSpc>
              <a:spcBef>
                <a:spcPts val="1000"/>
              </a:spcBef>
            </a:pPr>
            <a:r>
              <a:rPr lang="en-US" altLang="en-US" sz="2800" dirty="0"/>
              <a:t>They need to evaluate the extent to which curricular materials and resources align with and support meaningful student learning of the content and practices in the standards</a:t>
            </a:r>
            <a:r>
              <a:rPr lang="en-US" altLang="en-US" sz="2800" i="1" dirty="0"/>
              <a:t>.”</a:t>
            </a:r>
          </a:p>
          <a:p>
            <a:pPr algn="l">
              <a:lnSpc>
                <a:spcPts val="3380"/>
              </a:lnSpc>
              <a:spcBef>
                <a:spcPts val="900"/>
              </a:spcBef>
            </a:pPr>
            <a:endParaRPr lang="en-US" altLang="en-US" sz="3600" dirty="0"/>
          </a:p>
        </p:txBody>
      </p:sp>
      <p:sp>
        <p:nvSpPr>
          <p:cNvPr id="5" name="TextBox 4"/>
          <p:cNvSpPr txBox="1"/>
          <p:nvPr/>
        </p:nvSpPr>
        <p:spPr>
          <a:xfrm>
            <a:off x="3501387" y="5458555"/>
            <a:ext cx="8229600" cy="461665"/>
          </a:xfrm>
          <a:prstGeom prst="rect">
            <a:avLst/>
          </a:prstGeom>
          <a:noFill/>
        </p:spPr>
        <p:txBody>
          <a:bodyPr wrap="square" rtlCol="0">
            <a:spAutoFit/>
          </a:bodyPr>
          <a:lstStyle/>
          <a:p>
            <a:pPr algn="r"/>
            <a:r>
              <a:rPr lang="en-US" altLang="en-US" sz="1200" dirty="0"/>
              <a:t>— Page 77 in National Council of Teachers of Mathematics. (2014). </a:t>
            </a:r>
            <a:br>
              <a:rPr lang="en-US" altLang="en-US" sz="1200" dirty="0"/>
            </a:br>
            <a:r>
              <a:rPr lang="en-US" altLang="en-US" sz="1200" i="1" dirty="0"/>
              <a:t>Principles to actions: Ensuring mathematical success for all. </a:t>
            </a:r>
            <a:r>
              <a:rPr lang="en-US" altLang="en-US" sz="1200" dirty="0"/>
              <a:t>Reston, VA: Author.</a:t>
            </a:r>
          </a:p>
        </p:txBody>
      </p:sp>
    </p:spTree>
    <p:extLst>
      <p:ext uri="{BB962C8B-B14F-4D97-AF65-F5344CB8AC3E}">
        <p14:creationId xmlns:p14="http://schemas.microsoft.com/office/powerpoint/2010/main" val="44348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dissolv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ssolv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bg1"/>
                </a:solidFill>
              </a:rPr>
              <a:t>3-2-1</a:t>
            </a:r>
            <a:br>
              <a:rPr lang="en-US" b="1" dirty="0">
                <a:solidFill>
                  <a:schemeClr val="bg1"/>
                </a:solidFill>
              </a:rPr>
            </a:br>
            <a:br>
              <a:rPr lang="en-US" b="1" dirty="0">
                <a:solidFill>
                  <a:schemeClr val="bg1"/>
                </a:solidFill>
              </a:rPr>
            </a:br>
            <a:r>
              <a:rPr lang="en-US" b="1" i="1" dirty="0">
                <a:solidFill>
                  <a:schemeClr val="bg1"/>
                </a:solidFill>
              </a:rPr>
              <a:t>Planning Guide</a:t>
            </a:r>
            <a:br>
              <a:rPr lang="en-US" b="1" i="1" dirty="0">
                <a:solidFill>
                  <a:schemeClr val="bg1"/>
                </a:solidFill>
              </a:rPr>
            </a:br>
            <a:r>
              <a:rPr lang="en-US" b="1" i="1" dirty="0">
                <a:solidFill>
                  <a:schemeClr val="bg1"/>
                </a:solidFill>
              </a:rPr>
              <a:t>Tool</a:t>
            </a:r>
            <a:br>
              <a:rPr lang="en-US" b="1" dirty="0">
                <a:solidFill>
                  <a:srgbClr val="000000"/>
                </a:solidFill>
              </a:rPr>
            </a:br>
            <a:br>
              <a:rPr lang="en-US" b="1" dirty="0"/>
            </a:br>
            <a:br>
              <a:rPr lang="en-US" b="1" dirty="0"/>
            </a:br>
            <a:endParaRPr lang="en-US" b="1" dirty="0"/>
          </a:p>
        </p:txBody>
      </p:sp>
      <p:sp>
        <p:nvSpPr>
          <p:cNvPr id="4" name="Slide Number Placeholder 3"/>
          <p:cNvSpPr>
            <a:spLocks noGrp="1"/>
          </p:cNvSpPr>
          <p:nvPr>
            <p:ph type="sldNum" idx="12"/>
          </p:nvPr>
        </p:nvSpPr>
        <p:spPr/>
        <p:txBody>
          <a:bodyPr/>
          <a:lstStyle/>
          <a:p>
            <a:fld id="{4080289E-A2FF-0941-931A-EE1328331F47}" type="slidenum">
              <a:rPr lang="en-US" smtClean="0"/>
              <a:pPr/>
              <a:t>33</a:t>
            </a:fld>
            <a:endParaRPr lang="en-US" dirty="0"/>
          </a:p>
        </p:txBody>
      </p:sp>
      <p:grpSp>
        <p:nvGrpSpPr>
          <p:cNvPr id="21" name="Group 20"/>
          <p:cNvGrpSpPr/>
          <p:nvPr/>
        </p:nvGrpSpPr>
        <p:grpSpPr>
          <a:xfrm>
            <a:off x="4465717" y="181350"/>
            <a:ext cx="7523083" cy="6445103"/>
            <a:chOff x="4333332" y="227922"/>
            <a:chExt cx="7523083" cy="6445103"/>
          </a:xfrm>
        </p:grpSpPr>
        <p:grpSp>
          <p:nvGrpSpPr>
            <p:cNvPr id="19" name="Group 18"/>
            <p:cNvGrpSpPr/>
            <p:nvPr/>
          </p:nvGrpSpPr>
          <p:grpSpPr>
            <a:xfrm>
              <a:off x="7221108" y="302050"/>
              <a:ext cx="4635307" cy="6370975"/>
              <a:chOff x="7221108" y="279970"/>
              <a:chExt cx="4635307" cy="6370975"/>
            </a:xfrm>
          </p:grpSpPr>
          <p:sp>
            <p:nvSpPr>
              <p:cNvPr id="7" name="TextBox 6"/>
              <p:cNvSpPr txBox="1"/>
              <p:nvPr/>
            </p:nvSpPr>
            <p:spPr>
              <a:xfrm flipH="1">
                <a:off x="8028121" y="367254"/>
                <a:ext cx="3828294" cy="6186308"/>
              </a:xfrm>
              <a:prstGeom prst="rect">
                <a:avLst/>
              </a:prstGeom>
              <a:noFill/>
            </p:spPr>
            <p:txBody>
              <a:bodyPr wrap="square" rtlCol="0">
                <a:spAutoFit/>
              </a:bodyPr>
              <a:lstStyle/>
              <a:p>
                <a:endParaRPr lang="en-US" sz="1200" b="1" dirty="0">
                  <a:solidFill>
                    <a:srgbClr val="C00000"/>
                  </a:solidFill>
                  <a:latin typeface="Calibri" charset="0"/>
                  <a:ea typeface="Calibri" charset="0"/>
                  <a:cs typeface="Calibri" charset="0"/>
                </a:endParaRPr>
              </a:p>
              <a:p>
                <a:r>
                  <a:rPr lang="en-US" sz="2400" dirty="0">
                    <a:latin typeface="Calibri" charset="0"/>
                    <a:ea typeface="Calibri" charset="0"/>
                    <a:cs typeface="Calibri" charset="0"/>
                  </a:rPr>
                  <a:t>Points of learning you remember about the Planning Guide tool</a:t>
                </a:r>
              </a:p>
              <a:p>
                <a:endParaRPr lang="en-US" sz="2400" dirty="0">
                  <a:latin typeface="Calibri" charset="0"/>
                  <a:ea typeface="Calibri" charset="0"/>
                  <a:cs typeface="Calibri" charset="0"/>
                </a:endParaRPr>
              </a:p>
              <a:p>
                <a:endParaRPr lang="en-US" sz="2400" dirty="0">
                  <a:latin typeface="Calibri" charset="0"/>
                  <a:ea typeface="Calibri" charset="0"/>
                  <a:cs typeface="Calibri" charset="0"/>
                </a:endParaRPr>
              </a:p>
              <a:p>
                <a:endParaRPr lang="en-US" sz="2400" dirty="0">
                  <a:latin typeface="Calibri" charset="0"/>
                  <a:ea typeface="Calibri" charset="0"/>
                  <a:cs typeface="Calibri" charset="0"/>
                </a:endParaRPr>
              </a:p>
              <a:p>
                <a:endParaRPr lang="en-US" sz="2400" dirty="0">
                  <a:latin typeface="Calibri" charset="0"/>
                  <a:ea typeface="Calibri" charset="0"/>
                  <a:cs typeface="Calibri" charset="0"/>
                </a:endParaRPr>
              </a:p>
              <a:p>
                <a:r>
                  <a:rPr lang="en-US" sz="2400" dirty="0">
                    <a:latin typeface="Calibri" charset="0"/>
                    <a:ea typeface="Calibri" charset="0"/>
                    <a:cs typeface="Calibri" charset="0"/>
                  </a:rPr>
                  <a:t>Ways the Planning Guide tool informs purposeful planning</a:t>
                </a:r>
              </a:p>
              <a:p>
                <a:endParaRPr lang="en-US" sz="2400" dirty="0">
                  <a:latin typeface="Calibri" charset="0"/>
                  <a:ea typeface="Calibri" charset="0"/>
                  <a:cs typeface="Calibri" charset="0"/>
                </a:endParaRPr>
              </a:p>
              <a:p>
                <a:endParaRPr lang="en-US" sz="2400" dirty="0">
                  <a:latin typeface="Calibri" charset="0"/>
                  <a:ea typeface="Calibri" charset="0"/>
                  <a:cs typeface="Calibri" charset="0"/>
                </a:endParaRPr>
              </a:p>
              <a:p>
                <a:endParaRPr lang="en-US" sz="2400" dirty="0">
                  <a:latin typeface="Calibri" charset="0"/>
                  <a:ea typeface="Calibri" charset="0"/>
                  <a:cs typeface="Calibri" charset="0"/>
                </a:endParaRPr>
              </a:p>
              <a:p>
                <a:endParaRPr lang="en-US" sz="2400" dirty="0">
                  <a:latin typeface="Calibri" charset="0"/>
                  <a:ea typeface="Calibri" charset="0"/>
                  <a:cs typeface="Calibri" charset="0"/>
                </a:endParaRPr>
              </a:p>
              <a:p>
                <a:r>
                  <a:rPr lang="en-US" sz="2400" dirty="0">
                    <a:latin typeface="Calibri" charset="0"/>
                    <a:ea typeface="Calibri" charset="0"/>
                    <a:cs typeface="Calibri" charset="0"/>
                  </a:rPr>
                  <a:t>Idea still circling about the Planning Guide tool</a:t>
                </a:r>
              </a:p>
            </p:txBody>
          </p:sp>
          <p:sp>
            <p:nvSpPr>
              <p:cNvPr id="11" name="TextBox 10"/>
              <p:cNvSpPr txBox="1"/>
              <p:nvPr/>
            </p:nvSpPr>
            <p:spPr>
              <a:xfrm>
                <a:off x="7221108" y="279970"/>
                <a:ext cx="1614025" cy="6370975"/>
              </a:xfrm>
              <a:prstGeom prst="rect">
                <a:avLst/>
              </a:prstGeom>
              <a:noFill/>
            </p:spPr>
            <p:txBody>
              <a:bodyPr wrap="square" rtlCol="0">
                <a:spAutoFit/>
              </a:bodyPr>
              <a:lstStyle/>
              <a:p>
                <a:r>
                  <a:rPr lang="en-US" sz="8000" dirty="0">
                    <a:solidFill>
                      <a:srgbClr val="C00000"/>
                    </a:solidFill>
                    <a:latin typeface="Calibri" charset="0"/>
                    <a:ea typeface="Calibri" charset="0"/>
                    <a:cs typeface="Calibri" charset="0"/>
                  </a:rPr>
                  <a:t>3</a:t>
                </a: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r>
                  <a:rPr lang="en-US" sz="8000" dirty="0">
                    <a:solidFill>
                      <a:srgbClr val="C00000"/>
                    </a:solidFill>
                    <a:latin typeface="Calibri" charset="0"/>
                    <a:ea typeface="Calibri" charset="0"/>
                    <a:cs typeface="Calibri" charset="0"/>
                  </a:rPr>
                  <a:t>2</a:t>
                </a: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endParaRPr lang="en-US" sz="1200" dirty="0">
                  <a:solidFill>
                    <a:srgbClr val="C00000"/>
                  </a:solidFill>
                  <a:latin typeface="Calibri" charset="0"/>
                  <a:ea typeface="Calibri" charset="0"/>
                  <a:cs typeface="Calibri" charset="0"/>
                </a:endParaRPr>
              </a:p>
              <a:p>
                <a:r>
                  <a:rPr lang="en-US" sz="8000" dirty="0">
                    <a:solidFill>
                      <a:srgbClr val="C00000"/>
                    </a:solidFill>
                    <a:latin typeface="Calibri" charset="0"/>
                    <a:ea typeface="Calibri" charset="0"/>
                    <a:cs typeface="Calibri" charset="0"/>
                  </a:rPr>
                  <a:t>1</a:t>
                </a:r>
              </a:p>
            </p:txBody>
          </p:sp>
        </p:grpSp>
        <p:grpSp>
          <p:nvGrpSpPr>
            <p:cNvPr id="20" name="Group 19"/>
            <p:cNvGrpSpPr/>
            <p:nvPr/>
          </p:nvGrpSpPr>
          <p:grpSpPr>
            <a:xfrm>
              <a:off x="4333332" y="227922"/>
              <a:ext cx="2484269" cy="6396120"/>
              <a:chOff x="4333332" y="166777"/>
              <a:chExt cx="2484269" cy="6396120"/>
            </a:xfrm>
          </p:grpSpPr>
          <p:sp>
            <p:nvSpPr>
              <p:cNvPr id="8" name="Triangle 7"/>
              <p:cNvSpPr/>
              <p:nvPr/>
            </p:nvSpPr>
            <p:spPr>
              <a:xfrm>
                <a:off x="4736838" y="279970"/>
                <a:ext cx="1968285" cy="1456840"/>
              </a:xfrm>
              <a:prstGeom prst="triangle">
                <a:avLst/>
              </a:prstGeom>
              <a:noFill/>
              <a:ln w="63500" cap="rnd" cmpd="sng">
                <a:solidFill>
                  <a:srgbClr val="FFC000"/>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12" name="Rectangle 11"/>
              <p:cNvSpPr/>
              <p:nvPr/>
            </p:nvSpPr>
            <p:spPr>
              <a:xfrm>
                <a:off x="4333332" y="2557221"/>
                <a:ext cx="1487837" cy="1394847"/>
              </a:xfrm>
              <a:prstGeom prst="rect">
                <a:avLst/>
              </a:prstGeom>
              <a:noFill/>
              <a:ln w="635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5329764" y="3004089"/>
                <a:ext cx="1487837" cy="1394847"/>
              </a:xfrm>
              <a:prstGeom prst="rect">
                <a:avLst/>
              </a:prstGeom>
              <a:noFill/>
              <a:ln w="635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4723596" y="5081804"/>
                <a:ext cx="1881489" cy="1481093"/>
              </a:xfrm>
              <a:prstGeom prst="ellipse">
                <a:avLst/>
              </a:pr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5625885" y="166777"/>
                <a:ext cx="195284" cy="232474"/>
              </a:xfrm>
              <a:prstGeom prst="ellipse">
                <a:avLst/>
              </a:prstGeom>
              <a:solidFill>
                <a:srgbClr val="38A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a:off x="6602002" y="1582827"/>
                <a:ext cx="195284" cy="232474"/>
              </a:xfrm>
              <a:prstGeom prst="ellipse">
                <a:avLst/>
              </a:prstGeom>
              <a:solidFill>
                <a:srgbClr val="38A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4706444" y="1582536"/>
                <a:ext cx="195284" cy="232474"/>
              </a:xfrm>
              <a:prstGeom prst="ellipse">
                <a:avLst/>
              </a:prstGeom>
              <a:solidFill>
                <a:srgbClr val="38A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2269749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Planning Guide Tool</a:t>
            </a:r>
          </a:p>
        </p:txBody>
      </p:sp>
      <p:sp>
        <p:nvSpPr>
          <p:cNvPr id="3" name="Slide Number Placeholder 2"/>
          <p:cNvSpPr>
            <a:spLocks noGrp="1"/>
          </p:cNvSpPr>
          <p:nvPr>
            <p:ph type="sldNum" idx="12"/>
          </p:nvPr>
        </p:nvSpPr>
        <p:spPr/>
        <p:txBody>
          <a:bodyPr/>
          <a:lstStyle/>
          <a:p>
            <a:fld id="{4080289E-A2FF-0941-931A-EE1328331F47}" type="slidenum">
              <a:rPr lang="en-US" smtClean="0"/>
              <a:pPr/>
              <a:t>34</a:t>
            </a:fld>
            <a:endParaRPr lang="en-US" dirty="0"/>
          </a:p>
        </p:txBody>
      </p:sp>
      <p:sp>
        <p:nvSpPr>
          <p:cNvPr id="4" name="Text Placeholder 3"/>
          <p:cNvSpPr>
            <a:spLocks noGrp="1"/>
          </p:cNvSpPr>
          <p:nvPr>
            <p:ph type="body" idx="1"/>
          </p:nvPr>
        </p:nvSpPr>
        <p:spPr>
          <a:xfrm>
            <a:off x="348981" y="894241"/>
            <a:ext cx="8152745" cy="5270091"/>
          </a:xfrm>
        </p:spPr>
        <p:txBody>
          <a:bodyPr numCol="1"/>
          <a:lstStyle/>
          <a:p>
            <a:pPr marL="0" indent="0">
              <a:buNone/>
            </a:pPr>
            <a:r>
              <a:rPr lang="en-US" sz="3600" dirty="0"/>
              <a:t>Recall from Session 1</a:t>
            </a:r>
          </a:p>
          <a:p>
            <a:pPr marL="0" indent="0">
              <a:buNone/>
            </a:pPr>
            <a:endParaRPr lang="en-US" b="1" dirty="0"/>
          </a:p>
          <a:p>
            <a:pPr marL="0" indent="0">
              <a:buNone/>
            </a:pPr>
            <a:r>
              <a:rPr lang="en-US" b="1" dirty="0"/>
              <a:t>The focus for collaborative planning</a:t>
            </a:r>
            <a:r>
              <a:rPr lang="en-US" dirty="0"/>
              <a:t>: Extending Proportional Reasoning to Functions </a:t>
            </a:r>
          </a:p>
          <a:p>
            <a:pPr marL="457200" indent="-457200"/>
            <a:endParaRPr lang="en-US" dirty="0"/>
          </a:p>
          <a:p>
            <a:pPr marL="0" indent="0">
              <a:buNone/>
            </a:pPr>
            <a:r>
              <a:rPr lang="en-US" b="1" dirty="0"/>
              <a:t>Foundational study of the standards</a:t>
            </a:r>
          </a:p>
          <a:p>
            <a:pPr marL="457200" indent="-457200"/>
            <a:r>
              <a:rPr lang="en-US" dirty="0">
                <a:solidFill>
                  <a:schemeClr val="tx1">
                    <a:lumMod val="50000"/>
                  </a:schemeClr>
                </a:solidFill>
              </a:rPr>
              <a:t>6</a:t>
            </a:r>
            <a:r>
              <a:rPr lang="en-US" baseline="30000" dirty="0">
                <a:solidFill>
                  <a:schemeClr val="tx1">
                    <a:lumMod val="50000"/>
                  </a:schemeClr>
                </a:solidFill>
              </a:rPr>
              <a:t>th</a:t>
            </a:r>
            <a:r>
              <a:rPr lang="en-US" dirty="0">
                <a:solidFill>
                  <a:schemeClr val="tx1">
                    <a:lumMod val="50000"/>
                  </a:schemeClr>
                </a:solidFill>
              </a:rPr>
              <a:t> Grade: 6.EE.C.9</a:t>
            </a:r>
          </a:p>
          <a:p>
            <a:pPr marL="457200" indent="-457200"/>
            <a:r>
              <a:rPr lang="en-US" dirty="0">
                <a:solidFill>
                  <a:schemeClr val="tx1">
                    <a:lumMod val="50000"/>
                  </a:schemeClr>
                </a:solidFill>
              </a:rPr>
              <a:t>7</a:t>
            </a:r>
            <a:r>
              <a:rPr lang="en-US" baseline="30000" dirty="0">
                <a:solidFill>
                  <a:schemeClr val="tx1">
                    <a:lumMod val="50000"/>
                  </a:schemeClr>
                </a:solidFill>
              </a:rPr>
              <a:t>th</a:t>
            </a:r>
            <a:r>
              <a:rPr lang="en-US" dirty="0">
                <a:solidFill>
                  <a:schemeClr val="tx1">
                    <a:lumMod val="50000"/>
                  </a:schemeClr>
                </a:solidFill>
              </a:rPr>
              <a:t> Grade: 7.RP.A.2c, 7.RP.A.2d</a:t>
            </a:r>
          </a:p>
          <a:p>
            <a:pPr marL="457200" indent="-457200"/>
            <a:r>
              <a:rPr lang="en-US" dirty="0">
                <a:solidFill>
                  <a:schemeClr val="tx1">
                    <a:lumMod val="50000"/>
                  </a:schemeClr>
                </a:solidFill>
              </a:rPr>
              <a:t>8</a:t>
            </a:r>
            <a:r>
              <a:rPr lang="en-US" baseline="30000" dirty="0">
                <a:solidFill>
                  <a:schemeClr val="tx1">
                    <a:lumMod val="50000"/>
                  </a:schemeClr>
                </a:solidFill>
              </a:rPr>
              <a:t>th</a:t>
            </a:r>
            <a:r>
              <a:rPr lang="en-US" dirty="0">
                <a:solidFill>
                  <a:schemeClr val="tx1">
                    <a:lumMod val="50000"/>
                  </a:schemeClr>
                </a:solidFill>
              </a:rPr>
              <a:t> Grade: 8.F.A.3, 8.F.B.4</a:t>
            </a:r>
          </a:p>
          <a:p>
            <a:pPr marL="457200" indent="-457200"/>
            <a:r>
              <a:rPr lang="en-US" dirty="0" err="1">
                <a:solidFill>
                  <a:schemeClr val="tx1">
                    <a:lumMod val="50000"/>
                  </a:schemeClr>
                </a:solidFill>
              </a:rPr>
              <a:t>Alg</a:t>
            </a:r>
            <a:r>
              <a:rPr lang="en-US" dirty="0">
                <a:solidFill>
                  <a:schemeClr val="tx1">
                    <a:lumMod val="50000"/>
                  </a:schemeClr>
                </a:solidFill>
              </a:rPr>
              <a:t> I: A1: F-LE.A.1a, A1: F-LE.A.1b, A1: F-LE.A.2</a:t>
            </a:r>
          </a:p>
        </p:txBody>
      </p:sp>
      <p:sp>
        <p:nvSpPr>
          <p:cNvPr id="7" name="TextBox 6"/>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pic>
        <p:nvPicPr>
          <p:cNvPr id="8" name="Picture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1726" y="2025308"/>
            <a:ext cx="3036730" cy="3031158"/>
          </a:xfrm>
          <a:prstGeom prst="ellipse">
            <a:avLst/>
          </a:prstGeom>
          <a:noFill/>
          <a:ln w="133350" cap="flat" cmpd="sng">
            <a:solidFill>
              <a:schemeClr val="dk1"/>
            </a:solidFill>
            <a:prstDash val="solid"/>
            <a:round/>
            <a:headEnd type="none" w="med" len="med"/>
            <a:tailEnd type="none" w="med" len="med"/>
          </a:ln>
        </p:spPr>
      </p:pic>
      <p:sp>
        <p:nvSpPr>
          <p:cNvPr id="5" name="TextBox 4"/>
          <p:cNvSpPr txBox="1"/>
          <p:nvPr/>
        </p:nvSpPr>
        <p:spPr>
          <a:xfrm>
            <a:off x="11702527" y="3196288"/>
            <a:ext cx="276999" cy="1504579"/>
          </a:xfrm>
          <a:prstGeom prst="rect">
            <a:avLst/>
          </a:prstGeom>
          <a:noFill/>
        </p:spPr>
        <p:txBody>
          <a:bodyPr vert="vert270" wrap="none" rtlCol="0">
            <a:spAutoFit/>
          </a:bodyPr>
          <a:lstStyle/>
          <a:p>
            <a:r>
              <a:rPr lang="en-US" sz="600" i="1" dirty="0">
                <a:solidFill>
                  <a:schemeClr val="bg1">
                    <a:lumMod val="75000"/>
                  </a:schemeClr>
                </a:solidFill>
                <a:latin typeface="Calibri"/>
                <a:cs typeface="Calibri"/>
              </a:rPr>
              <a:t>Credit: Creatas Images / Creatas / Thinkstock</a:t>
            </a:r>
          </a:p>
        </p:txBody>
      </p:sp>
    </p:spTree>
    <p:extLst>
      <p:ext uri="{BB962C8B-B14F-4D97-AF65-F5344CB8AC3E}">
        <p14:creationId xmlns:p14="http://schemas.microsoft.com/office/powerpoint/2010/main" val="7728827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404019" y="944990"/>
            <a:ext cx="11383962" cy="4822825"/>
          </a:xfrm>
          <a:prstGeom prst="rect">
            <a:avLst/>
          </a:prstGeom>
        </p:spPr>
        <p:txBody>
          <a:bodyPr/>
          <a:lstStyle/>
          <a:p>
            <a:pPr marL="514350" indent="-514350" fontAlgn="base">
              <a:buFont typeface="+mj-lt"/>
              <a:buAutoNum type="arabicPeriod"/>
            </a:pPr>
            <a:r>
              <a:rPr lang="en-US" sz="2800" dirty="0">
                <a:solidFill>
                  <a:schemeClr val="tx1">
                    <a:lumMod val="50000"/>
                  </a:schemeClr>
                </a:solidFill>
                <a:latin typeface="Calibri" charset="0"/>
                <a:ea typeface="Calibri" charset="0"/>
                <a:cs typeface="Calibri" charset="0"/>
              </a:rPr>
              <a:t>Analyze the targeted standard(s) (examine Introduction, Domain, Cluster Heading, and Content Standard) to ensure a common understanding of the content.</a:t>
            </a:r>
          </a:p>
          <a:p>
            <a:pPr marL="514350" indent="-514350" fontAlgn="base">
              <a:buFont typeface="+mj-lt"/>
              <a:buAutoNum type="arabicPeriod"/>
            </a:pPr>
            <a:r>
              <a:rPr lang="en-US" sz="2800" dirty="0">
                <a:solidFill>
                  <a:schemeClr val="tx1">
                    <a:lumMod val="50000"/>
                  </a:schemeClr>
                </a:solidFill>
                <a:latin typeface="Calibri" charset="0"/>
                <a:ea typeface="Calibri" charset="0"/>
                <a:cs typeface="Calibri" charset="0"/>
              </a:rPr>
              <a:t>Identify related standards in the grades/courses before and after using the Remediation Tables, or Coherence Map. Describe how the focus grade/course level standards are different than the adjacent standards.</a:t>
            </a:r>
          </a:p>
          <a:p>
            <a:pPr marL="514350" indent="-514350" fontAlgn="base">
              <a:buFont typeface="+mj-lt"/>
              <a:buAutoNum type="arabicPeriod" startAt="3"/>
            </a:pPr>
            <a:r>
              <a:rPr lang="en-US" sz="2800" dirty="0">
                <a:solidFill>
                  <a:schemeClr val="tx1">
                    <a:lumMod val="50000"/>
                  </a:schemeClr>
                </a:solidFill>
                <a:latin typeface="Calibri" charset="0"/>
                <a:ea typeface="Calibri" charset="0"/>
                <a:cs typeface="Calibri" charset="0"/>
              </a:rPr>
              <a:t>Describe the components of rigor addressed by the targeted standard(s). Use the Rigor Document to better understand the standard(s).</a:t>
            </a:r>
          </a:p>
          <a:p>
            <a:pPr marL="514350" indent="-514350" fontAlgn="base">
              <a:buFont typeface="+mj-lt"/>
              <a:buAutoNum type="arabicPeriod" startAt="4"/>
            </a:pPr>
            <a:r>
              <a:rPr lang="en-US" sz="2800" dirty="0">
                <a:solidFill>
                  <a:schemeClr val="tx1">
                    <a:lumMod val="50000"/>
                  </a:schemeClr>
                </a:solidFill>
                <a:latin typeface="Calibri" charset="0"/>
                <a:ea typeface="Calibri" charset="0"/>
                <a:cs typeface="Calibri" charset="0"/>
              </a:rPr>
              <a:t>Develop clear, specific, measurable statements that describe what students do to demonstrate their knowledge (e.g., success criteria, learning targets/objectives, student-friendly “I can…” statements).</a:t>
            </a:r>
          </a:p>
        </p:txBody>
      </p:sp>
      <p:sp>
        <p:nvSpPr>
          <p:cNvPr id="4" name="Title 3"/>
          <p:cNvSpPr>
            <a:spLocks noGrp="1"/>
          </p:cNvSpPr>
          <p:nvPr>
            <p:ph type="title"/>
          </p:nvPr>
        </p:nvSpPr>
        <p:spPr/>
        <p:txBody>
          <a:bodyPr/>
          <a:lstStyle/>
          <a:p>
            <a:r>
              <a:rPr lang="en-US" b="1" dirty="0"/>
              <a:t>Quick review: Foundational study of the standards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35</a:t>
            </a:fld>
            <a:endParaRPr lang="en-US" dirty="0"/>
          </a:p>
        </p:txBody>
      </p:sp>
      <p:sp>
        <p:nvSpPr>
          <p:cNvPr id="8" name="TextBox 7"/>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75578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36</a:t>
            </a:fld>
            <a:endParaRPr lang="en-US" dirty="0"/>
          </a:p>
        </p:txBody>
      </p:sp>
      <p:sp>
        <p:nvSpPr>
          <p:cNvPr id="3" name="Text Placeholder 2"/>
          <p:cNvSpPr>
            <a:spLocks noGrp="1"/>
          </p:cNvSpPr>
          <p:nvPr>
            <p:ph type="body" sz="quarter" idx="4294967295"/>
          </p:nvPr>
        </p:nvSpPr>
        <p:spPr>
          <a:xfrm>
            <a:off x="398463" y="1193800"/>
            <a:ext cx="6953313" cy="4822825"/>
          </a:xfrm>
          <a:prstGeom prst="rect">
            <a:avLst/>
          </a:prstGeom>
        </p:spPr>
        <p:txBody>
          <a:bodyPr/>
          <a:lstStyle/>
          <a:p>
            <a:r>
              <a:rPr lang="en-US" sz="2800" b="1" i="1" dirty="0">
                <a:latin typeface="Calibri" charset="0"/>
                <a:ea typeface="Calibri" charset="0"/>
                <a:cs typeface="Calibri" charset="0"/>
              </a:rPr>
              <a:t>Purpose:</a:t>
            </a:r>
            <a:r>
              <a:rPr lang="en-US" sz="2800" dirty="0">
                <a:latin typeface="Calibri" charset="0"/>
                <a:ea typeface="Calibri" charset="0"/>
                <a:cs typeface="Calibri" charset="0"/>
              </a:rPr>
              <a:t>  Participants will connect their understanding of the standards to EngageNY resource materials in order to make instructional decisions that best meet the intent of the standards and the needs of all students.</a:t>
            </a:r>
          </a:p>
          <a:p>
            <a:endParaRPr lang="en-US" sz="2800" b="1" i="1" dirty="0">
              <a:latin typeface="Calibri" charset="0"/>
              <a:ea typeface="Calibri" charset="0"/>
              <a:cs typeface="Calibri" charset="0"/>
            </a:endParaRPr>
          </a:p>
          <a:p>
            <a:r>
              <a:rPr lang="en-US" sz="2800" b="1" i="1" dirty="0">
                <a:latin typeface="Calibri" charset="0"/>
                <a:ea typeface="Calibri" charset="0"/>
                <a:cs typeface="Calibri" charset="0"/>
              </a:rPr>
              <a:t>Time estimate:</a:t>
            </a:r>
            <a:r>
              <a:rPr lang="en-US" sz="2800" dirty="0">
                <a:latin typeface="Calibri" charset="0"/>
                <a:ea typeface="Calibri" charset="0"/>
                <a:cs typeface="Calibri" charset="0"/>
              </a:rPr>
              <a:t>  20 to 30 minutes</a:t>
            </a:r>
          </a:p>
          <a:p>
            <a:endParaRPr lang="en-US" dirty="0"/>
          </a:p>
        </p:txBody>
      </p:sp>
      <p:sp>
        <p:nvSpPr>
          <p:cNvPr id="4" name="Title 3"/>
          <p:cNvSpPr>
            <a:spLocks noGrp="1"/>
          </p:cNvSpPr>
          <p:nvPr>
            <p:ph type="title"/>
          </p:nvPr>
        </p:nvSpPr>
        <p:spPr/>
        <p:txBody>
          <a:bodyPr/>
          <a:lstStyle/>
          <a:p>
            <a:r>
              <a:rPr lang="en-US" b="1" dirty="0"/>
              <a:t>Bridge to lesson planning</a:t>
            </a:r>
          </a:p>
        </p:txBody>
      </p:sp>
      <p:pic>
        <p:nvPicPr>
          <p:cNvPr id="8" name="Picture 7" descr="893829:Users:raoj:Desktop:M3_P_02_LDOE_SecMath_Planning Guide_4pp_FINAL.pdf"/>
          <p:cNvPicPr/>
          <p:nvPr/>
        </p:nvPicPr>
        <p:blipFill>
          <a:blip r:embed="rId3">
            <a:extLst>
              <a:ext uri="{28A0092B-C50C-407E-A947-70E740481C1C}">
                <a14:useLocalDpi xmlns:a14="http://schemas.microsoft.com/office/drawing/2010/main" val="0"/>
              </a:ext>
            </a:extLst>
          </a:blip>
          <a:srcRect/>
          <a:stretch>
            <a:fillRect/>
          </a:stretch>
        </p:blipFill>
        <p:spPr bwMode="auto">
          <a:xfrm rot="1440000">
            <a:off x="7015392" y="975068"/>
            <a:ext cx="4209586" cy="5066949"/>
          </a:xfrm>
          <a:prstGeom prst="rect">
            <a:avLst/>
          </a:prstGeom>
          <a:solidFill>
            <a:schemeClr val="bg1"/>
          </a:solidFill>
          <a:ln>
            <a:solidFill>
              <a:schemeClr val="accent6"/>
            </a:solidFill>
          </a:ln>
        </p:spPr>
      </p:pic>
      <p:sp>
        <p:nvSpPr>
          <p:cNvPr id="7" name="TextBox 6"/>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42954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51" y="0"/>
            <a:ext cx="3845483" cy="2456020"/>
          </a:xfrm>
        </p:spPr>
        <p:txBody>
          <a:bodyPr/>
          <a:lstStyle/>
          <a:p>
            <a:pPr marL="223838"/>
            <a:r>
              <a:rPr lang="en-US" sz="3600" b="1" i="1" dirty="0"/>
              <a:t>Planning Guide Tool</a:t>
            </a:r>
          </a:p>
        </p:txBody>
      </p:sp>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37</a:t>
            </a:fld>
            <a:endParaRPr lang="en-US" sz="1600" dirty="0">
              <a:solidFill>
                <a:srgbClr val="A7A7A7"/>
              </a:solidFill>
              <a:latin typeface="Century"/>
              <a:ea typeface="Century"/>
              <a:cs typeface="Century"/>
              <a:sym typeface="Century"/>
            </a:endParaRPr>
          </a:p>
        </p:txBody>
      </p:sp>
      <p:sp>
        <p:nvSpPr>
          <p:cNvPr id="7" name="Rectangle 6"/>
          <p:cNvSpPr/>
          <p:nvPr/>
        </p:nvSpPr>
        <p:spPr>
          <a:xfrm>
            <a:off x="242813" y="1877932"/>
            <a:ext cx="3704518" cy="3108544"/>
          </a:xfrm>
          <a:prstGeom prst="rect">
            <a:avLst/>
          </a:prstGeom>
        </p:spPr>
        <p:txBody>
          <a:bodyPr wrap="square">
            <a:spAutoFit/>
          </a:bodyPr>
          <a:lstStyle/>
          <a:p>
            <a:r>
              <a:rPr lang="en-US" sz="2800" dirty="0">
                <a:solidFill>
                  <a:schemeClr val="bg1"/>
                </a:solidFill>
                <a:latin typeface="Calibri" charset="0"/>
                <a:ea typeface="Calibri" charset="0"/>
                <a:cs typeface="Calibri" charset="0"/>
              </a:rPr>
              <a:t>How does the</a:t>
            </a:r>
            <a:r>
              <a:rPr lang="en-US" sz="2800" i="1" dirty="0">
                <a:solidFill>
                  <a:schemeClr val="bg1"/>
                </a:solidFill>
                <a:latin typeface="Calibri" charset="0"/>
                <a:ea typeface="Calibri" charset="0"/>
                <a:cs typeface="Calibri" charset="0"/>
              </a:rPr>
              <a:t> Bridge to lesson planning </a:t>
            </a:r>
            <a:r>
              <a:rPr lang="en-US" sz="2800" dirty="0">
                <a:solidFill>
                  <a:schemeClr val="bg1"/>
                </a:solidFill>
                <a:latin typeface="Calibri" charset="0"/>
                <a:ea typeface="Calibri" charset="0"/>
                <a:cs typeface="Calibri" charset="0"/>
              </a:rPr>
              <a:t>conversation connect to the sample annotated EngageNY teacher lesson plan from Session 2?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7401" y="791959"/>
            <a:ext cx="3378392" cy="4224059"/>
          </a:xfrm>
          <a:prstGeom prst="rect">
            <a:avLst/>
          </a:prstGeom>
          <a:ln>
            <a:solidFill>
              <a:schemeClr val="accent6">
                <a:lumMod val="50000"/>
              </a:schemeClr>
            </a:solidFill>
          </a:ln>
        </p:spPr>
      </p:pic>
      <p:sp>
        <p:nvSpPr>
          <p:cNvPr id="8" name="Left-Right Arrow 7"/>
          <p:cNvSpPr/>
          <p:nvPr/>
        </p:nvSpPr>
        <p:spPr>
          <a:xfrm>
            <a:off x="7812360" y="2530469"/>
            <a:ext cx="682377" cy="40306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7872" y="821503"/>
            <a:ext cx="3088544" cy="4164973"/>
          </a:xfrm>
          <a:prstGeom prst="rect">
            <a:avLst/>
          </a:prstGeom>
          <a:ln>
            <a:solidFill>
              <a:schemeClr val="accent6">
                <a:lumMod val="50000"/>
              </a:schemeClr>
            </a:solidFill>
          </a:ln>
        </p:spPr>
      </p:pic>
    </p:spTree>
    <p:extLst>
      <p:ext uri="{BB962C8B-B14F-4D97-AF65-F5344CB8AC3E}">
        <p14:creationId xmlns:p14="http://schemas.microsoft.com/office/powerpoint/2010/main" val="135591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Bridge to lesson planning</a:t>
            </a:r>
          </a:p>
        </p:txBody>
      </p:sp>
      <p:sp>
        <p:nvSpPr>
          <p:cNvPr id="3" name="Slide Number Placeholder 2"/>
          <p:cNvSpPr>
            <a:spLocks noGrp="1"/>
          </p:cNvSpPr>
          <p:nvPr>
            <p:ph type="sldNum" idx="12"/>
          </p:nvPr>
        </p:nvSpPr>
        <p:spPr/>
        <p:txBody>
          <a:bodyPr/>
          <a:lstStyle/>
          <a:p>
            <a:fld id="{4080289E-A2FF-0941-931A-EE1328331F47}" type="slidenum">
              <a:rPr lang="en-US" smtClean="0"/>
              <a:pPr/>
              <a:t>38</a:t>
            </a:fld>
            <a:endParaRPr lang="en-US" dirty="0"/>
          </a:p>
        </p:txBody>
      </p:sp>
      <p:sp>
        <p:nvSpPr>
          <p:cNvPr id="4" name="Text Placeholder 3"/>
          <p:cNvSpPr>
            <a:spLocks noGrp="1"/>
          </p:cNvSpPr>
          <p:nvPr>
            <p:ph type="body" idx="1"/>
          </p:nvPr>
        </p:nvSpPr>
        <p:spPr>
          <a:xfrm>
            <a:off x="174405" y="767817"/>
            <a:ext cx="8971482" cy="4822824"/>
          </a:xfrm>
        </p:spPr>
        <p:txBody>
          <a:bodyPr numCol="1"/>
          <a:lstStyle/>
          <a:p>
            <a:pPr marL="0" indent="0">
              <a:buNone/>
            </a:pPr>
            <a:r>
              <a:rPr lang="en-US" sz="3600" dirty="0"/>
              <a:t>Continuing the conversation from session 1</a:t>
            </a:r>
          </a:p>
          <a:p>
            <a:pPr marL="0" indent="0">
              <a:buNone/>
            </a:pPr>
            <a:endParaRPr lang="en-US" b="1" dirty="0"/>
          </a:p>
          <a:p>
            <a:pPr marL="0" indent="0">
              <a:buNone/>
            </a:pPr>
            <a:r>
              <a:rPr lang="en-US" b="1" dirty="0"/>
              <a:t>The focus for collaborative planning</a:t>
            </a:r>
            <a:r>
              <a:rPr lang="en-US" dirty="0"/>
              <a:t>: </a:t>
            </a:r>
            <a:br>
              <a:rPr lang="en-US" dirty="0"/>
            </a:br>
            <a:r>
              <a:rPr lang="en-US" dirty="0"/>
              <a:t>Extending Proportional Reasoning to Functions </a:t>
            </a:r>
          </a:p>
          <a:p>
            <a:pPr marL="457200" indent="-457200"/>
            <a:endParaRPr lang="en-US" dirty="0"/>
          </a:p>
          <a:p>
            <a:pPr marL="0" indent="0">
              <a:buNone/>
            </a:pPr>
            <a:r>
              <a:rPr lang="en-US" b="1" dirty="0"/>
              <a:t>Foundational study of the standards</a:t>
            </a:r>
          </a:p>
          <a:p>
            <a:pPr marL="457200" indent="-457200"/>
            <a:r>
              <a:rPr lang="en-US" sz="2400" dirty="0"/>
              <a:t>Grade 6: 6.EE.C.9</a:t>
            </a:r>
          </a:p>
          <a:p>
            <a:pPr marL="457200" indent="-457200"/>
            <a:r>
              <a:rPr lang="en-US" sz="2400" dirty="0"/>
              <a:t>Grade 7: 7.RP.A.2c, 7.RP.A.2d</a:t>
            </a:r>
          </a:p>
          <a:p>
            <a:pPr marL="457200" indent="-457200"/>
            <a:r>
              <a:rPr lang="en-US" sz="2400" dirty="0"/>
              <a:t>Grade 8: 8.F.A.3, 8.F.B.4</a:t>
            </a:r>
          </a:p>
          <a:p>
            <a:pPr marL="457200" indent="-457200"/>
            <a:r>
              <a:rPr lang="en-US" sz="2400" dirty="0" err="1">
                <a:solidFill>
                  <a:schemeClr val="tx1">
                    <a:lumMod val="50000"/>
                  </a:schemeClr>
                </a:solidFill>
              </a:rPr>
              <a:t>Alg</a:t>
            </a:r>
            <a:r>
              <a:rPr lang="en-US" sz="2400" dirty="0">
                <a:solidFill>
                  <a:schemeClr val="tx1">
                    <a:lumMod val="50000"/>
                  </a:schemeClr>
                </a:solidFill>
              </a:rPr>
              <a:t> I: A1: F-LE.A.1a, A1: F-LE.A.1b, A1: F-LE.A.2</a:t>
            </a:r>
          </a:p>
        </p:txBody>
      </p:sp>
      <p:pic>
        <p:nvPicPr>
          <p:cNvPr id="6" name="Picture Placeholder 5"/>
          <p:cNvPicPr>
            <a:picLocks noGrp="1" noChangeAspect="1"/>
          </p:cNvPicPr>
          <p:nvPr>
            <p:ph type="pic" idx="2"/>
          </p:nvPr>
        </p:nvPicPr>
        <p:blipFill>
          <a:blip r:embed="rId3">
            <a:extLst>
              <a:ext uri="{28A0092B-C50C-407E-A947-70E740481C1C}">
                <a14:useLocalDpi xmlns:a14="http://schemas.microsoft.com/office/drawing/2010/main" val="0"/>
              </a:ext>
            </a:extLst>
          </a:blip>
          <a:stretch>
            <a:fillRect/>
          </a:stretch>
        </p:blipFill>
        <p:spPr>
          <a:xfrm>
            <a:off x="8400542" y="2025308"/>
            <a:ext cx="3036730" cy="3031158"/>
          </a:xfrm>
          <a:prstGeom prst="ellipse">
            <a:avLst/>
          </a:prstGeom>
        </p:spPr>
      </p:pic>
      <p:sp>
        <p:nvSpPr>
          <p:cNvPr id="7" name="TextBox 6"/>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
        <p:nvSpPr>
          <p:cNvPr id="5" name="TextBox 4"/>
          <p:cNvSpPr txBox="1"/>
          <p:nvPr/>
        </p:nvSpPr>
        <p:spPr>
          <a:xfrm>
            <a:off x="11594806" y="3001180"/>
            <a:ext cx="492443" cy="1501373"/>
          </a:xfrm>
          <a:prstGeom prst="rect">
            <a:avLst/>
          </a:prstGeom>
          <a:noFill/>
        </p:spPr>
        <p:txBody>
          <a:bodyPr vert="vert270" wrap="none" rtlCol="0">
            <a:spAutoFit/>
          </a:bodyPr>
          <a:lstStyle/>
          <a:p>
            <a:r>
              <a:rPr lang="en-US" sz="600" dirty="0">
                <a:solidFill>
                  <a:schemeClr val="bg1">
                    <a:lumMod val="75000"/>
                  </a:schemeClr>
                </a:solidFill>
                <a:latin typeface="Calibri"/>
                <a:cs typeface="Calibri"/>
              </a:rPr>
              <a:t>Credit: </a:t>
            </a:r>
            <a:r>
              <a:rPr lang="en-US" sz="600" dirty="0" err="1">
                <a:solidFill>
                  <a:schemeClr val="bg1">
                    <a:lumMod val="75000"/>
                  </a:schemeClr>
                </a:solidFill>
                <a:latin typeface="Calibri"/>
                <a:cs typeface="Calibri"/>
              </a:rPr>
              <a:t>Creatas</a:t>
            </a:r>
            <a:r>
              <a:rPr lang="en-US" sz="600" dirty="0">
                <a:solidFill>
                  <a:schemeClr val="bg1">
                    <a:lumMod val="75000"/>
                  </a:schemeClr>
                </a:solidFill>
                <a:latin typeface="Calibri"/>
                <a:cs typeface="Calibri"/>
              </a:rPr>
              <a:t> Images / Creatas / Thinkstock</a:t>
            </a:r>
          </a:p>
          <a:p>
            <a:endParaRPr lang="en-US" dirty="0"/>
          </a:p>
        </p:txBody>
      </p:sp>
    </p:spTree>
    <p:extLst>
      <p:ext uri="{BB962C8B-B14F-4D97-AF65-F5344CB8AC3E}">
        <p14:creationId xmlns:p14="http://schemas.microsoft.com/office/powerpoint/2010/main" val="1143466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39</a:t>
            </a:fld>
            <a:endParaRPr lang="en-US" dirty="0"/>
          </a:p>
        </p:txBody>
      </p:sp>
      <p:sp>
        <p:nvSpPr>
          <p:cNvPr id="3" name="Text Placeholder 2"/>
          <p:cNvSpPr>
            <a:spLocks noGrp="1"/>
          </p:cNvSpPr>
          <p:nvPr>
            <p:ph type="body" sz="quarter" idx="4294967295"/>
          </p:nvPr>
        </p:nvSpPr>
        <p:spPr>
          <a:xfrm>
            <a:off x="190644" y="983551"/>
            <a:ext cx="6378147" cy="4822825"/>
          </a:xfrm>
          <a:prstGeom prst="rect">
            <a:avLst/>
          </a:prstGeom>
        </p:spPr>
        <p:txBody>
          <a:bodyPr/>
          <a:lstStyle/>
          <a:p>
            <a:pPr marL="0" indent="0">
              <a:buNone/>
            </a:pPr>
            <a:r>
              <a:rPr lang="en-US" sz="2800" b="1" dirty="0">
                <a:latin typeface="Calibri" charset="0"/>
                <a:ea typeface="Calibri" charset="0"/>
                <a:cs typeface="Calibri" charset="0"/>
              </a:rPr>
              <a:t>Process</a:t>
            </a:r>
            <a:endParaRPr lang="en-US" sz="2800" dirty="0">
              <a:latin typeface="Calibri" charset="0"/>
              <a:ea typeface="Calibri" charset="0"/>
              <a:cs typeface="Calibri" charset="0"/>
            </a:endParaRPr>
          </a:p>
          <a:p>
            <a:pPr lvl="0">
              <a:spcBef>
                <a:spcPts val="800"/>
              </a:spcBef>
            </a:pPr>
            <a:r>
              <a:rPr lang="en-US" sz="2400" dirty="0">
                <a:latin typeface="Calibri" charset="0"/>
                <a:ea typeface="Calibri" charset="0"/>
                <a:cs typeface="Calibri" charset="0"/>
              </a:rPr>
              <a:t>Choose appropriate lesson(s). </a:t>
            </a:r>
          </a:p>
          <a:p>
            <a:pPr marL="342900" lvl="0" indent="-342900">
              <a:spcBef>
                <a:spcPts val="800"/>
              </a:spcBef>
              <a:buFont typeface="Arial" charset="0"/>
              <a:buChar char="•"/>
            </a:pPr>
            <a:r>
              <a:rPr lang="en-US" sz="2400" dirty="0">
                <a:latin typeface="Calibri" charset="0"/>
                <a:ea typeface="Calibri" charset="0"/>
                <a:cs typeface="Calibri" charset="0"/>
              </a:rPr>
              <a:t>Use the </a:t>
            </a:r>
            <a:r>
              <a:rPr lang="en-US" sz="2400" i="1" dirty="0">
                <a:latin typeface="Calibri" charset="0"/>
                <a:ea typeface="Calibri" charset="0"/>
                <a:cs typeface="Calibri" charset="0"/>
              </a:rPr>
              <a:t>Louisiana Eureka Guide</a:t>
            </a:r>
            <a:r>
              <a:rPr lang="en-US" sz="2400" dirty="0">
                <a:latin typeface="Calibri" charset="0"/>
                <a:ea typeface="Calibri" charset="0"/>
                <a:cs typeface="Calibri" charset="0"/>
              </a:rPr>
              <a:t> to identify if other lessons address the same standard(s).</a:t>
            </a:r>
          </a:p>
          <a:p>
            <a:pPr marL="342900" lvl="0" indent="-342900">
              <a:spcBef>
                <a:spcPts val="800"/>
              </a:spcBef>
              <a:buFont typeface="Arial" charset="0"/>
              <a:buChar char="•"/>
            </a:pPr>
            <a:r>
              <a:rPr lang="en-US" sz="2400" dirty="0">
                <a:latin typeface="Calibri" charset="0"/>
                <a:ea typeface="Calibri" charset="0"/>
                <a:cs typeface="Calibri" charset="0"/>
              </a:rPr>
              <a:t>Preview these lessons to clarify which aspects of the standard(s) each one addresses.</a:t>
            </a:r>
          </a:p>
          <a:p>
            <a:pPr lvl="0">
              <a:spcBef>
                <a:spcPts val="800"/>
              </a:spcBef>
            </a:pPr>
            <a:endParaRPr lang="en-US" sz="2400" dirty="0">
              <a:latin typeface="Calibri" charset="0"/>
              <a:ea typeface="Calibri" charset="0"/>
              <a:cs typeface="Calibri" charset="0"/>
            </a:endParaRPr>
          </a:p>
          <a:p>
            <a:pPr lvl="0">
              <a:spcBef>
                <a:spcPts val="800"/>
              </a:spcBef>
            </a:pPr>
            <a:r>
              <a:rPr lang="en-US" sz="2400" dirty="0">
                <a:latin typeface="Calibri" charset="0"/>
                <a:ea typeface="Calibri" charset="0"/>
                <a:cs typeface="Calibri" charset="0"/>
              </a:rPr>
              <a:t>Study the lesson(s). </a:t>
            </a:r>
          </a:p>
          <a:p>
            <a:pPr marL="342900" lvl="0" indent="-342900">
              <a:spcBef>
                <a:spcPts val="800"/>
              </a:spcBef>
              <a:buFont typeface="Arial" charset="0"/>
              <a:buChar char="•"/>
            </a:pPr>
            <a:r>
              <a:rPr lang="en-US" sz="2400" dirty="0">
                <a:latin typeface="Calibri" charset="0"/>
                <a:ea typeface="Calibri" charset="0"/>
                <a:cs typeface="Calibri" charset="0"/>
              </a:rPr>
              <a:t>Review the “Classwork” piece and “Closing.” </a:t>
            </a:r>
          </a:p>
          <a:p>
            <a:pPr marL="342900" lvl="0" indent="-342900">
              <a:spcBef>
                <a:spcPts val="800"/>
              </a:spcBef>
              <a:buFont typeface="Arial" charset="0"/>
              <a:buChar char="•"/>
            </a:pPr>
            <a:r>
              <a:rPr lang="en-US" sz="2400" dirty="0">
                <a:latin typeface="Calibri" charset="0"/>
                <a:ea typeface="Calibri" charset="0"/>
                <a:cs typeface="Calibri" charset="0"/>
              </a:rPr>
              <a:t>Work every problem.</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 Bridge to lesson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8791" y="1275217"/>
            <a:ext cx="5263580" cy="3924498"/>
          </a:xfrm>
          <a:prstGeom prst="rect">
            <a:avLst/>
          </a:prstGeom>
          <a:ln>
            <a:solidFill>
              <a:schemeClr val="accent1"/>
            </a:solidFill>
          </a:ln>
        </p:spPr>
      </p:pic>
      <p:sp>
        <p:nvSpPr>
          <p:cNvPr id="7" name="TextBox 6"/>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77892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fade">
                                      <p:cBhvr>
                                        <p:cTn id="20" dur="500"/>
                                        <p:tgtEl>
                                          <p:spTgt spid="3">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fade">
                                      <p:cBhvr>
                                        <p:cTn id="2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a:xfrm>
            <a:off x="11227135" y="6336241"/>
            <a:ext cx="629281" cy="365125"/>
          </a:xfrm>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a:xfrm>
            <a:off x="156194" y="0"/>
            <a:ext cx="12192000" cy="756953"/>
          </a:xfrm>
        </p:spPr>
        <p:txBody>
          <a:bodyPr/>
          <a:lstStyle/>
          <a:p>
            <a:r>
              <a:rPr lang="en-US" b="1" dirty="0"/>
              <a:t>Module 3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graphicFrame>
        <p:nvGraphicFramePr>
          <p:cNvPr id="6" name="Diagram 5"/>
          <p:cNvGraphicFramePr/>
          <p:nvPr>
            <p:extLst>
              <p:ext uri="{D42A27DB-BD31-4B8C-83A1-F6EECF244321}">
                <p14:modId xmlns:p14="http://schemas.microsoft.com/office/powerpoint/2010/main" val="1857970553"/>
              </p:ext>
            </p:extLst>
          </p:nvPr>
        </p:nvGraphicFramePr>
        <p:xfrm>
          <a:off x="156193" y="756953"/>
          <a:ext cx="11924335" cy="4997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44142" y="6171399"/>
            <a:ext cx="2562046" cy="523220"/>
          </a:xfrm>
          <a:prstGeom prst="rect">
            <a:avLst/>
          </a:prstGeom>
          <a:noFill/>
        </p:spPr>
        <p:txBody>
          <a:bodyPr wrap="square" rtlCol="0">
            <a:spAutoFit/>
          </a:bodyPr>
          <a:lstStyle/>
          <a:p>
            <a:pPr lvl="0">
              <a:buSzPct val="25000"/>
            </a:pPr>
            <a:r>
              <a:rPr lang="en-US" dirty="0">
                <a:solidFill>
                  <a:srgbClr val="5A5A5A"/>
                </a:solidFill>
                <a:latin typeface="Calibri"/>
                <a:ea typeface="Calibri"/>
                <a:cs typeface="Calibri"/>
                <a:sym typeface="Calibri"/>
              </a:rPr>
              <a:t>Math Content Module 3</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498879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6932" y="756953"/>
            <a:ext cx="4881848" cy="4881848"/>
          </a:xfrm>
          <a:prstGeom prst="rect">
            <a:avLst/>
          </a:prstGeom>
        </p:spPr>
      </p:pic>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40</a:t>
            </a:fld>
            <a:endParaRPr lang="en-US" dirty="0"/>
          </a:p>
        </p:txBody>
      </p:sp>
      <p:sp>
        <p:nvSpPr>
          <p:cNvPr id="3" name="Text Placeholder 2"/>
          <p:cNvSpPr>
            <a:spLocks noGrp="1"/>
          </p:cNvSpPr>
          <p:nvPr>
            <p:ph type="body" sz="quarter" idx="4294967295"/>
          </p:nvPr>
        </p:nvSpPr>
        <p:spPr>
          <a:xfrm>
            <a:off x="398464" y="972128"/>
            <a:ext cx="7235392" cy="4666673"/>
          </a:xfrm>
          <a:prstGeom prst="rect">
            <a:avLst/>
          </a:prstGeom>
        </p:spPr>
        <p:txBody>
          <a:bodyPr/>
          <a:lstStyle/>
          <a:p>
            <a:pPr marL="0" indent="0">
              <a:buNone/>
            </a:pPr>
            <a:r>
              <a:rPr lang="en-US" sz="2800" b="1" dirty="0">
                <a:latin typeface="Calibri" charset="0"/>
                <a:ea typeface="Calibri" charset="0"/>
                <a:cs typeface="Calibri" charset="0"/>
              </a:rPr>
              <a:t>Process</a:t>
            </a:r>
            <a:endParaRPr lang="en-US" sz="2800" dirty="0">
              <a:latin typeface="Calibri" charset="0"/>
              <a:ea typeface="Calibri" charset="0"/>
              <a:cs typeface="Calibri" charset="0"/>
            </a:endParaRPr>
          </a:p>
          <a:p>
            <a:pPr lvl="0"/>
            <a:r>
              <a:rPr lang="en-US" sz="2800" dirty="0">
                <a:latin typeface="Calibri" charset="0"/>
                <a:ea typeface="Calibri" charset="0"/>
                <a:cs typeface="Calibri" charset="0"/>
              </a:rPr>
              <a:t>Annotate the lesson(s). </a:t>
            </a:r>
          </a:p>
          <a:p>
            <a:pPr lvl="0"/>
            <a:endParaRPr lang="en-US" sz="2800" dirty="0">
              <a:latin typeface="Calibri" charset="0"/>
              <a:ea typeface="Calibri" charset="0"/>
              <a:cs typeface="Calibri" charset="0"/>
            </a:endParaRPr>
          </a:p>
          <a:p>
            <a:pPr lvl="0"/>
            <a:r>
              <a:rPr lang="en-US" sz="2800" dirty="0">
                <a:latin typeface="Calibri" charset="0"/>
                <a:ea typeface="Calibri" charset="0"/>
                <a:cs typeface="Calibri" charset="0"/>
              </a:rPr>
              <a:t>Determine:</a:t>
            </a:r>
          </a:p>
          <a:p>
            <a:pPr marL="457200" lvl="0" indent="-457200">
              <a:buFont typeface="Arial" charset="0"/>
              <a:buChar char="•"/>
            </a:pPr>
            <a:r>
              <a:rPr lang="en-US" sz="2800" dirty="0">
                <a:latin typeface="Calibri" charset="0"/>
                <a:ea typeface="Calibri" charset="0"/>
                <a:cs typeface="Calibri" charset="0"/>
              </a:rPr>
              <a:t>Which problems or sets of problems, if any, should be omitted, expanded, or adjusted. </a:t>
            </a:r>
          </a:p>
          <a:p>
            <a:pPr marL="457200" lvl="0" indent="-457200">
              <a:buFont typeface="Arial" charset="0"/>
              <a:buChar char="•"/>
            </a:pPr>
            <a:r>
              <a:rPr lang="en-US" sz="2800" dirty="0">
                <a:latin typeface="Calibri" charset="0"/>
                <a:ea typeface="Calibri" charset="0"/>
                <a:cs typeface="Calibri" charset="0"/>
              </a:rPr>
              <a:t>If instructions for problem sets need revision to better meet the intent of the standards.</a:t>
            </a:r>
          </a:p>
          <a:p>
            <a:pPr marL="457200" lvl="0" indent="-457200">
              <a:buFont typeface="Arial" charset="0"/>
              <a:buChar char="•"/>
            </a:pPr>
            <a:r>
              <a:rPr lang="en-US" sz="2800" dirty="0">
                <a:latin typeface="Calibri" charset="0"/>
                <a:ea typeface="Calibri" charset="0"/>
                <a:cs typeface="Calibri" charset="0"/>
              </a:rPr>
              <a:t>Think through correct answers and strategies students might use to get them.</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 Bridge to lesson planning</a:t>
            </a:r>
          </a:p>
        </p:txBody>
      </p:sp>
      <p:sp>
        <p:nvSpPr>
          <p:cNvPr id="8" name="TextBox 7"/>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30397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dissolve">
                                      <p:cBhvr>
                                        <p:cTn id="10" dur="500"/>
                                        <p:tgtEl>
                                          <p:spTgt spid="3">
                                            <p:txEl>
                                              <p:pRg st="4" end="4"/>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dissolve">
                                      <p:cBhvr>
                                        <p:cTn id="13" dur="500"/>
                                        <p:tgtEl>
                                          <p:spTgt spid="3">
                                            <p:txEl>
                                              <p:pRg st="5" end="5"/>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dissolve">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41</a:t>
            </a:fld>
            <a:endParaRPr lang="en-US" dirty="0"/>
          </a:p>
        </p:txBody>
      </p:sp>
      <p:sp>
        <p:nvSpPr>
          <p:cNvPr id="3" name="Text Placeholder 2"/>
          <p:cNvSpPr>
            <a:spLocks noGrp="1"/>
          </p:cNvSpPr>
          <p:nvPr>
            <p:ph type="body" sz="quarter" idx="4294967295"/>
          </p:nvPr>
        </p:nvSpPr>
        <p:spPr>
          <a:xfrm>
            <a:off x="292138" y="917353"/>
            <a:ext cx="7384570" cy="4845493"/>
          </a:xfrm>
          <a:prstGeom prst="rect">
            <a:avLst/>
          </a:prstGeom>
        </p:spPr>
        <p:txBody>
          <a:bodyPr/>
          <a:lstStyle/>
          <a:p>
            <a:pPr marL="0" indent="0">
              <a:buNone/>
            </a:pPr>
            <a:r>
              <a:rPr lang="en-US" sz="2800" b="1" dirty="0">
                <a:latin typeface="Calibri" charset="0"/>
                <a:ea typeface="Calibri" charset="0"/>
                <a:cs typeface="Calibri" charset="0"/>
              </a:rPr>
              <a:t>Process</a:t>
            </a:r>
            <a:endParaRPr lang="en-US" sz="2800" dirty="0">
              <a:latin typeface="Calibri" charset="0"/>
              <a:ea typeface="Calibri" charset="0"/>
              <a:cs typeface="Calibri" charset="0"/>
            </a:endParaRPr>
          </a:p>
          <a:p>
            <a:pPr lvl="0"/>
            <a:r>
              <a:rPr lang="en-US" sz="2800" dirty="0">
                <a:latin typeface="Calibri" charset="0"/>
                <a:ea typeface="Calibri" charset="0"/>
                <a:cs typeface="Calibri" charset="0"/>
              </a:rPr>
              <a:t>Determine:</a:t>
            </a:r>
          </a:p>
          <a:p>
            <a:pPr marL="457200" lvl="0" indent="-457200">
              <a:buFont typeface="Arial" charset="0"/>
              <a:buChar char="•"/>
            </a:pPr>
            <a:r>
              <a:rPr lang="en-US" sz="2800" dirty="0">
                <a:latin typeface="Calibri" charset="0"/>
                <a:ea typeface="Calibri" charset="0"/>
                <a:cs typeface="Calibri" charset="0"/>
              </a:rPr>
              <a:t>“Hot spots”—places where students are likely to get stuck or have misconceptions. </a:t>
            </a:r>
          </a:p>
          <a:p>
            <a:pPr marL="457200" lvl="0" indent="-457200">
              <a:buFont typeface="Arial" charset="0"/>
              <a:buChar char="•"/>
            </a:pPr>
            <a:r>
              <a:rPr lang="en-US" sz="2800" dirty="0">
                <a:latin typeface="Calibri" charset="0"/>
                <a:ea typeface="Calibri" charset="0"/>
                <a:cs typeface="Calibri" charset="0"/>
              </a:rPr>
              <a:t>A plan to probe student thinking and support learning without lowering cognitive demand.</a:t>
            </a:r>
          </a:p>
          <a:p>
            <a:pPr marL="457200" lvl="0" indent="-457200">
              <a:buFont typeface="Arial" charset="0"/>
              <a:buChar char="•"/>
            </a:pPr>
            <a:r>
              <a:rPr lang="en-US" sz="2800" dirty="0">
                <a:latin typeface="Calibri" charset="0"/>
                <a:ea typeface="Calibri" charset="0"/>
                <a:cs typeface="Calibri" charset="0"/>
              </a:rPr>
              <a:t>Remedial standards that may be necessary to fill gaps in learning.</a:t>
            </a:r>
          </a:p>
          <a:p>
            <a:pPr marL="457200" lvl="0" indent="-457200">
              <a:buFont typeface="Arial" charset="0"/>
              <a:buChar char="•"/>
            </a:pPr>
            <a:r>
              <a:rPr lang="en-US" sz="2800" dirty="0">
                <a:latin typeface="Calibri" charset="0"/>
                <a:ea typeface="Calibri" charset="0"/>
                <a:cs typeface="Calibri" charset="0"/>
              </a:rPr>
              <a:t>Facilitation moves to bring out the identified Standards for Mathematical Practice. </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 Bridge to lesson planning</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9996" t="21057" r="16622" b="17651"/>
          <a:stretch/>
        </p:blipFill>
        <p:spPr>
          <a:xfrm>
            <a:off x="7862596" y="1429789"/>
            <a:ext cx="3679179" cy="3557847"/>
          </a:xfrm>
          <a:prstGeom prst="rect">
            <a:avLst/>
          </a:prstGeom>
        </p:spPr>
      </p:pic>
      <p:sp>
        <p:nvSpPr>
          <p:cNvPr id="7" name="TextBox 6"/>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94626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dissolve">
                                      <p:cBhvr>
                                        <p:cTn id="10" dur="500"/>
                                        <p:tgtEl>
                                          <p:spTgt spid="3">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dissolve">
                                      <p:cBhvr>
                                        <p:cTn id="13" dur="500"/>
                                        <p:tgtEl>
                                          <p:spTgt spid="3">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dissolv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42</a:t>
            </a:fld>
            <a:endParaRPr lang="en-US" dirty="0"/>
          </a:p>
        </p:txBody>
      </p:sp>
      <p:sp>
        <p:nvSpPr>
          <p:cNvPr id="3" name="Text Placeholder 2"/>
          <p:cNvSpPr>
            <a:spLocks noGrp="1"/>
          </p:cNvSpPr>
          <p:nvPr>
            <p:ph type="body" sz="quarter" idx="4294967295"/>
          </p:nvPr>
        </p:nvSpPr>
        <p:spPr>
          <a:xfrm>
            <a:off x="398463" y="976086"/>
            <a:ext cx="6637957" cy="4950581"/>
          </a:xfrm>
          <a:prstGeom prst="rect">
            <a:avLst/>
          </a:prstGeom>
        </p:spPr>
        <p:txBody>
          <a:bodyPr/>
          <a:lstStyle/>
          <a:p>
            <a:pPr marL="0" indent="0">
              <a:buNone/>
            </a:pPr>
            <a:r>
              <a:rPr lang="en-US" sz="2800" b="1" dirty="0">
                <a:latin typeface="Calibri" charset="0"/>
                <a:ea typeface="Calibri" charset="0"/>
                <a:cs typeface="Calibri" charset="0"/>
              </a:rPr>
              <a:t>Process</a:t>
            </a:r>
            <a:endParaRPr lang="en-US" sz="2800" dirty="0">
              <a:latin typeface="Calibri" charset="0"/>
              <a:ea typeface="Calibri" charset="0"/>
              <a:cs typeface="Calibri" charset="0"/>
            </a:endParaRPr>
          </a:p>
          <a:p>
            <a:pPr lvl="0"/>
            <a:r>
              <a:rPr lang="en-US" sz="2800" dirty="0">
                <a:latin typeface="Calibri" charset="0"/>
                <a:ea typeface="Calibri" charset="0"/>
                <a:cs typeface="Calibri" charset="0"/>
              </a:rPr>
              <a:t>Determine:</a:t>
            </a:r>
          </a:p>
          <a:p>
            <a:pPr marL="457200" lvl="0" indent="-457200">
              <a:buFont typeface="Arial" charset="0"/>
              <a:buChar char="•"/>
            </a:pPr>
            <a:r>
              <a:rPr lang="en-US" sz="2800" dirty="0">
                <a:latin typeface="Calibri" charset="0"/>
                <a:ea typeface="Calibri" charset="0"/>
                <a:cs typeface="Calibri" charset="0"/>
              </a:rPr>
              <a:t>Strategies for instruction for each part of the lesson(s): whole class (WC), group work (GW), individual work (IW).</a:t>
            </a:r>
          </a:p>
          <a:p>
            <a:pPr marL="457200" lvl="0" indent="-457200">
              <a:buFont typeface="Arial" charset="0"/>
              <a:buChar char="•"/>
            </a:pPr>
            <a:r>
              <a:rPr lang="en-US" sz="2800" dirty="0">
                <a:latin typeface="Calibri" charset="0"/>
                <a:ea typeface="Calibri" charset="0"/>
                <a:cs typeface="Calibri" charset="0"/>
              </a:rPr>
              <a:t>Instructional moves necessary to ensure student engagement (appropriate tools, manipulatives, opportunities for student discourse, etc.).</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 Bridge to lesson planning</a:t>
            </a:r>
          </a:p>
        </p:txBody>
      </p:sp>
      <p:grpSp>
        <p:nvGrpSpPr>
          <p:cNvPr id="9" name="Group 8"/>
          <p:cNvGrpSpPr/>
          <p:nvPr/>
        </p:nvGrpSpPr>
        <p:grpSpPr>
          <a:xfrm>
            <a:off x="7706999" y="1410137"/>
            <a:ext cx="3520136" cy="3497068"/>
            <a:chOff x="7707000" y="1125715"/>
            <a:chExt cx="3520136" cy="3497068"/>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1313" b="76249"/>
            <a:stretch/>
          </p:blipFill>
          <p:spPr>
            <a:xfrm>
              <a:off x="7707000" y="1125715"/>
              <a:ext cx="3520135" cy="1717238"/>
            </a:xfrm>
            <a:prstGeom prst="rect">
              <a:avLst/>
            </a:prstGeom>
          </p:spPr>
        </p:pic>
        <p:grpSp>
          <p:nvGrpSpPr>
            <p:cNvPr id="8" name="Group 7"/>
            <p:cNvGrpSpPr/>
            <p:nvPr/>
          </p:nvGrpSpPr>
          <p:grpSpPr>
            <a:xfrm>
              <a:off x="7707000" y="2899283"/>
              <a:ext cx="3520136" cy="1723500"/>
              <a:chOff x="7707000" y="2899283"/>
              <a:chExt cx="3520136" cy="172350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76720" t="25155" r="-163" b="50929"/>
              <a:stretch/>
            </p:blipFill>
            <p:spPr>
              <a:xfrm>
                <a:off x="9538654" y="2899283"/>
                <a:ext cx="1688482" cy="1723500"/>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74736" b="75865"/>
              <a:stretch/>
            </p:blipFill>
            <p:spPr>
              <a:xfrm>
                <a:off x="7707000" y="2899284"/>
                <a:ext cx="1804084" cy="1723499"/>
              </a:xfrm>
              <a:prstGeom prst="rect">
                <a:avLst/>
              </a:prstGeom>
            </p:spPr>
          </p:pic>
        </p:grpSp>
      </p:grpSp>
      <p:sp>
        <p:nvSpPr>
          <p:cNvPr id="11" name="TextBox 10"/>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8706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ssolv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43</a:t>
            </a:fld>
            <a:endParaRPr lang="en-US" dirty="0"/>
          </a:p>
        </p:txBody>
      </p:sp>
      <p:sp>
        <p:nvSpPr>
          <p:cNvPr id="3" name="Text Placeholder 2"/>
          <p:cNvSpPr>
            <a:spLocks noGrp="1"/>
          </p:cNvSpPr>
          <p:nvPr>
            <p:ph type="body" sz="quarter" idx="4294967295"/>
          </p:nvPr>
        </p:nvSpPr>
        <p:spPr>
          <a:xfrm>
            <a:off x="398464" y="1193800"/>
            <a:ext cx="6020382" cy="4822825"/>
          </a:xfrm>
          <a:prstGeom prst="rect">
            <a:avLst/>
          </a:prstGeom>
        </p:spPr>
        <p:txBody>
          <a:bodyPr/>
          <a:lstStyle/>
          <a:p>
            <a:pPr marL="0" indent="0">
              <a:buNone/>
            </a:pPr>
            <a:r>
              <a:rPr lang="en-US" sz="2800" b="1" dirty="0">
                <a:latin typeface="Calibri" charset="0"/>
                <a:ea typeface="Calibri" charset="0"/>
                <a:cs typeface="Calibri" charset="0"/>
              </a:rPr>
              <a:t>Process </a:t>
            </a:r>
            <a:endParaRPr lang="en-US" sz="2800" dirty="0">
              <a:latin typeface="Calibri" charset="0"/>
              <a:ea typeface="Calibri" charset="0"/>
              <a:cs typeface="Calibri" charset="0"/>
            </a:endParaRPr>
          </a:p>
          <a:p>
            <a:pPr lvl="0"/>
            <a:r>
              <a:rPr lang="en-US" sz="2800" dirty="0">
                <a:latin typeface="Calibri" charset="0"/>
                <a:ea typeface="Calibri" charset="0"/>
                <a:cs typeface="Calibri" charset="0"/>
              </a:rPr>
              <a:t>Identify desired reflections and possible opportunities for clarification to use during the “Closing.”</a:t>
            </a:r>
          </a:p>
          <a:p>
            <a:pPr lvl="0"/>
            <a:endParaRPr lang="en-US" sz="2800" dirty="0">
              <a:latin typeface="Calibri" charset="0"/>
              <a:ea typeface="Calibri" charset="0"/>
              <a:cs typeface="Calibri" charset="0"/>
            </a:endParaRPr>
          </a:p>
          <a:p>
            <a:pPr lvl="0"/>
            <a:r>
              <a:rPr lang="en-US" sz="2800" dirty="0">
                <a:latin typeface="Calibri" charset="0"/>
                <a:ea typeface="Calibri" charset="0"/>
                <a:cs typeface="Calibri" charset="0"/>
              </a:rPr>
              <a:t>Determine how you will support students who miss the exit ticket items and extend learning for those who master the content.</a:t>
            </a:r>
            <a:endParaRPr lang="en-US" dirty="0"/>
          </a:p>
        </p:txBody>
      </p:sp>
      <p:sp>
        <p:nvSpPr>
          <p:cNvPr id="4" name="Title 3"/>
          <p:cNvSpPr>
            <a:spLocks noGrp="1"/>
          </p:cNvSpPr>
          <p:nvPr>
            <p:ph type="title"/>
          </p:nvPr>
        </p:nvSpPr>
        <p:spPr/>
        <p:txBody>
          <a:bodyPr/>
          <a:lstStyle/>
          <a:p>
            <a:r>
              <a:rPr lang="en-US" b="1" dirty="0"/>
              <a:t> Bridge to lesson planning</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9223" y="1193800"/>
            <a:ext cx="5527193" cy="4031673"/>
          </a:xfrm>
          <a:prstGeom prst="rect">
            <a:avLst/>
          </a:prstGeom>
          <a:ln>
            <a:solidFill>
              <a:schemeClr val="accent1"/>
            </a:solidFill>
          </a:ln>
        </p:spPr>
      </p:pic>
      <p:sp>
        <p:nvSpPr>
          <p:cNvPr id="8" name="TextBox 7"/>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42093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44</a:t>
            </a:fld>
            <a:endParaRPr lang="en-US" dirty="0"/>
          </a:p>
        </p:txBody>
      </p:sp>
      <p:sp>
        <p:nvSpPr>
          <p:cNvPr id="4" name="Title 3"/>
          <p:cNvSpPr>
            <a:spLocks noGrp="1"/>
          </p:cNvSpPr>
          <p:nvPr>
            <p:ph type="title"/>
          </p:nvPr>
        </p:nvSpPr>
        <p:spPr/>
        <p:txBody>
          <a:bodyPr/>
          <a:lstStyle/>
          <a:p>
            <a:r>
              <a:rPr lang="en-US" b="1" dirty="0"/>
              <a:t> Bridge to lesson planning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434510"/>
            <a:ext cx="10515600" cy="3733800"/>
          </a:xfrm>
          <a:prstGeom prst="rect">
            <a:avLst/>
          </a:prstGeom>
          <a:ln>
            <a:solidFill>
              <a:schemeClr val="accent1"/>
            </a:solidFill>
          </a:ln>
        </p:spPr>
      </p:pic>
      <p:sp>
        <p:nvSpPr>
          <p:cNvPr id="6" name="TextBox 5"/>
          <p:cNvSpPr txBox="1"/>
          <p:nvPr/>
        </p:nvSpPr>
        <p:spPr>
          <a:xfrm>
            <a:off x="34898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8300887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mtClean="0"/>
              <a:pPr/>
              <a:t>45</a:t>
            </a:fld>
            <a:endParaRPr lang="en-US" dirty="0"/>
          </a:p>
        </p:txBody>
      </p:sp>
      <p:sp>
        <p:nvSpPr>
          <p:cNvPr id="6" name="Title 5"/>
          <p:cNvSpPr>
            <a:spLocks noGrp="1"/>
          </p:cNvSpPr>
          <p:nvPr>
            <p:ph type="title"/>
          </p:nvPr>
        </p:nvSpPr>
        <p:spPr/>
        <p:txBody>
          <a:bodyPr/>
          <a:lstStyle/>
          <a:p>
            <a:r>
              <a:rPr lang="en-US" b="1" dirty="0"/>
              <a:t>Reflecting on purposeful planning </a:t>
            </a: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3225732759"/>
              </p:ext>
            </p:extLst>
          </p:nvPr>
        </p:nvGraphicFramePr>
        <p:xfrm>
          <a:off x="538614" y="929898"/>
          <a:ext cx="10688521" cy="46339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349342" y="6168824"/>
            <a:ext cx="2997200"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 Session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901517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Module 3</a:t>
            </a:r>
            <a:r>
              <a:rPr lang="en-US" sz="3600" dirty="0"/>
              <a:t>: Extending Proportional Reasoning to Functions</a:t>
            </a:r>
            <a:br>
              <a:rPr lang="en-US" sz="3600" dirty="0"/>
            </a:br>
            <a:br>
              <a:rPr lang="en-US" sz="3600" dirty="0"/>
            </a:br>
            <a:r>
              <a:rPr lang="en-US" sz="3600" dirty="0"/>
              <a:t>Module 3 Closing Slides and Participant Evaluation Survey</a:t>
            </a:r>
            <a:br>
              <a:rPr lang="en-US" sz="3600" dirty="0"/>
            </a:br>
            <a:br>
              <a:rPr lang="en-US" sz="3600" dirty="0"/>
            </a:br>
            <a:r>
              <a:rPr lang="en-US" sz="3600" dirty="0"/>
              <a:t>Grades 6–9</a:t>
            </a:r>
          </a:p>
        </p:txBody>
      </p:sp>
    </p:spTree>
    <p:extLst>
      <p:ext uri="{BB962C8B-B14F-4D97-AF65-F5344CB8AC3E}">
        <p14:creationId xmlns:p14="http://schemas.microsoft.com/office/powerpoint/2010/main" val="487599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47</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 References</a:t>
            </a:r>
          </a:p>
        </p:txBody>
      </p:sp>
      <p:sp>
        <p:nvSpPr>
          <p:cNvPr id="2" name="TextBox 1"/>
          <p:cNvSpPr txBox="1"/>
          <p:nvPr/>
        </p:nvSpPr>
        <p:spPr>
          <a:xfrm>
            <a:off x="65201" y="836773"/>
            <a:ext cx="12126799" cy="526297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dirty="0">
                <a:solidFill>
                  <a:srgbClr val="3B3B3D"/>
                </a:solidFill>
                <a:latin typeface="Calibri"/>
                <a:cs typeface="Calibri"/>
              </a:rPr>
              <a:t>The following are available via the Louisiana Department of Education web page: K-12 Math Planning Resources, </a:t>
            </a:r>
            <a:r>
              <a:rPr lang="en-US" sz="1200" u="sng" dirty="0">
                <a:solidFill>
                  <a:srgbClr val="3B3B3D"/>
                </a:solidFill>
                <a:latin typeface="Calibri"/>
                <a:cs typeface="Calibri"/>
                <a:hlinkClick r:id="rId3"/>
              </a:rPr>
              <a:t>https://www.louisianabelieves.com/resources/library/k-12-math-year-long-planning</a:t>
            </a:r>
            <a:endParaRPr lang="en-US" sz="1200" dirty="0">
              <a:solidFill>
                <a:srgbClr val="3B3B3D"/>
              </a:solidFill>
              <a:latin typeface="Calibri"/>
              <a:cs typeface="Calibri"/>
            </a:endParaRPr>
          </a:p>
          <a:p>
            <a:pPr marL="228600" indent="-228600">
              <a:buFont typeface="Arial"/>
              <a:buChar char="•"/>
            </a:pPr>
            <a:r>
              <a:rPr lang="en-US" sz="1200" i="1" dirty="0">
                <a:solidFill>
                  <a:srgbClr val="3B3B3D"/>
                </a:solidFill>
                <a:latin typeface="Calibri"/>
                <a:cs typeface="Calibri"/>
              </a:rPr>
              <a:t>K–12 Louisiana Student Standards for Math.</a:t>
            </a:r>
            <a:r>
              <a:rPr lang="en-US" sz="1200" dirty="0">
                <a:solidFill>
                  <a:srgbClr val="3B3B3D"/>
                </a:solidFill>
                <a:latin typeface="Calibri"/>
                <a:cs typeface="Calibri"/>
              </a:rPr>
              <a:t> </a:t>
            </a:r>
          </a:p>
          <a:p>
            <a:pPr marL="228600" indent="-228600">
              <a:buFont typeface="Arial"/>
              <a:buChar char="•"/>
            </a:pPr>
            <a:r>
              <a:rPr lang="en-US" sz="1200" i="1" dirty="0">
                <a:solidFill>
                  <a:srgbClr val="3B3B3D"/>
                </a:solidFill>
                <a:latin typeface="Calibri"/>
                <a:cs typeface="Calibri"/>
              </a:rPr>
              <a:t>Teachers Companion Documents</a:t>
            </a:r>
            <a:endParaRPr lang="en-US" sz="1200" dirty="0">
              <a:solidFill>
                <a:srgbClr val="3B3B3D"/>
              </a:solidFill>
              <a:latin typeface="Calibri"/>
              <a:cs typeface="Calibri"/>
            </a:endParaRPr>
          </a:p>
          <a:p>
            <a:pPr marL="228600" indent="-228600">
              <a:buFont typeface="Arial"/>
              <a:buChar char="•"/>
            </a:pPr>
            <a:r>
              <a:rPr lang="en-US" sz="1200" i="1" dirty="0">
                <a:solidFill>
                  <a:srgbClr val="3B3B3D"/>
                </a:solidFill>
                <a:latin typeface="Calibri"/>
                <a:cs typeface="Calibri"/>
              </a:rPr>
              <a:t>Implement The Eureka Curriculum: Louisiana Eureka Guides.</a:t>
            </a:r>
            <a:r>
              <a:rPr lang="en-US" sz="1200" dirty="0">
                <a:solidFill>
                  <a:srgbClr val="3B3B3D"/>
                </a:solidFill>
                <a:latin typeface="Calibri"/>
                <a:cs typeface="Calibri"/>
              </a:rPr>
              <a:t> </a:t>
            </a:r>
          </a:p>
          <a:p>
            <a:pPr marL="228600" indent="-228600">
              <a:buFont typeface="Arial"/>
              <a:buChar char="•"/>
            </a:pPr>
            <a:r>
              <a:rPr lang="en-US" sz="1200" i="1" dirty="0">
                <a:solidFill>
                  <a:srgbClr val="3B3B3D"/>
                </a:solidFill>
                <a:latin typeface="Calibri"/>
                <a:cs typeface="Calibri"/>
              </a:rPr>
              <a:t>Help Students Who Struggle: Remediation Guides</a:t>
            </a:r>
            <a:r>
              <a:rPr lang="en-US" sz="1200" dirty="0">
                <a:solidFill>
                  <a:srgbClr val="3B3B3D"/>
                </a:solidFill>
                <a:latin typeface="Calibri"/>
                <a:cs typeface="Calibri"/>
              </a:rPr>
              <a:t>. </a:t>
            </a:r>
            <a:endParaRPr lang="en-US" sz="1200" u="sng" dirty="0">
              <a:solidFill>
                <a:srgbClr val="3B3B3D"/>
              </a:solidFill>
              <a:latin typeface="Calibri"/>
              <a:cs typeface="Calibri"/>
            </a:endParaRPr>
          </a:p>
          <a:p>
            <a:pPr marL="228600" indent="-228600">
              <a:buFont typeface="Arial"/>
              <a:buChar char="•"/>
            </a:pPr>
            <a:r>
              <a:rPr lang="en-US" sz="1200" i="1" dirty="0">
                <a:solidFill>
                  <a:srgbClr val="3B3B3D"/>
                </a:solidFill>
                <a:latin typeface="Calibri"/>
                <a:ea typeface="Calibri" charset="0"/>
                <a:cs typeface="Calibri"/>
              </a:rPr>
              <a:t>The Louisiana Student Standards for Mathematics: A Guide to Rigor in Mathematics 2.0</a:t>
            </a:r>
            <a:r>
              <a:rPr lang="en-US" sz="1200" dirty="0">
                <a:solidFill>
                  <a:srgbClr val="3B3B3D"/>
                </a:solidFill>
                <a:latin typeface="Calibri"/>
                <a:ea typeface="Calibri" charset="0"/>
                <a:cs typeface="Calibri"/>
              </a:rPr>
              <a:t>, at https://www.louisianabelieves.com/docs/default-source/year-long-planning/k-12-lssm-alignment-to-rigor.pdf</a:t>
            </a:r>
            <a:br>
              <a:rPr lang="en-US" sz="1200" dirty="0">
                <a:solidFill>
                  <a:srgbClr val="3B3B3D"/>
                </a:solidFill>
                <a:latin typeface="Calibri"/>
                <a:ea typeface="Calibri" charset="0"/>
                <a:cs typeface="Calibri"/>
              </a:rPr>
            </a:br>
            <a:r>
              <a:rPr lang="en-US" sz="1200" dirty="0">
                <a:solidFill>
                  <a:srgbClr val="3B3B3D"/>
                </a:solidFill>
                <a:latin typeface="Calibri"/>
                <a:ea typeface="Calibri" charset="0"/>
                <a:cs typeface="Calibri"/>
              </a:rPr>
              <a:t>This document (name in link: “K-12 LSSM Alignment to Rigor”) as well as the individual rigor documents for each grade level—e.g., “Kindergarten LSSM Alignment to Rigor,” “Grade 1 LSSM Alignment to Rigor,” and so on) can be downloaded via this web page: https://www.louisianabelieves.com/resources/library/k-12-math-year-long-planning</a:t>
            </a:r>
            <a:br>
              <a:rPr lang="en-US" sz="1200" dirty="0">
                <a:solidFill>
                  <a:srgbClr val="3B3B3D"/>
                </a:solidFill>
                <a:latin typeface="Calibri"/>
                <a:ea typeface="Calibri" charset="0"/>
                <a:cs typeface="Calibri"/>
              </a:rPr>
            </a:br>
            <a:endParaRPr lang="en-US" sz="1200" dirty="0">
              <a:solidFill>
                <a:srgbClr val="3B3B3D"/>
              </a:solidFill>
              <a:latin typeface="Calibri"/>
              <a:cs typeface="Calibri"/>
            </a:endParaRPr>
          </a:p>
          <a:p>
            <a:r>
              <a:rPr lang="en-US" sz="1200" dirty="0">
                <a:solidFill>
                  <a:srgbClr val="3B3B3D"/>
                </a:solidFill>
                <a:latin typeface="Calibri"/>
                <a:cs typeface="Calibri"/>
              </a:rPr>
              <a:t>Other resources include:</a:t>
            </a:r>
          </a:p>
          <a:p>
            <a:endParaRPr lang="en-US" sz="1200" dirty="0">
              <a:solidFill>
                <a:srgbClr val="3B3B3D"/>
              </a:solidFill>
              <a:latin typeface="Calibri"/>
              <a:cs typeface="Calibri"/>
            </a:endParaRPr>
          </a:p>
          <a:p>
            <a:r>
              <a:rPr lang="en-US" sz="1200" dirty="0">
                <a:solidFill>
                  <a:srgbClr val="3B3B3D"/>
                </a:solidFill>
                <a:latin typeface="Calibri"/>
                <a:cs typeface="Calibri"/>
              </a:rPr>
              <a:t>EngageNY, from the </a:t>
            </a:r>
            <a:r>
              <a:rPr lang="en-US" sz="1200" dirty="0">
                <a:solidFill>
                  <a:srgbClr val="3B3B3D"/>
                </a:solidFill>
                <a:latin typeface="Calibri"/>
                <a:ea typeface="Calibri" charset="0"/>
                <a:cs typeface="Calibri"/>
              </a:rPr>
              <a:t>New York State Department of Education</a:t>
            </a:r>
            <a:r>
              <a:rPr lang="en-US" sz="1200" dirty="0">
                <a:solidFill>
                  <a:srgbClr val="3B3B3D"/>
                </a:solidFill>
                <a:latin typeface="Calibri"/>
                <a:cs typeface="Calibri"/>
              </a:rPr>
              <a:t>. Various curriculum resources, a</a:t>
            </a:r>
            <a:r>
              <a:rPr lang="en-US" sz="1200" dirty="0">
                <a:solidFill>
                  <a:srgbClr val="3B3B3D"/>
                </a:solidFill>
                <a:latin typeface="Calibri"/>
                <a:ea typeface="Calibri" charset="0"/>
                <a:cs typeface="Calibri"/>
              </a:rPr>
              <a:t>vailable via https://www.engageny.org </a:t>
            </a:r>
          </a:p>
          <a:p>
            <a:r>
              <a:rPr lang="en-US" sz="1200" dirty="0">
                <a:solidFill>
                  <a:srgbClr val="3B3B3D"/>
                </a:solidFill>
                <a:latin typeface="Calibri"/>
                <a:ea typeface="Calibri" charset="0"/>
                <a:cs typeface="Calibri"/>
              </a:rPr>
              <a:t>The EngageNY curriculum resources are shared under the EngageNY terms of use (https://www.engageny.org/terms-of-use) and the Creative Commons license—Attribution-NonCommercial-ShareAlike 3.0 Unported (CC BY-NC-SA 3.0)—mentioned therein: https://creativecommons.org/licenses/by-nc-sa/3.0</a:t>
            </a:r>
            <a:endParaRPr lang="en-US" sz="1200" u="sng" dirty="0">
              <a:solidFill>
                <a:srgbClr val="3B3B3D"/>
              </a:solidFill>
              <a:latin typeface="Calibri"/>
              <a:ea typeface="Calibri" charset="0"/>
              <a:cs typeface="Calibri"/>
            </a:endParaRPr>
          </a:p>
          <a:p>
            <a:endParaRPr lang="en-US" sz="1200" dirty="0">
              <a:solidFill>
                <a:srgbClr val="3B3B3D"/>
              </a:solidFill>
              <a:latin typeface="Calibri"/>
              <a:ea typeface="Calibri" charset="0"/>
              <a:cs typeface="Calibri"/>
            </a:endParaRPr>
          </a:p>
          <a:p>
            <a:r>
              <a:rPr lang="en-US" sz="1200" dirty="0">
                <a:solidFill>
                  <a:srgbClr val="3B3B3D"/>
                </a:solidFill>
                <a:latin typeface="Calibri"/>
                <a:ea typeface="Calibri" charset="0"/>
                <a:cs typeface="Calibri"/>
              </a:rPr>
              <a:t>National Council of Teachers of Mathematics. (2014). </a:t>
            </a:r>
            <a:r>
              <a:rPr lang="en-US" sz="1200" i="1" dirty="0">
                <a:solidFill>
                  <a:srgbClr val="3B3B3D"/>
                </a:solidFill>
                <a:latin typeface="Calibri"/>
                <a:ea typeface="Calibri" charset="0"/>
                <a:cs typeface="Calibri"/>
              </a:rPr>
              <a:t>Principles to actions: Ensuring mathematical success for all</a:t>
            </a:r>
            <a:r>
              <a:rPr lang="en-US" sz="1200" dirty="0">
                <a:solidFill>
                  <a:srgbClr val="3B3B3D"/>
                </a:solidFill>
                <a:latin typeface="Calibri"/>
                <a:ea typeface="Calibri" charset="0"/>
                <a:cs typeface="Calibri"/>
              </a:rPr>
              <a:t>. Reston, VA: Author.</a:t>
            </a:r>
          </a:p>
          <a:p>
            <a:endParaRPr lang="en-US" sz="1200" dirty="0">
              <a:solidFill>
                <a:srgbClr val="3B3B3D"/>
              </a:solidFill>
              <a:latin typeface="Calibri"/>
              <a:cs typeface="Calibri"/>
            </a:endParaRPr>
          </a:p>
          <a:p>
            <a:r>
              <a:rPr lang="en-US" sz="1200" dirty="0">
                <a:solidFill>
                  <a:srgbClr val="3B3B3D"/>
                </a:solidFill>
                <a:latin typeface="Calibri"/>
                <a:cs typeface="Calibri"/>
              </a:rPr>
              <a:t>National School Reform Faculty. Harmony Education Center. (n.d.) Four A’s Text Protocol. Available at https://www.nsrfharmony.org/system/files/protocols/4_a_text_0.pdf</a:t>
            </a:r>
          </a:p>
          <a:p>
            <a:endParaRPr lang="en-US" sz="1200" dirty="0">
              <a:solidFill>
                <a:srgbClr val="3B3B3D"/>
              </a:solidFill>
              <a:latin typeface="Calibri"/>
              <a:cs typeface="Calibri"/>
            </a:endParaRPr>
          </a:p>
          <a:p>
            <a:r>
              <a:rPr lang="en-US" sz="1200" dirty="0">
                <a:solidFill>
                  <a:srgbClr val="3B3B3D"/>
                </a:solidFill>
                <a:latin typeface="Calibri"/>
                <a:cs typeface="Calibri"/>
              </a:rPr>
              <a:t>Ronfeldt, M., Farmer, S., McQueen, K., &amp; Grissom, J. (2015). Teacher collaboration in instructional teams and student achievement. </a:t>
            </a:r>
            <a:r>
              <a:rPr lang="en-US" sz="1200" i="1" dirty="0">
                <a:solidFill>
                  <a:srgbClr val="3B3B3D"/>
                </a:solidFill>
                <a:latin typeface="Calibri"/>
                <a:cs typeface="Calibri"/>
              </a:rPr>
              <a:t>American Educational Research Journal, 52</a:t>
            </a:r>
            <a:r>
              <a:rPr lang="en-US" sz="1200" dirty="0">
                <a:solidFill>
                  <a:srgbClr val="3B3B3D"/>
                </a:solidFill>
                <a:latin typeface="Calibri"/>
                <a:cs typeface="Calibri"/>
              </a:rPr>
              <a:t>(3), 475–514. Available at https://learningforward.org/docs/default-source/jsd-october-2015/high-quality-collaboration-benefits-teachers-and-students.pdf . </a:t>
            </a:r>
          </a:p>
          <a:p>
            <a:endParaRPr lang="en-US" sz="1200" dirty="0">
              <a:solidFill>
                <a:srgbClr val="3B3B3D"/>
              </a:solidFill>
              <a:latin typeface="Calibri"/>
              <a:ea typeface="Calibri" charset="0"/>
              <a:cs typeface="Calibri"/>
            </a:endParaRPr>
          </a:p>
          <a:p>
            <a:r>
              <a:rPr lang="en-US" sz="1200" dirty="0">
                <a:solidFill>
                  <a:srgbClr val="3B3B3D"/>
                </a:solidFill>
                <a:latin typeface="Calibri"/>
                <a:cs typeface="Calibri"/>
              </a:rPr>
              <a:t>Student Achievement Partners. Coherence Map. Available via t https://achievethecore.org/page/1118/coherence-map </a:t>
            </a:r>
            <a:endParaRPr lang="en-US" sz="1200" u="sng" dirty="0">
              <a:solidFill>
                <a:srgbClr val="3B3B3D"/>
              </a:solidFill>
              <a:latin typeface="Calibri"/>
              <a:ea typeface="Calibri" charset="0"/>
              <a:cs typeface="Calibri"/>
            </a:endParaRPr>
          </a:p>
          <a:p>
            <a:endParaRPr lang="en-US" sz="1200" dirty="0">
              <a:solidFill>
                <a:srgbClr val="3B3B3D"/>
              </a:solidFill>
              <a:latin typeface="Calibri"/>
              <a:ea typeface="Calibri" charset="0"/>
              <a:cs typeface="Calibri"/>
            </a:endParaRPr>
          </a:p>
          <a:p>
            <a:r>
              <a:rPr lang="en-US" sz="1200" dirty="0">
                <a:solidFill>
                  <a:srgbClr val="3B3B3D"/>
                </a:solidFill>
                <a:latin typeface="Calibri"/>
                <a:ea typeface="Calibri" charset="0"/>
                <a:cs typeface="Calibri"/>
              </a:rPr>
              <a:t>USGS: United States Geological Survey. NAS: Nonindigenous Aquatic Species. Database, available at https://nas.er.usgs.gov</a:t>
            </a:r>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790565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48</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What to expect in Modules 4–6 </a:t>
            </a:r>
          </a:p>
        </p:txBody>
      </p:sp>
      <p:graphicFrame>
        <p:nvGraphicFramePr>
          <p:cNvPr id="5" name="Diagram 4"/>
          <p:cNvGraphicFramePr/>
          <p:nvPr>
            <p:extLst/>
          </p:nvPr>
        </p:nvGraphicFramePr>
        <p:xfrm>
          <a:off x="128016" y="719666"/>
          <a:ext cx="12063984"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03225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289FEDB6-D9B9-ED42-BB85-01FB10E97E40}"/>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dgm id="{596D7790-EAE0-224F-A8C1-D7DCCD5844F1}"/>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graphicEl>
                                              <a:dgm id="{32E1EF88-F8E9-6948-85F4-126E213B4E7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7F522569-4318-764C-91E4-2C1EA1A3D936}"/>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graphicEl>
                                              <a:dgm id="{F137C0D6-93D6-654B-804B-8FB10291CB9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1827A35C-5272-E94A-8506-BA568C3F37F7}"/>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graphicEl>
                                              <a:dgm id="{2585ABCA-2A2C-C745-AFC5-939FB1FF7882}"/>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D298ADEB-6CB0-0F43-A960-A3AEFD303D46}"/>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graphicEl>
                                              <a:dgm id="{5B6C8845-9E15-254B-A377-BD828A6147F0}"/>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graphicEl>
                                              <a:dgm id="{245B7FB1-276D-C547-A9F4-FDCBBE03A2BD}"/>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graphicEl>
                                              <a:dgm id="{383EFADA-01C1-C045-B6E1-1336948DED0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dgm id="{4942C0DB-D27E-4C4B-A477-A5569C27B2FB}"/>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graphicEl>
                                              <a:dgm id="{CD883283-3F7E-D746-B6DF-BAA38792A872}"/>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graphicEl>
                                              <a:dgm id="{34512ED5-F450-C446-A416-EEC9DB6A2ED2}"/>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graphicEl>
                                              <a:dgm id="{7B32AA1B-497C-5D46-AA7F-B6AD3FFFEFD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49</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a:xfrm>
            <a:off x="0" y="1"/>
            <a:ext cx="12192000" cy="756954"/>
          </a:xfrm>
        </p:spPr>
        <p:txBody>
          <a:bodyPr/>
          <a:lstStyle/>
          <a:p>
            <a:r>
              <a:rPr lang="en-US" b="1" dirty="0"/>
              <a:t> 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492125" y="1152962"/>
            <a:ext cx="10503825" cy="4460183"/>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endParaRPr lang="en-US" sz="3200" kern="0" dirty="0">
              <a:solidFill>
                <a:srgbClr val="000000"/>
              </a:solidFill>
              <a:latin typeface="Calibri" charset="0"/>
              <a:ea typeface="Calibri" charset="0"/>
              <a:cs typeface="Calibri" charset="0"/>
            </a:endParaRPr>
          </a:p>
          <a:p>
            <a:r>
              <a:rPr lang="en-US" sz="3200" kern="0" dirty="0">
                <a:solidFill>
                  <a:srgbClr val="000000"/>
                </a:solidFill>
                <a:latin typeface="Calibri" charset="0"/>
                <a:ea typeface="Calibri" charset="0"/>
                <a:cs typeface="Calibri" charset="0"/>
              </a:rPr>
              <a:t>Your feedback and comments are important to us. Please complete the </a:t>
            </a:r>
            <a:r>
              <a:rPr lang="en-US" sz="3200" dirty="0">
                <a:solidFill>
                  <a:srgbClr val="000000"/>
                </a:solidFill>
                <a:latin typeface="Calibri" charset="0"/>
                <a:ea typeface="Calibri" charset="0"/>
                <a:cs typeface="Calibri" charset="0"/>
              </a:rPr>
              <a:t>module</a:t>
            </a:r>
            <a:r>
              <a:rPr lang="en-US" sz="3200" kern="0" dirty="0">
                <a:solidFill>
                  <a:srgbClr val="000000"/>
                </a:solidFill>
                <a:latin typeface="Calibri" charset="0"/>
                <a:ea typeface="Calibri" charset="0"/>
                <a:cs typeface="Calibri" charset="0"/>
              </a:rPr>
              <a:t> evaluation found at:</a:t>
            </a:r>
          </a:p>
          <a:p>
            <a:endParaRPr lang="en-US" kern="0" dirty="0"/>
          </a:p>
          <a:p>
            <a:endParaRPr lang="en-US" kern="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7063" y="2488389"/>
            <a:ext cx="2568387" cy="2613447"/>
          </a:xfrm>
          <a:prstGeom prst="rect">
            <a:avLst/>
          </a:prstGeom>
        </p:spPr>
      </p:pic>
      <p:sp>
        <p:nvSpPr>
          <p:cNvPr id="8" name="TextBox 7"/>
          <p:cNvSpPr txBox="1"/>
          <p:nvPr/>
        </p:nvSpPr>
        <p:spPr>
          <a:xfrm>
            <a:off x="492125" y="3349625"/>
            <a:ext cx="7744938" cy="861774"/>
          </a:xfrm>
          <a:prstGeom prst="rect">
            <a:avLst/>
          </a:prstGeom>
          <a:noFill/>
        </p:spPr>
        <p:txBody>
          <a:bodyPr wrap="square" rtlCol="0">
            <a:spAutoFit/>
          </a:bodyPr>
          <a:lstStyle/>
          <a:p>
            <a:r>
              <a:rPr lang="en-US" sz="3200" b="1" dirty="0">
                <a:solidFill>
                  <a:schemeClr val="bg1"/>
                </a:solidFill>
                <a:latin typeface="Calibri" charset="0"/>
                <a:ea typeface="Calibri" charset="0"/>
                <a:cs typeface="Calibri" charset="0"/>
                <a:hlinkClick r:id="rId5"/>
              </a:rPr>
              <a:t>http://www.utdanacenter.org/ldoe/surveys</a:t>
            </a:r>
            <a:endParaRPr lang="en-US" sz="3200" b="1" dirty="0">
              <a:solidFill>
                <a:schemeClr val="bg1"/>
              </a:solidFill>
              <a:latin typeface="Calibri" charset="0"/>
              <a:ea typeface="Calibri" charset="0"/>
              <a:cs typeface="Calibri" charset="0"/>
            </a:endParaRPr>
          </a:p>
          <a:p>
            <a:endParaRPr lang="en-US" dirty="0"/>
          </a:p>
        </p:txBody>
      </p:sp>
      <p:sp>
        <p:nvSpPr>
          <p:cNvPr id="10" name="TextBox 9"/>
          <p:cNvSpPr txBox="1"/>
          <p:nvPr/>
        </p:nvSpPr>
        <p:spPr>
          <a:xfrm>
            <a:off x="323061" y="6164333"/>
            <a:ext cx="7014308" cy="523220"/>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3</a:t>
            </a:r>
          </a:p>
          <a:p>
            <a:r>
              <a:rPr lang="en-US" dirty="0">
                <a:solidFill>
                  <a:schemeClr val="tx1">
                    <a:lumMod val="75000"/>
                  </a:schemeClr>
                </a:solidFill>
                <a:latin typeface="Calibri"/>
                <a:cs typeface="Calibri"/>
              </a:rPr>
              <a:t>Grades 6–9</a:t>
            </a:r>
          </a:p>
        </p:txBody>
      </p:sp>
    </p:spTree>
    <p:extLst>
      <p:ext uri="{BB962C8B-B14F-4D97-AF65-F5344CB8AC3E}">
        <p14:creationId xmlns:p14="http://schemas.microsoft.com/office/powerpoint/2010/main" val="1231610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18128"/>
            <a:ext cx="12192000" cy="3766051"/>
          </a:xfrm>
        </p:spPr>
        <p:txBody>
          <a:bodyPr/>
          <a:lstStyle/>
          <a:p>
            <a:r>
              <a:rPr lang="en-US" sz="3600" b="1" dirty="0"/>
              <a:t>Module 3</a:t>
            </a:r>
            <a:r>
              <a:rPr lang="en-US" sz="3600" dirty="0"/>
              <a:t>: Extending Proportional Reasoning to Functions</a:t>
            </a:r>
            <a:br>
              <a:rPr lang="en-US" sz="3600" dirty="0"/>
            </a:br>
            <a:br>
              <a:rPr lang="en-US" sz="3600" dirty="0"/>
            </a:br>
            <a:r>
              <a:rPr lang="en-US" sz="3600" b="1" dirty="0"/>
              <a:t>Session 1</a:t>
            </a:r>
            <a:r>
              <a:rPr lang="en-US" sz="3600" dirty="0"/>
              <a:t>: Deepening Mathematical Content Knowledge, Exploring Coherence in the LSSM, and </a:t>
            </a:r>
            <a:br>
              <a:rPr lang="en-US" sz="3600" dirty="0"/>
            </a:br>
            <a:r>
              <a:rPr lang="en-US" sz="3600" dirty="0"/>
              <a:t>Purposeful Planning </a:t>
            </a:r>
            <a:br>
              <a:rPr lang="en-US" sz="3600" dirty="0"/>
            </a:br>
            <a:br>
              <a:rPr lang="en-US" sz="3600" dirty="0"/>
            </a:br>
            <a:r>
              <a:rPr lang="en-US" sz="3600" dirty="0"/>
              <a:t>Grades 6–9</a:t>
            </a:r>
          </a:p>
        </p:txBody>
      </p:sp>
    </p:spTree>
    <p:extLst>
      <p:ext uri="{BB962C8B-B14F-4D97-AF65-F5344CB8AC3E}">
        <p14:creationId xmlns:p14="http://schemas.microsoft.com/office/powerpoint/2010/main" val="611057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792454" y="2507250"/>
            <a:ext cx="4945864" cy="2031325"/>
          </a:xfrm>
          <a:prstGeom prst="rect">
            <a:avLst/>
          </a:prstGeom>
          <a:noFill/>
        </p:spPr>
        <p:txBody>
          <a:bodyPr wrap="square" rtlCol="0">
            <a:spAutoFit/>
          </a:bodyPr>
          <a:lstStyle/>
          <a:p>
            <a:pPr marL="457200" indent="-457200">
              <a:buFont typeface="Arial"/>
              <a:buChar char="•"/>
            </a:pPr>
            <a:r>
              <a:rPr lang="en-US" sz="2800" dirty="0"/>
              <a:t>How does this task relate to the big idea, extending proportional reasoning to functions?</a:t>
            </a:r>
          </a:p>
          <a:p>
            <a:endParaRPr lang="en-US" dirty="0"/>
          </a:p>
        </p:txBody>
      </p:sp>
      <p:sp>
        <p:nvSpPr>
          <p:cNvPr id="2" name="Title 1"/>
          <p:cNvSpPr>
            <a:spLocks noGrp="1"/>
          </p:cNvSpPr>
          <p:nvPr>
            <p:ph type="title"/>
          </p:nvPr>
        </p:nvSpPr>
        <p:spPr/>
        <p:txBody>
          <a:bodyPr/>
          <a:lstStyle/>
          <a:p>
            <a:br>
              <a:rPr lang="en-US" dirty="0"/>
            </a:br>
            <a:r>
              <a:rPr lang="en-US" b="1" dirty="0"/>
              <a:t>Engaging in the mathematics:</a:t>
            </a:r>
            <a:br>
              <a:rPr lang="en-US" b="1" dirty="0"/>
            </a:br>
            <a:r>
              <a:rPr lang="en-US" b="1" dirty="0"/>
              <a:t>Extending proportional reasoning to functions</a:t>
            </a:r>
            <a:br>
              <a:rPr lang="en-US" b="1" dirty="0"/>
            </a:br>
            <a:br>
              <a:rPr lang="en-US" b="1" dirty="0"/>
            </a:br>
            <a:r>
              <a:rPr lang="en-US" b="1" dirty="0"/>
              <a:t>Buttons tasks </a:t>
            </a:r>
            <a:br>
              <a:rPr lang="en-US" b="1" dirty="0"/>
            </a:br>
            <a:r>
              <a:rPr lang="en-US" b="1" dirty="0"/>
              <a:t>Grades 6–9</a:t>
            </a:r>
          </a:p>
        </p:txBody>
      </p:sp>
      <p:sp>
        <p:nvSpPr>
          <p:cNvPr id="4" name="Slide Number Placeholder 3"/>
          <p:cNvSpPr>
            <a:spLocks noGrp="1"/>
          </p:cNvSpPr>
          <p:nvPr>
            <p:ph type="sldNum" idx="12"/>
          </p:nvPr>
        </p:nvSpPr>
        <p:spPr>
          <a:prstGeom prst="rect">
            <a:avLst/>
          </a:prstGeom>
        </p:spPr>
        <p:txBody>
          <a:bodyPr/>
          <a:lstStyle/>
          <a:p>
            <a:fld id="{4080289E-A2FF-0941-931A-EE1328331F47}" type="slidenum">
              <a:rPr lang="en-US" smtClean="0"/>
              <a:pPr/>
              <a:t>6</a:t>
            </a:fld>
            <a:endParaRPr lang="en-US" dirty="0"/>
          </a:p>
        </p:txBody>
      </p:sp>
      <p:sp>
        <p:nvSpPr>
          <p:cNvPr id="11" name="TextBox 10"/>
          <p:cNvSpPr txBox="1"/>
          <p:nvPr/>
        </p:nvSpPr>
        <p:spPr>
          <a:xfrm>
            <a:off x="5948404" y="467923"/>
            <a:ext cx="5079536" cy="1815882"/>
          </a:xfrm>
          <a:prstGeom prst="rect">
            <a:avLst/>
          </a:prstGeom>
          <a:noFill/>
        </p:spPr>
        <p:txBody>
          <a:bodyPr wrap="square" rtlCol="0">
            <a:spAutoFit/>
          </a:bodyPr>
          <a:lstStyle/>
          <a:p>
            <a:pPr marL="457200" indent="-457200">
              <a:buFont typeface="Arial"/>
              <a:buChar char="•"/>
            </a:pPr>
            <a:r>
              <a:rPr lang="en-US" sz="2800" dirty="0"/>
              <a:t>How is the content described in the standards evident in your grade-level task?</a:t>
            </a:r>
          </a:p>
        </p:txBody>
      </p:sp>
      <p:pic>
        <p:nvPicPr>
          <p:cNvPr id="13" name="Picture 12"/>
          <p:cNvPicPr>
            <a:picLocks noChangeAspect="1"/>
          </p:cNvPicPr>
          <p:nvPr/>
        </p:nvPicPr>
        <p:blipFill>
          <a:blip r:embed="rId3"/>
          <a:stretch>
            <a:fillRect/>
          </a:stretch>
        </p:blipFill>
        <p:spPr>
          <a:xfrm>
            <a:off x="5522263" y="392469"/>
            <a:ext cx="5216055" cy="6280556"/>
          </a:xfrm>
          <a:prstGeom prst="rect">
            <a:avLst/>
          </a:prstGeom>
          <a:ln>
            <a:solidFill>
              <a:schemeClr val="accent6"/>
            </a:solidFill>
          </a:ln>
        </p:spPr>
      </p:pic>
    </p:spTree>
    <p:extLst>
      <p:ext uri="{BB962C8B-B14F-4D97-AF65-F5344CB8AC3E}">
        <p14:creationId xmlns:p14="http://schemas.microsoft.com/office/powerpoint/2010/main" val="45659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9"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dissolve">
                                      <p:cBhvr>
                                        <p:cTn id="9" dur="500"/>
                                        <p:tgtEl>
                                          <p:spTgt spid="11"/>
                                        </p:tgtEl>
                                      </p:cBhvr>
                                    </p:animEffect>
                                  </p:childTnLst>
                                </p:cTn>
                              </p:par>
                              <p:par>
                                <p:cTn id="10" presetID="9"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0" y="1"/>
            <a:ext cx="12192000" cy="7569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Coherence across the grades</a:t>
            </a:r>
          </a:p>
        </p:txBody>
      </p:sp>
      <p:sp>
        <p:nvSpPr>
          <p:cNvPr id="93" name="Shape 93"/>
          <p:cNvSpPr txBox="1">
            <a:spLocks noGrp="1"/>
          </p:cNvSpPr>
          <p:nvPr>
            <p:ph type="body" idx="1"/>
          </p:nvPr>
        </p:nvSpPr>
        <p:spPr>
          <a:xfrm>
            <a:off x="403950" y="1083512"/>
            <a:ext cx="11384100" cy="4903800"/>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buClr>
                <a:srgbClr val="5A5A5A"/>
              </a:buClr>
              <a:buSzPct val="77777"/>
              <a:buFont typeface="Arial"/>
              <a:buNone/>
            </a:pPr>
            <a:r>
              <a:rPr lang="en-US" sz="3600" b="1" dirty="0"/>
              <a:t>In mixed-grade-level groups, </a:t>
            </a:r>
          </a:p>
          <a:p>
            <a:pPr marL="228600" marR="0" lvl="0" indent="-228600" algn="l" rtl="0">
              <a:lnSpc>
                <a:spcPct val="90000"/>
              </a:lnSpc>
              <a:spcBef>
                <a:spcPts val="0"/>
              </a:spcBef>
              <a:buClr>
                <a:srgbClr val="5A5A5A"/>
              </a:buClr>
              <a:buSzPct val="77777"/>
              <a:buFont typeface="Arial"/>
              <a:buNone/>
            </a:pPr>
            <a:endParaRPr lang="en-US" sz="3600" b="1" dirty="0"/>
          </a:p>
          <a:p>
            <a:pPr marL="228600" marR="0" lvl="0" indent="-228600" algn="l" rtl="0">
              <a:lnSpc>
                <a:spcPct val="90000"/>
              </a:lnSpc>
              <a:spcBef>
                <a:spcPts val="0"/>
              </a:spcBef>
              <a:buClr>
                <a:srgbClr val="5A5A5A"/>
              </a:buClr>
              <a:buSzPct val="350000"/>
              <a:buFont typeface="Arial"/>
              <a:buNone/>
            </a:pPr>
            <a:endParaRPr sz="800" b="1" dirty="0"/>
          </a:p>
          <a:p>
            <a:pPr marL="342900" indent="-342900"/>
            <a:r>
              <a:rPr lang="en-US" sz="3200" dirty="0"/>
              <a:t>Share your grade-level task, starting with grade 6 and move in order to Algebra I.</a:t>
            </a:r>
          </a:p>
          <a:p>
            <a:pPr marL="342900" indent="-342900"/>
            <a:r>
              <a:rPr lang="en-US" sz="3200" dirty="0"/>
              <a:t>How does the progression of the math in these tasks exemplify the coherence in the standards related to the idea of extending proportional reasoning to functions from grades 6 to 9?</a:t>
            </a:r>
          </a:p>
        </p:txBody>
      </p:sp>
      <p:sp>
        <p:nvSpPr>
          <p:cNvPr id="94" name="Shape 94"/>
          <p:cNvSpPr txBox="1">
            <a:spLocks noGrp="1"/>
          </p:cNvSpPr>
          <p:nvPr>
            <p:ph type="sldNum" idx="12"/>
          </p:nvPr>
        </p:nvSpPr>
        <p:spPr>
          <a:xfrm>
            <a:off x="11227135" y="6313957"/>
            <a:ext cx="629400" cy="365100"/>
          </a:xfrm>
          <a:prstGeom prst="rect">
            <a:avLst/>
          </a:prstGeom>
          <a:noFill/>
          <a:ln>
            <a:noFill/>
          </a:ln>
        </p:spPr>
        <p:txBody>
          <a:bodyPr wrap="square" lIns="91425" tIns="45700" rIns="91425" bIns="45700" anchor="ctr" anchorCtr="0">
            <a:noAutofit/>
          </a:bodyPr>
          <a:lstStyle/>
          <a:p>
            <a:pPr algn="ctr">
              <a:buSzPct val="25000"/>
            </a:pPr>
            <a:fld id="{00000000-1234-1234-1234-123412341234}" type="slidenum">
              <a:rPr lang="en-US" sz="1600">
                <a:solidFill>
                  <a:srgbClr val="A7A7A7"/>
                </a:solidFill>
                <a:latin typeface="Century"/>
                <a:ea typeface="Century"/>
                <a:cs typeface="Century"/>
                <a:sym typeface="Century"/>
              </a:rPr>
              <a:pPr algn="ctr">
                <a:buSzPct val="25000"/>
              </a:pPr>
              <a:t>7</a:t>
            </a:fld>
            <a:endParaRPr lang="en-US" sz="1600" dirty="0">
              <a:solidFill>
                <a:srgbClr val="A7A7A7"/>
              </a:solidFill>
              <a:latin typeface="Century"/>
              <a:ea typeface="Century"/>
              <a:cs typeface="Century"/>
              <a:sym typeface="Century"/>
            </a:endParaRPr>
          </a:p>
        </p:txBody>
      </p:sp>
      <p:sp>
        <p:nvSpPr>
          <p:cNvPr id="3" name="Rectangle 2"/>
          <p:cNvSpPr/>
          <p:nvPr/>
        </p:nvSpPr>
        <p:spPr>
          <a:xfrm>
            <a:off x="403950" y="6158853"/>
            <a:ext cx="3940390" cy="520204"/>
          </a:xfrm>
          <a:prstGeom prst="rect">
            <a:avLst/>
          </a:prstGeom>
        </p:spPr>
        <p:txBody>
          <a:bodyPr wrap="square">
            <a:spAutoFit/>
          </a:bodyPr>
          <a:lstStyle/>
          <a:p>
            <a:pPr lvl="0">
              <a:buSzPct val="25000"/>
            </a:pPr>
            <a:r>
              <a:rPr lang="en-US" dirty="0">
                <a:solidFill>
                  <a:srgbClr val="5A5A5A"/>
                </a:solidFill>
                <a:latin typeface="Calibri"/>
                <a:ea typeface="Calibri"/>
                <a:cs typeface="Calibri"/>
                <a:sym typeface="Calibri"/>
              </a:rPr>
              <a:t>Math Content Module 3, Session 1</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874360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8</a:t>
            </a:fld>
            <a:endParaRPr lang="en-US" dirty="0"/>
          </a:p>
        </p:txBody>
      </p:sp>
      <p:sp>
        <p:nvSpPr>
          <p:cNvPr id="5" name="Text Placeholder 4"/>
          <p:cNvSpPr>
            <a:spLocks noGrp="1"/>
          </p:cNvSpPr>
          <p:nvPr>
            <p:ph type="body" idx="1"/>
          </p:nvPr>
        </p:nvSpPr>
        <p:spPr>
          <a:xfrm>
            <a:off x="398462" y="810725"/>
            <a:ext cx="11383961" cy="4822824"/>
          </a:xfrm>
        </p:spPr>
        <p:txBody>
          <a:bodyPr/>
          <a:lstStyle/>
          <a:p>
            <a:pPr marL="0" indent="0">
              <a:buNone/>
            </a:pPr>
            <a:r>
              <a:rPr lang="en-US" sz="3200" dirty="0">
                <a:solidFill>
                  <a:srgbClr val="3B3B3D"/>
                </a:solidFill>
              </a:rPr>
              <a:t>What is collaborative planning?</a:t>
            </a:r>
          </a:p>
          <a:p>
            <a:pPr marL="0" indent="0">
              <a:buNone/>
            </a:pPr>
            <a:endParaRPr lang="en-US" sz="1800" dirty="0">
              <a:solidFill>
                <a:srgbClr val="3B3B3D"/>
              </a:solidFill>
            </a:endParaRPr>
          </a:p>
          <a:p>
            <a:pPr marL="457200" indent="-457200"/>
            <a:r>
              <a:rPr lang="en-US" sz="3200" dirty="0">
                <a:solidFill>
                  <a:srgbClr val="3B3B3D"/>
                </a:solidFill>
              </a:rPr>
              <a:t>Working and learning together to plan instruction (including lessons, units, assessments, and activities) focused on building the intended learnings described by the standards.</a:t>
            </a:r>
          </a:p>
          <a:p>
            <a:pPr marL="0" indent="0">
              <a:buNone/>
            </a:pPr>
            <a:endParaRPr lang="en-US" sz="3200" dirty="0">
              <a:solidFill>
                <a:srgbClr val="3B3B3D"/>
              </a:solidFill>
            </a:endParaRPr>
          </a:p>
          <a:p>
            <a:pPr marL="457200" lvl="1" indent="-457200">
              <a:spcBef>
                <a:spcPts val="1000"/>
              </a:spcBef>
            </a:pPr>
            <a:r>
              <a:rPr lang="en-US" sz="3200" dirty="0">
                <a:solidFill>
                  <a:srgbClr val="3B3B3D"/>
                </a:solidFill>
              </a:rPr>
              <a:t>Discussing, interpreting, and refining curriculum resource materials together in order to use them to best meet students’ needs in their learning.</a:t>
            </a:r>
          </a:p>
          <a:p>
            <a:pPr marL="609600" lvl="1" indent="0">
              <a:lnSpc>
                <a:spcPct val="150000"/>
              </a:lnSpc>
              <a:buNone/>
            </a:pPr>
            <a:endParaRPr lang="en-US" dirty="0"/>
          </a:p>
        </p:txBody>
      </p:sp>
      <p:sp>
        <p:nvSpPr>
          <p:cNvPr id="4" name="Title 3"/>
          <p:cNvSpPr>
            <a:spLocks noGrp="1"/>
          </p:cNvSpPr>
          <p:nvPr>
            <p:ph type="title"/>
          </p:nvPr>
        </p:nvSpPr>
        <p:spPr/>
        <p:txBody>
          <a:bodyPr/>
          <a:lstStyle/>
          <a:p>
            <a:r>
              <a:rPr lang="en-US" b="1" dirty="0"/>
              <a:t>Collaborative planning</a:t>
            </a:r>
          </a:p>
        </p:txBody>
      </p:sp>
      <p:sp>
        <p:nvSpPr>
          <p:cNvPr id="8" name="Rectangle 7"/>
          <p:cNvSpPr/>
          <p:nvPr/>
        </p:nvSpPr>
        <p:spPr>
          <a:xfrm>
            <a:off x="403950" y="6158853"/>
            <a:ext cx="3940390" cy="520204"/>
          </a:xfrm>
          <a:prstGeom prst="rect">
            <a:avLst/>
          </a:prstGeom>
        </p:spPr>
        <p:txBody>
          <a:bodyPr wrap="square">
            <a:spAutoFit/>
          </a:bodyPr>
          <a:lstStyle/>
          <a:p>
            <a:pPr lvl="0">
              <a:buSzPct val="25000"/>
            </a:pPr>
            <a:r>
              <a:rPr lang="en-US" dirty="0">
                <a:solidFill>
                  <a:srgbClr val="5A5A5A"/>
                </a:solidFill>
                <a:latin typeface="Calibri"/>
                <a:ea typeface="Calibri"/>
                <a:cs typeface="Calibri"/>
                <a:sym typeface="Calibri"/>
              </a:rPr>
              <a:t>Math Content Module 3, Session 1</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458668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9</a:t>
            </a:fld>
            <a:endParaRPr lang="en-US" dirty="0"/>
          </a:p>
        </p:txBody>
      </p:sp>
      <p:sp>
        <p:nvSpPr>
          <p:cNvPr id="5" name="Text Placeholder 4"/>
          <p:cNvSpPr>
            <a:spLocks noGrp="1"/>
          </p:cNvSpPr>
          <p:nvPr>
            <p:ph type="body" idx="1"/>
          </p:nvPr>
        </p:nvSpPr>
        <p:spPr>
          <a:xfrm>
            <a:off x="139187" y="974418"/>
            <a:ext cx="11894055" cy="5144917"/>
          </a:xfrm>
        </p:spPr>
        <p:txBody>
          <a:bodyPr/>
          <a:lstStyle/>
          <a:p>
            <a:pPr marL="0" indent="0">
              <a:buNone/>
            </a:pPr>
            <a:r>
              <a:rPr lang="en-US" sz="3200" dirty="0"/>
              <a:t>Why collaborative planning?</a:t>
            </a:r>
          </a:p>
          <a:p>
            <a:pPr marL="0" indent="0" algn="ctr">
              <a:buNone/>
            </a:pPr>
            <a:endParaRPr lang="en-US" sz="1600" b="1" dirty="0"/>
          </a:p>
          <a:p>
            <a:pPr marL="0" indent="0">
              <a:buNone/>
            </a:pPr>
            <a:r>
              <a:rPr lang="en-US" sz="3200" b="1" dirty="0"/>
              <a:t>Research tells us that high-quality collaboration benefits teachers and students. </a:t>
            </a:r>
            <a:endParaRPr lang="en-US" sz="1000" b="1" dirty="0"/>
          </a:p>
          <a:p>
            <a:pPr marL="0" indent="0">
              <a:buNone/>
            </a:pPr>
            <a:r>
              <a:rPr lang="en-US" sz="3200" dirty="0"/>
              <a:t>“High-quality collaboration</a:t>
            </a:r>
            <a:r>
              <a:rPr lang="mr-IN" sz="3200" dirty="0"/>
              <a:t>…</a:t>
            </a:r>
            <a:r>
              <a:rPr lang="en-US" sz="3200" dirty="0"/>
              <a:t> among teachers is associated with increases in their students’ achievement, their performance, and their peers’ students’ achievement.”</a:t>
            </a:r>
          </a:p>
          <a:p>
            <a:pPr marL="0" indent="0">
              <a:buNone/>
            </a:pPr>
            <a:endParaRPr lang="en-US" sz="1400" dirty="0"/>
          </a:p>
          <a:p>
            <a:pPr marL="0" indent="0" algn="r">
              <a:buNone/>
            </a:pPr>
            <a:r>
              <a:rPr lang="en-US" sz="1600" dirty="0"/>
              <a:t>— Ronfeldt, M., Farmer, S., McQueen, K., &amp; Grissom, J. (2015). Teacher collaboration in instructional teams</a:t>
            </a:r>
            <a:br>
              <a:rPr lang="en-US" sz="1600" dirty="0"/>
            </a:br>
            <a:r>
              <a:rPr lang="en-US" sz="1600" dirty="0"/>
              <a:t>and student achievement. </a:t>
            </a:r>
            <a:r>
              <a:rPr lang="en-US" sz="1600" i="1" dirty="0"/>
              <a:t>American Educational Research Journal, 52</a:t>
            </a:r>
            <a:r>
              <a:rPr lang="en-US" sz="1600" dirty="0"/>
              <a:t>(3), 475–514. Available:</a:t>
            </a:r>
            <a:br>
              <a:rPr lang="en-US" sz="1600" dirty="0"/>
            </a:br>
            <a:r>
              <a:rPr lang="en-US" sz="1600" dirty="0"/>
              <a:t>https://learningforward.org/docs/default-source/jsd-october-2015/high-quality-collaboration-benefits-teachers-and-students.pdf . </a:t>
            </a:r>
          </a:p>
          <a:p>
            <a:pPr marL="0" indent="0">
              <a:buNone/>
            </a:pPr>
            <a:endParaRPr lang="en-US" dirty="0"/>
          </a:p>
        </p:txBody>
      </p:sp>
      <p:sp>
        <p:nvSpPr>
          <p:cNvPr id="4" name="Title 3"/>
          <p:cNvSpPr>
            <a:spLocks noGrp="1"/>
          </p:cNvSpPr>
          <p:nvPr>
            <p:ph type="title"/>
          </p:nvPr>
        </p:nvSpPr>
        <p:spPr/>
        <p:txBody>
          <a:bodyPr/>
          <a:lstStyle/>
          <a:p>
            <a:r>
              <a:rPr lang="en-US" b="1" dirty="0"/>
              <a:t>Collaborative planning</a:t>
            </a:r>
          </a:p>
        </p:txBody>
      </p:sp>
      <p:sp>
        <p:nvSpPr>
          <p:cNvPr id="7" name="Rectangle 6"/>
          <p:cNvSpPr/>
          <p:nvPr/>
        </p:nvSpPr>
        <p:spPr>
          <a:xfrm>
            <a:off x="403950" y="6158853"/>
            <a:ext cx="3940390" cy="520204"/>
          </a:xfrm>
          <a:prstGeom prst="rect">
            <a:avLst/>
          </a:prstGeom>
        </p:spPr>
        <p:txBody>
          <a:bodyPr wrap="square">
            <a:spAutoFit/>
          </a:bodyPr>
          <a:lstStyle/>
          <a:p>
            <a:pPr lvl="0">
              <a:buSzPct val="25000"/>
            </a:pPr>
            <a:r>
              <a:rPr lang="en-US" dirty="0">
                <a:solidFill>
                  <a:srgbClr val="5A5A5A"/>
                </a:solidFill>
                <a:latin typeface="Calibri"/>
                <a:ea typeface="Calibri"/>
                <a:cs typeface="Calibri"/>
                <a:sym typeface="Calibri"/>
              </a:rPr>
              <a:t>Math Content Module 3, Session 1</a:t>
            </a:r>
          </a:p>
          <a:p>
            <a:pPr lvl="0">
              <a:buSzPct val="25000"/>
            </a:pPr>
            <a:r>
              <a:rPr lang="en-US"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3040113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6337</TotalTime>
  <Words>2907</Words>
  <Application>Microsoft Macintosh PowerPoint</Application>
  <PresentationFormat>Widescreen</PresentationFormat>
  <Paragraphs>531</Paragraphs>
  <Slides>49</Slides>
  <Notes>46</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49</vt:i4>
      </vt:variant>
    </vt:vector>
  </HeadingPairs>
  <TitlesOfParts>
    <vt:vector size="60" baseType="lpstr">
      <vt:lpstr>ヒラギノ角ゴ Pro W3</vt:lpstr>
      <vt:lpstr>Arial</vt:lpstr>
      <vt:lpstr>Calibri</vt:lpstr>
      <vt:lpstr>Century</vt:lpstr>
      <vt:lpstr>Century Schoolbook</vt:lpstr>
      <vt:lpstr>Lucida Grande</vt:lpstr>
      <vt:lpstr>Times New Roman</vt:lpstr>
      <vt:lpstr>Cover</vt:lpstr>
      <vt:lpstr>Mentor Text 2</vt:lpstr>
      <vt:lpstr>Picture with Side Text</vt:lpstr>
      <vt:lpstr>Section</vt:lpstr>
      <vt:lpstr>Module 3: Extending Proportional Reasoning to Functions  Session 0: Setting the Stage for Module 3  Grades 6–9</vt:lpstr>
      <vt:lpstr>The goal of the initiative</vt:lpstr>
      <vt:lpstr>Group norms</vt:lpstr>
      <vt:lpstr>Module 3 goals</vt:lpstr>
      <vt:lpstr>Module 3: Extending Proportional Reasoning to Functions  Session 1: Deepening Mathematical Content Knowledge, Exploring Coherence in the LSSM, and  Purposeful Planning   Grades 6–9</vt:lpstr>
      <vt:lpstr> Engaging in the mathematics: Extending proportional reasoning to functions  Buttons tasks  Grades 6–9</vt:lpstr>
      <vt:lpstr>Coherence across the grades</vt:lpstr>
      <vt:lpstr>Collaborative planning</vt:lpstr>
      <vt:lpstr>Collaborative planning</vt:lpstr>
      <vt:lpstr>Collaborative planning</vt:lpstr>
      <vt:lpstr>Collaborative planning</vt:lpstr>
      <vt:lpstr> Tool that promotes effective collaborative planning:   The Planning Guide Tool</vt:lpstr>
      <vt:lpstr>Collaborative planning conversation</vt:lpstr>
      <vt:lpstr>Planning Guide Tool</vt:lpstr>
      <vt:lpstr>Planning Guide Tool</vt:lpstr>
      <vt:lpstr>Planning Guide Tool</vt:lpstr>
      <vt:lpstr>Planning Guide Tool</vt:lpstr>
      <vt:lpstr>Planning Guide Tool</vt:lpstr>
      <vt:lpstr>Module 3: Extending Proportional Reasoning to Functions  Session 2: Instructional Strategies to Improve Curriculum Implementation   Grades 6-9</vt:lpstr>
      <vt:lpstr>What is productive discourse? </vt:lpstr>
      <vt:lpstr>“Discourse is the mathematical communication that occurs in a classroom. Effective discourse happens when students articulate their own ideas and seriously consider their peers’ mathematical perspectives as a way to construct mathematical understandings.”   — National Council of Teachers of Mathematics (2010). Call for manuscripts:  Discourse. Mathematics Teaching in the Middle School. From  http://www.nctm.org/Publications/mathematics-teaching-in-middle-school/2010/Vol16/Issue2/Call-for-Manuscripts_-Discourse---September-2010    </vt:lpstr>
      <vt:lpstr>Why promote student discourse? </vt:lpstr>
      <vt:lpstr>What is a pitfall that teachers encounter in preparing students to talk about math? </vt:lpstr>
      <vt:lpstr>5 Practices for Orchestrating Productive Mathematics Discussions</vt:lpstr>
      <vt:lpstr>5 Practices for Orchestrating Productive Mathematics Discussions</vt:lpstr>
      <vt:lpstr>Establishing the learning goal</vt:lpstr>
      <vt:lpstr>Orchestrating productive mathematics discussions</vt:lpstr>
      <vt:lpstr>Anticipating student responses</vt:lpstr>
      <vt:lpstr>Anticipating student responses</vt:lpstr>
      <vt:lpstr>Module 3: Extending Proportional Reasoning to Functions  Session 3: Purposeful Planning of the EngageNY Curriculum  Grades 6–9</vt:lpstr>
      <vt:lpstr>How can we make instructional decisions that best meet the intent of the standards and the needs of all students?</vt:lpstr>
      <vt:lpstr>PowerPoint Presentation</vt:lpstr>
      <vt:lpstr>3-2-1  Planning Guide Tool   </vt:lpstr>
      <vt:lpstr>Planning Guide Tool</vt:lpstr>
      <vt:lpstr>Quick review: Foundational study of the standards</vt:lpstr>
      <vt:lpstr>Bridge to lesson planning</vt:lpstr>
      <vt:lpstr>Planning Guide Tool</vt:lpstr>
      <vt:lpstr> Bridge to lesson planning</vt:lpstr>
      <vt:lpstr> Bridge to lesson planning</vt:lpstr>
      <vt:lpstr> Bridge to lesson planning</vt:lpstr>
      <vt:lpstr> Bridge to lesson planning</vt:lpstr>
      <vt:lpstr> Bridge to lesson planning</vt:lpstr>
      <vt:lpstr> Bridge to lesson planning</vt:lpstr>
      <vt:lpstr> Bridge to lesson planning</vt:lpstr>
      <vt:lpstr>Reflecting on purposeful planning </vt:lpstr>
      <vt:lpstr>Module 3: Extending Proportional Reasoning to Functions  Module 3 Closing Slides and Participant Evaluation Survey  Grades 6–9</vt:lpstr>
      <vt:lpstr> References</vt:lpstr>
      <vt:lpstr>What to expect in Modules 4–6 </vt:lpstr>
      <vt:lpstr> Module evaluation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Setting the foundation for implementing the curriculum Session 1: Key Shifts of the LSS Grades 6-9</dc:title>
  <cp:lastModifiedBy>Microsoft Office User</cp:lastModifiedBy>
  <cp:revision>1042</cp:revision>
  <cp:lastPrinted>2018-07-17T19:17:37Z</cp:lastPrinted>
  <dcterms:modified xsi:type="dcterms:W3CDTF">2018-10-09T17:15:29Z</dcterms:modified>
</cp:coreProperties>
</file>