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 id="2147483656" r:id="rId2"/>
    <p:sldMasterId id="2147483657" r:id="rId3"/>
    <p:sldMasterId id="2147483674" r:id="rId4"/>
  </p:sldMasterIdLst>
  <p:notesMasterIdLst>
    <p:notesMasterId r:id="rId54"/>
  </p:notesMasterIdLst>
  <p:handoutMasterIdLst>
    <p:handoutMasterId r:id="rId55"/>
  </p:handoutMasterIdLst>
  <p:sldIdLst>
    <p:sldId id="256" r:id="rId5"/>
    <p:sldId id="328" r:id="rId6"/>
    <p:sldId id="330" r:id="rId7"/>
    <p:sldId id="286" r:id="rId8"/>
    <p:sldId id="419" r:id="rId9"/>
    <p:sldId id="406" r:id="rId10"/>
    <p:sldId id="410" r:id="rId11"/>
    <p:sldId id="486" r:id="rId12"/>
    <p:sldId id="420" r:id="rId13"/>
    <p:sldId id="411" r:id="rId14"/>
    <p:sldId id="493" r:id="rId15"/>
    <p:sldId id="440" r:id="rId16"/>
    <p:sldId id="306" r:id="rId17"/>
    <p:sldId id="476" r:id="rId18"/>
    <p:sldId id="495" r:id="rId19"/>
    <p:sldId id="470" r:id="rId20"/>
    <p:sldId id="494" r:id="rId21"/>
    <p:sldId id="504" r:id="rId22"/>
    <p:sldId id="505" r:id="rId23"/>
    <p:sldId id="520" r:id="rId24"/>
    <p:sldId id="524" r:id="rId25"/>
    <p:sldId id="491" r:id="rId26"/>
    <p:sldId id="345" r:id="rId27"/>
    <p:sldId id="353" r:id="rId28"/>
    <p:sldId id="521" r:id="rId29"/>
    <p:sldId id="522" r:id="rId30"/>
    <p:sldId id="320" r:id="rId31"/>
    <p:sldId id="466" r:id="rId32"/>
    <p:sldId id="421" r:id="rId33"/>
    <p:sldId id="468" r:id="rId34"/>
    <p:sldId id="467" r:id="rId35"/>
    <p:sldId id="423" r:id="rId36"/>
    <p:sldId id="424" r:id="rId37"/>
    <p:sldId id="523" r:id="rId38"/>
    <p:sldId id="315" r:id="rId39"/>
    <p:sldId id="425" r:id="rId40"/>
    <p:sldId id="324" r:id="rId41"/>
    <p:sldId id="351" r:id="rId42"/>
    <p:sldId id="478" r:id="rId43"/>
    <p:sldId id="480" r:id="rId44"/>
    <p:sldId id="481" r:id="rId45"/>
    <p:sldId id="482" r:id="rId46"/>
    <p:sldId id="472" r:id="rId47"/>
    <p:sldId id="525" r:id="rId48"/>
    <p:sldId id="484" r:id="rId49"/>
    <p:sldId id="398" r:id="rId50"/>
    <p:sldId id="402" r:id="rId51"/>
    <p:sldId id="404" r:id="rId52"/>
    <p:sldId id="403" r:id="rId5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ssion 0: Intro to Module Five, 5 minutes" id="{4F87B930-9DCC-1B4F-88C9-30401495609A}">
          <p14:sldIdLst>
            <p14:sldId id="256"/>
            <p14:sldId id="328"/>
            <p14:sldId id="330"/>
            <p14:sldId id="286"/>
          </p14:sldIdLst>
        </p14:section>
        <p14:section name="Session 1:  Deepening Mathematical Content Knowledge and Exploring Coherence in the LSSM, 85 min" id="{7BDFD678-DCE8-A646-85B6-8BF3AAE0EBDE}">
          <p14:sldIdLst>
            <p14:sldId id="419"/>
            <p14:sldId id="406"/>
            <p14:sldId id="410"/>
            <p14:sldId id="486"/>
            <p14:sldId id="420"/>
            <p14:sldId id="411"/>
          </p14:sldIdLst>
        </p14:section>
        <p14:section name="Session 2: Instructional Strategies to Improve Curriculum Implementation (90 minutes)" id="{3A5E790D-A3AB-614A-AD8E-429BEA4CA6C8}">
          <p14:sldIdLst>
            <p14:sldId id="493"/>
            <p14:sldId id="440"/>
            <p14:sldId id="306"/>
            <p14:sldId id="476"/>
            <p14:sldId id="495"/>
            <p14:sldId id="470"/>
            <p14:sldId id="494"/>
            <p14:sldId id="504"/>
            <p14:sldId id="505"/>
            <p14:sldId id="520"/>
            <p14:sldId id="524"/>
            <p14:sldId id="491"/>
          </p14:sldIdLst>
        </p14:section>
        <p14:section name="Session 3: Key Shifts in Action through an EngageNY Lesson, 120 min" id="{125242A2-62F6-9A49-9F43-4EBEAFD89C8C}">
          <p14:sldIdLst>
            <p14:sldId id="345"/>
            <p14:sldId id="353"/>
            <p14:sldId id="521"/>
            <p14:sldId id="522"/>
            <p14:sldId id="320"/>
            <p14:sldId id="466"/>
            <p14:sldId id="421"/>
            <p14:sldId id="468"/>
            <p14:sldId id="467"/>
            <p14:sldId id="423"/>
            <p14:sldId id="424"/>
            <p14:sldId id="523"/>
            <p14:sldId id="315"/>
            <p14:sldId id="425"/>
            <p14:sldId id="324"/>
          </p14:sldIdLst>
        </p14:section>
        <p14:section name="Session 4: Purposeful Planning of the EngageNY Curriculum, 120 min" id="{D7A2DC65-107C-8A43-9D1E-556C662F539D}">
          <p14:sldIdLst>
            <p14:sldId id="351"/>
            <p14:sldId id="478"/>
            <p14:sldId id="480"/>
            <p14:sldId id="481"/>
            <p14:sldId id="482"/>
            <p14:sldId id="472"/>
            <p14:sldId id="525"/>
            <p14:sldId id="484"/>
          </p14:sldIdLst>
        </p14:section>
        <p14:section name="Module 5 Closing Slides" id="{7D4AF770-B482-5040-BDDC-B245ECAB8484}">
          <p14:sldIdLst>
            <p14:sldId id="398"/>
            <p14:sldId id="402"/>
            <p14:sldId id="404"/>
            <p14:sldId id="40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A8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84" autoAdjust="0"/>
    <p:restoredTop sz="94257" autoAdjust="0"/>
  </p:normalViewPr>
  <p:slideViewPr>
    <p:cSldViewPr snapToGrid="0" snapToObjects="1">
      <p:cViewPr varScale="1">
        <p:scale>
          <a:sx n="95" d="100"/>
          <a:sy n="95" d="100"/>
        </p:scale>
        <p:origin x="208" y="19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200" d="100"/>
          <a:sy n="200" d="100"/>
        </p:scale>
        <p:origin x="800" y="-16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5EC124-2873-3C47-BB6C-F34F355589A6}"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B20A92C4-8837-984F-98FB-D4CDB4923931}">
      <dgm:prSet phldrT="[Tex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dirty="0">
              <a:solidFill>
                <a:schemeClr val="accent6">
                  <a:lumMod val="50000"/>
                </a:schemeClr>
              </a:solidFill>
              <a:latin typeface="Calibri"/>
              <a:cs typeface="Calibri"/>
            </a:rPr>
            <a:t>Participants will</a:t>
          </a:r>
        </a:p>
      </dgm:t>
    </dgm:pt>
    <dgm:pt modelId="{BB1CD740-23DE-1047-9747-E6427B60CF24}" type="parTrans" cxnId="{AA45213A-5642-284F-8054-B651F406ACD3}">
      <dgm:prSet/>
      <dgm:spPr/>
      <dgm:t>
        <a:bodyPr/>
        <a:lstStyle/>
        <a:p>
          <a:endParaRPr lang="en-US"/>
        </a:p>
      </dgm:t>
    </dgm:pt>
    <dgm:pt modelId="{447C8133-C107-504C-999C-790CF441B1E3}" type="sibTrans" cxnId="{AA45213A-5642-284F-8054-B651F406ACD3}">
      <dgm:prSet/>
      <dgm:spPr/>
      <dgm:t>
        <a:bodyPr/>
        <a:lstStyle/>
        <a:p>
          <a:endParaRPr lang="en-US"/>
        </a:p>
      </dgm:t>
    </dgm:pt>
    <dgm:pt modelId="{E9A35A14-82D8-624C-8C2D-5785F69AE7EF}">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l"/>
          <a:r>
            <a:rPr lang="en-US" sz="1600" dirty="0">
              <a:solidFill>
                <a:schemeClr val="accent6">
                  <a:lumMod val="50000"/>
                </a:schemeClr>
              </a:solidFill>
              <a:latin typeface="Calibri"/>
              <a:cs typeface="Calibri"/>
            </a:rPr>
            <a:t>Experience math tasks from EngageNY and other Tier 1 resources related to the focus content of recognizing and generating equivalent expressions.</a:t>
          </a:r>
        </a:p>
      </dgm:t>
    </dgm:pt>
    <dgm:pt modelId="{FBD2AAB5-939D-A641-9B4A-F6C66E746657}" type="parTrans" cxnId="{CEAD1C33-7091-BC43-816F-AC57BECCE8DC}">
      <dgm:prSet/>
      <dgm:spPr/>
      <dgm:t>
        <a:bodyPr/>
        <a:lstStyle/>
        <a:p>
          <a:endParaRPr lang="en-US"/>
        </a:p>
      </dgm:t>
    </dgm:pt>
    <dgm:pt modelId="{CE188B4A-5408-3644-9348-39E2F129589E}" type="sibTrans" cxnId="{CEAD1C33-7091-BC43-816F-AC57BECCE8DC}">
      <dgm:prSet/>
      <dgm:spPr/>
      <dgm:t>
        <a:bodyPr/>
        <a:lstStyle/>
        <a:p>
          <a:endParaRPr lang="en-US"/>
        </a:p>
      </dgm:t>
    </dgm:pt>
    <dgm:pt modelId="{DBB41767-D817-2B4F-AEAA-370AE278448A}">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1600" dirty="0">
              <a:solidFill>
                <a:schemeClr val="accent6">
                  <a:lumMod val="50000"/>
                </a:schemeClr>
              </a:solidFill>
              <a:latin typeface="Calibri"/>
              <a:cs typeface="Calibri"/>
            </a:rPr>
            <a:t>Explore coherence between the LSSM related to recognizing and generating equivalent expressions and identify implications for teaching and learning. </a:t>
          </a:r>
        </a:p>
      </dgm:t>
    </dgm:pt>
    <dgm:pt modelId="{4EDF677C-BFBF-4045-A7EF-6C64F4706A99}" type="sibTrans" cxnId="{44E1D49C-B4C1-E648-92D7-88F2A5A34D94}">
      <dgm:prSet/>
      <dgm:spPr/>
      <dgm:t>
        <a:bodyPr/>
        <a:lstStyle/>
        <a:p>
          <a:endParaRPr lang="en-US"/>
        </a:p>
      </dgm:t>
    </dgm:pt>
    <dgm:pt modelId="{1C31F015-9A56-0C48-8C13-426AF9E818FD}" type="parTrans" cxnId="{44E1D49C-B4C1-E648-92D7-88F2A5A34D94}">
      <dgm:prSet/>
      <dgm:spPr/>
      <dgm:t>
        <a:bodyPr/>
        <a:lstStyle/>
        <a:p>
          <a:endParaRPr lang="en-US"/>
        </a:p>
      </dgm:t>
    </dgm:pt>
    <dgm:pt modelId="{27FE8EA6-A467-F745-B1F3-E46F0BB0CBE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1600" dirty="0">
              <a:solidFill>
                <a:schemeClr val="accent6">
                  <a:lumMod val="50000"/>
                </a:schemeClr>
              </a:solidFill>
              <a:latin typeface="Calibri"/>
              <a:cs typeface="Calibri"/>
            </a:rPr>
            <a:t>Use tools for purposeful planning to develop a common understanding of grade-level/course standards to align teaching and learning using EngageNY and other Tier 1 resources. </a:t>
          </a:r>
        </a:p>
      </dgm:t>
    </dgm:pt>
    <dgm:pt modelId="{0E61C9A9-E0AF-F44C-9E52-23128954AE58}" type="sibTrans" cxnId="{363D10C4-32C6-304E-8DEE-D44EBA617F5B}">
      <dgm:prSet/>
      <dgm:spPr/>
      <dgm:t>
        <a:bodyPr/>
        <a:lstStyle/>
        <a:p>
          <a:endParaRPr lang="en-US"/>
        </a:p>
      </dgm:t>
    </dgm:pt>
    <dgm:pt modelId="{EA923C95-31C1-E54A-94C5-8D34B4144D52}" type="parTrans" cxnId="{363D10C4-32C6-304E-8DEE-D44EBA617F5B}">
      <dgm:prSet/>
      <dgm:spPr/>
      <dgm:t>
        <a:bodyPr/>
        <a:lstStyle/>
        <a:p>
          <a:endParaRPr lang="en-US"/>
        </a:p>
      </dgm:t>
    </dgm:pt>
    <dgm:pt modelId="{D1F39A96-2667-2945-8DBE-877C22368A62}">
      <dgm:prSet custT="1"/>
      <dgm:spPr>
        <a:noFill/>
        <a:ln w="25400">
          <a:solidFill>
            <a:srgbClr val="38A884"/>
          </a:solidFill>
        </a:ln>
      </dgm:spPr>
      <dgm:t>
        <a:bodyPr/>
        <a:lstStyle/>
        <a:p>
          <a:r>
            <a:rPr lang="en-US" sz="1600" dirty="0">
              <a:solidFill>
                <a:srgbClr val="000000"/>
              </a:solidFill>
              <a:latin typeface="Calibri" charset="0"/>
              <a:ea typeface="Calibri" charset="0"/>
              <a:cs typeface="Calibri" charset="0"/>
            </a:rPr>
            <a:t>Investigate the impact of selecting student responses that highlight specific strategies or misconceptions and sequencing them to be presented in a way that helps students to make connections and deepen their mathematical understanding.</a:t>
          </a:r>
          <a:endParaRPr lang="en-US" sz="1600" dirty="0">
            <a:solidFill>
              <a:srgbClr val="FF0000"/>
            </a:solidFill>
            <a:latin typeface="Calibri" charset="0"/>
            <a:ea typeface="Calibri" charset="0"/>
            <a:cs typeface="Calibri" charset="0"/>
          </a:endParaRPr>
        </a:p>
      </dgm:t>
    </dgm:pt>
    <dgm:pt modelId="{8F31F71C-F0EF-A74E-BF23-94BFF9F37AB6}" type="parTrans" cxnId="{FF80A795-792F-F848-8CAB-B2FA77CF48D9}">
      <dgm:prSet/>
      <dgm:spPr/>
      <dgm:t>
        <a:bodyPr/>
        <a:lstStyle/>
        <a:p>
          <a:endParaRPr lang="en-US"/>
        </a:p>
      </dgm:t>
    </dgm:pt>
    <dgm:pt modelId="{FBFFC162-6EE0-0E45-B9A6-99702B2FECDB}" type="sibTrans" cxnId="{FF80A795-792F-F848-8CAB-B2FA77CF48D9}">
      <dgm:prSet/>
      <dgm:spPr/>
      <dgm:t>
        <a:bodyPr/>
        <a:lstStyle/>
        <a:p>
          <a:endParaRPr lang="en-US"/>
        </a:p>
      </dgm:t>
    </dgm:pt>
    <dgm:pt modelId="{B9D3A6F8-0289-674E-90D0-6F78045169EA}" type="pres">
      <dgm:prSet presAssocID="{4A5EC124-2873-3C47-BB6C-F34F355589A6}" presName="list" presStyleCnt="0">
        <dgm:presLayoutVars>
          <dgm:dir/>
          <dgm:animLvl val="lvl"/>
        </dgm:presLayoutVars>
      </dgm:prSet>
      <dgm:spPr/>
    </dgm:pt>
    <dgm:pt modelId="{C7546447-C3B7-3F4B-B364-5FD6C37EEA03}" type="pres">
      <dgm:prSet presAssocID="{B20A92C4-8837-984F-98FB-D4CDB4923931}" presName="posSpace" presStyleCnt="0"/>
      <dgm:spPr/>
    </dgm:pt>
    <dgm:pt modelId="{94DF82CF-125E-8940-BFF5-A924EE803FFF}" type="pres">
      <dgm:prSet presAssocID="{B20A92C4-8837-984F-98FB-D4CDB4923931}" presName="vertFlow" presStyleCnt="0"/>
      <dgm:spPr/>
    </dgm:pt>
    <dgm:pt modelId="{041133B5-EE8C-4443-B38D-3A613E945DEB}" type="pres">
      <dgm:prSet presAssocID="{B20A92C4-8837-984F-98FB-D4CDB4923931}" presName="topSpace" presStyleCnt="0"/>
      <dgm:spPr/>
    </dgm:pt>
    <dgm:pt modelId="{7D9C5AD7-79B4-9748-BED9-F90F60EE3886}" type="pres">
      <dgm:prSet presAssocID="{B20A92C4-8837-984F-98FB-D4CDB4923931}" presName="firstComp" presStyleCnt="0"/>
      <dgm:spPr/>
    </dgm:pt>
    <dgm:pt modelId="{740D81DF-DCDE-2844-8A0B-DF9BE887C290}" type="pres">
      <dgm:prSet presAssocID="{B20A92C4-8837-984F-98FB-D4CDB4923931}" presName="firstChild" presStyleLbl="bgAccFollowNode1" presStyleIdx="0" presStyleCnt="4" custScaleX="194372"/>
      <dgm:spPr/>
    </dgm:pt>
    <dgm:pt modelId="{FEAE6829-85FC-DB41-B334-E74B07734DC7}" type="pres">
      <dgm:prSet presAssocID="{B20A92C4-8837-984F-98FB-D4CDB4923931}" presName="firstChildTx" presStyleLbl="bgAccFollowNode1" presStyleIdx="0" presStyleCnt="4">
        <dgm:presLayoutVars>
          <dgm:bulletEnabled val="1"/>
        </dgm:presLayoutVars>
      </dgm:prSet>
      <dgm:spPr/>
    </dgm:pt>
    <dgm:pt modelId="{80527CAE-816B-1347-A3F0-069EFC045A9A}" type="pres">
      <dgm:prSet presAssocID="{DBB41767-D817-2B4F-AEAA-370AE278448A}" presName="comp" presStyleCnt="0"/>
      <dgm:spPr/>
    </dgm:pt>
    <dgm:pt modelId="{F65F3196-F7AB-3E4D-B482-25B3C8915F65}" type="pres">
      <dgm:prSet presAssocID="{DBB41767-D817-2B4F-AEAA-370AE278448A}" presName="child" presStyleLbl="bgAccFollowNode1" presStyleIdx="1" presStyleCnt="4" custScaleX="194192"/>
      <dgm:spPr/>
    </dgm:pt>
    <dgm:pt modelId="{3547A1D8-0856-DD49-8816-C2C1AF359162}" type="pres">
      <dgm:prSet presAssocID="{DBB41767-D817-2B4F-AEAA-370AE278448A}" presName="childTx" presStyleLbl="bgAccFollowNode1" presStyleIdx="1" presStyleCnt="4">
        <dgm:presLayoutVars>
          <dgm:bulletEnabled val="1"/>
        </dgm:presLayoutVars>
      </dgm:prSet>
      <dgm:spPr/>
    </dgm:pt>
    <dgm:pt modelId="{B5876662-D6D6-F941-824C-D33DFFDE25F8}" type="pres">
      <dgm:prSet presAssocID="{D1F39A96-2667-2945-8DBE-877C22368A62}" presName="comp" presStyleCnt="0"/>
      <dgm:spPr/>
    </dgm:pt>
    <dgm:pt modelId="{37A12BF8-DE47-7846-88A7-98EF20AFCB86}" type="pres">
      <dgm:prSet presAssocID="{D1F39A96-2667-2945-8DBE-877C22368A62}" presName="child" presStyleLbl="bgAccFollowNode1" presStyleIdx="2" presStyleCnt="4" custScaleX="194163"/>
      <dgm:spPr/>
    </dgm:pt>
    <dgm:pt modelId="{E38CB4E2-37BF-1B46-848C-4A76A92B7D78}" type="pres">
      <dgm:prSet presAssocID="{D1F39A96-2667-2945-8DBE-877C22368A62}" presName="childTx" presStyleLbl="bgAccFollowNode1" presStyleIdx="2" presStyleCnt="4">
        <dgm:presLayoutVars>
          <dgm:bulletEnabled val="1"/>
        </dgm:presLayoutVars>
      </dgm:prSet>
      <dgm:spPr/>
    </dgm:pt>
    <dgm:pt modelId="{C4C17C89-38F7-1B40-97B2-21C1C40D04AB}" type="pres">
      <dgm:prSet presAssocID="{27FE8EA6-A467-F745-B1F3-E46F0BB0CBE4}" presName="comp" presStyleCnt="0"/>
      <dgm:spPr/>
    </dgm:pt>
    <dgm:pt modelId="{D972F8CD-F797-8247-B2B7-E3DC942B155D}" type="pres">
      <dgm:prSet presAssocID="{27FE8EA6-A467-F745-B1F3-E46F0BB0CBE4}" presName="child" presStyleLbl="bgAccFollowNode1" presStyleIdx="3" presStyleCnt="4" custScaleX="194208" custLinFactNeighborX="-8" custLinFactNeighborY="823"/>
      <dgm:spPr/>
    </dgm:pt>
    <dgm:pt modelId="{6A50886A-B40A-1C45-8D5F-9D93A5FD3D52}" type="pres">
      <dgm:prSet presAssocID="{27FE8EA6-A467-F745-B1F3-E46F0BB0CBE4}" presName="childTx" presStyleLbl="bgAccFollowNode1" presStyleIdx="3" presStyleCnt="4">
        <dgm:presLayoutVars>
          <dgm:bulletEnabled val="1"/>
        </dgm:presLayoutVars>
      </dgm:prSet>
      <dgm:spPr/>
    </dgm:pt>
    <dgm:pt modelId="{383491E8-95D8-AE40-8F0C-7A61A4D33040}" type="pres">
      <dgm:prSet presAssocID="{B20A92C4-8837-984F-98FB-D4CDB4923931}" presName="negSpace" presStyleCnt="0"/>
      <dgm:spPr/>
    </dgm:pt>
    <dgm:pt modelId="{9590011F-0487-5D4E-B471-75B91041E346}" type="pres">
      <dgm:prSet presAssocID="{B20A92C4-8837-984F-98FB-D4CDB4923931}" presName="circle" presStyleLbl="node1" presStyleIdx="0" presStyleCnt="1" custScaleX="182609" custScaleY="161562" custLinFactX="-100000" custLinFactNeighborX="-165933" custLinFactNeighborY="14838"/>
      <dgm:spPr/>
    </dgm:pt>
  </dgm:ptLst>
  <dgm:cxnLst>
    <dgm:cxn modelId="{DADFA006-143A-BA4D-8913-1EABA6D3C83E}" type="presOf" srcId="{E9A35A14-82D8-624C-8C2D-5785F69AE7EF}" destId="{FEAE6829-85FC-DB41-B334-E74B07734DC7}" srcOrd="1" destOrd="0" presId="urn:microsoft.com/office/officeart/2005/8/layout/hList9"/>
    <dgm:cxn modelId="{C46D321E-AD0D-BA45-8888-3B2571884B02}" type="presOf" srcId="{DBB41767-D817-2B4F-AEAA-370AE278448A}" destId="{3547A1D8-0856-DD49-8816-C2C1AF359162}" srcOrd="1" destOrd="0" presId="urn:microsoft.com/office/officeart/2005/8/layout/hList9"/>
    <dgm:cxn modelId="{CEAD1C33-7091-BC43-816F-AC57BECCE8DC}" srcId="{B20A92C4-8837-984F-98FB-D4CDB4923931}" destId="{E9A35A14-82D8-624C-8C2D-5785F69AE7EF}" srcOrd="0" destOrd="0" parTransId="{FBD2AAB5-939D-A641-9B4A-F6C66E746657}" sibTransId="{CE188B4A-5408-3644-9348-39E2F129589E}"/>
    <dgm:cxn modelId="{AA45213A-5642-284F-8054-B651F406ACD3}" srcId="{4A5EC124-2873-3C47-BB6C-F34F355589A6}" destId="{B20A92C4-8837-984F-98FB-D4CDB4923931}" srcOrd="0" destOrd="0" parTransId="{BB1CD740-23DE-1047-9747-E6427B60CF24}" sibTransId="{447C8133-C107-504C-999C-790CF441B1E3}"/>
    <dgm:cxn modelId="{8002BA7B-7448-BC46-9078-732A9F3B3753}" type="presOf" srcId="{27FE8EA6-A467-F745-B1F3-E46F0BB0CBE4}" destId="{D972F8CD-F797-8247-B2B7-E3DC942B155D}" srcOrd="0" destOrd="0" presId="urn:microsoft.com/office/officeart/2005/8/layout/hList9"/>
    <dgm:cxn modelId="{86A5198C-E441-B040-9EA6-758F48F8F32A}" type="presOf" srcId="{D1F39A96-2667-2945-8DBE-877C22368A62}" destId="{37A12BF8-DE47-7846-88A7-98EF20AFCB86}" srcOrd="0" destOrd="0" presId="urn:microsoft.com/office/officeart/2005/8/layout/hList9"/>
    <dgm:cxn modelId="{154C9F91-2374-8640-A5B7-8E9DFE2E7F49}" type="presOf" srcId="{E9A35A14-82D8-624C-8C2D-5785F69AE7EF}" destId="{740D81DF-DCDE-2844-8A0B-DF9BE887C290}" srcOrd="0" destOrd="0" presId="urn:microsoft.com/office/officeart/2005/8/layout/hList9"/>
    <dgm:cxn modelId="{6D323D93-C6F5-8C43-971B-3A8C7E7C08E1}" type="presOf" srcId="{4A5EC124-2873-3C47-BB6C-F34F355589A6}" destId="{B9D3A6F8-0289-674E-90D0-6F78045169EA}" srcOrd="0" destOrd="0" presId="urn:microsoft.com/office/officeart/2005/8/layout/hList9"/>
    <dgm:cxn modelId="{FF80A795-792F-F848-8CAB-B2FA77CF48D9}" srcId="{B20A92C4-8837-984F-98FB-D4CDB4923931}" destId="{D1F39A96-2667-2945-8DBE-877C22368A62}" srcOrd="2" destOrd="0" parTransId="{8F31F71C-F0EF-A74E-BF23-94BFF9F37AB6}" sibTransId="{FBFFC162-6EE0-0E45-B9A6-99702B2FECDB}"/>
    <dgm:cxn modelId="{44E1D49C-B4C1-E648-92D7-88F2A5A34D94}" srcId="{B20A92C4-8837-984F-98FB-D4CDB4923931}" destId="{DBB41767-D817-2B4F-AEAA-370AE278448A}" srcOrd="1" destOrd="0" parTransId="{1C31F015-9A56-0C48-8C13-426AF9E818FD}" sibTransId="{4EDF677C-BFBF-4045-A7EF-6C64F4706A99}"/>
    <dgm:cxn modelId="{E2D763B6-80B8-BB4B-BD1C-9E8339B38BB8}" type="presOf" srcId="{27FE8EA6-A467-F745-B1F3-E46F0BB0CBE4}" destId="{6A50886A-B40A-1C45-8D5F-9D93A5FD3D52}" srcOrd="1" destOrd="0" presId="urn:microsoft.com/office/officeart/2005/8/layout/hList9"/>
    <dgm:cxn modelId="{B03877BD-0118-534E-ABE6-EE9C99D5C7D0}" type="presOf" srcId="{D1F39A96-2667-2945-8DBE-877C22368A62}" destId="{E38CB4E2-37BF-1B46-848C-4A76A92B7D78}" srcOrd="1" destOrd="0" presId="urn:microsoft.com/office/officeart/2005/8/layout/hList9"/>
    <dgm:cxn modelId="{247A0BC3-8674-D54A-B3D5-42C61206DF01}" type="presOf" srcId="{B20A92C4-8837-984F-98FB-D4CDB4923931}" destId="{9590011F-0487-5D4E-B471-75B91041E346}" srcOrd="0" destOrd="0" presId="urn:microsoft.com/office/officeart/2005/8/layout/hList9"/>
    <dgm:cxn modelId="{363D10C4-32C6-304E-8DEE-D44EBA617F5B}" srcId="{B20A92C4-8837-984F-98FB-D4CDB4923931}" destId="{27FE8EA6-A467-F745-B1F3-E46F0BB0CBE4}" srcOrd="3" destOrd="0" parTransId="{EA923C95-31C1-E54A-94C5-8D34B4144D52}" sibTransId="{0E61C9A9-E0AF-F44C-9E52-23128954AE58}"/>
    <dgm:cxn modelId="{C38E0CFA-16FB-FC4E-B7B4-DD73CF3E3E25}" type="presOf" srcId="{DBB41767-D817-2B4F-AEAA-370AE278448A}" destId="{F65F3196-F7AB-3E4D-B482-25B3C8915F65}" srcOrd="0" destOrd="0" presId="urn:microsoft.com/office/officeart/2005/8/layout/hList9"/>
    <dgm:cxn modelId="{0830A79D-F512-A540-A23E-8605B1867C21}" type="presParOf" srcId="{B9D3A6F8-0289-674E-90D0-6F78045169EA}" destId="{C7546447-C3B7-3F4B-B364-5FD6C37EEA03}" srcOrd="0" destOrd="0" presId="urn:microsoft.com/office/officeart/2005/8/layout/hList9"/>
    <dgm:cxn modelId="{70144508-6EC1-4E46-AFBA-292738A0182B}" type="presParOf" srcId="{B9D3A6F8-0289-674E-90D0-6F78045169EA}" destId="{94DF82CF-125E-8940-BFF5-A924EE803FFF}" srcOrd="1" destOrd="0" presId="urn:microsoft.com/office/officeart/2005/8/layout/hList9"/>
    <dgm:cxn modelId="{A16F9B30-4875-AE41-9591-59574B882DF6}" type="presParOf" srcId="{94DF82CF-125E-8940-BFF5-A924EE803FFF}" destId="{041133B5-EE8C-4443-B38D-3A613E945DEB}" srcOrd="0" destOrd="0" presId="urn:microsoft.com/office/officeart/2005/8/layout/hList9"/>
    <dgm:cxn modelId="{4B49E8CE-4585-844B-A143-CE86FA5ADFB6}" type="presParOf" srcId="{94DF82CF-125E-8940-BFF5-A924EE803FFF}" destId="{7D9C5AD7-79B4-9748-BED9-F90F60EE3886}" srcOrd="1" destOrd="0" presId="urn:microsoft.com/office/officeart/2005/8/layout/hList9"/>
    <dgm:cxn modelId="{D05CE725-47E5-D748-A7BD-381E6FD53F45}" type="presParOf" srcId="{7D9C5AD7-79B4-9748-BED9-F90F60EE3886}" destId="{740D81DF-DCDE-2844-8A0B-DF9BE887C290}" srcOrd="0" destOrd="0" presId="urn:microsoft.com/office/officeart/2005/8/layout/hList9"/>
    <dgm:cxn modelId="{C4DB5C21-8908-2649-911B-5A0DA4932539}" type="presParOf" srcId="{7D9C5AD7-79B4-9748-BED9-F90F60EE3886}" destId="{FEAE6829-85FC-DB41-B334-E74B07734DC7}" srcOrd="1" destOrd="0" presId="urn:microsoft.com/office/officeart/2005/8/layout/hList9"/>
    <dgm:cxn modelId="{8A932506-2CB8-3443-9C36-D4DE1DDC705A}" type="presParOf" srcId="{94DF82CF-125E-8940-BFF5-A924EE803FFF}" destId="{80527CAE-816B-1347-A3F0-069EFC045A9A}" srcOrd="2" destOrd="0" presId="urn:microsoft.com/office/officeart/2005/8/layout/hList9"/>
    <dgm:cxn modelId="{B240BFE1-F052-7E41-9DE2-632A59A2A2C4}" type="presParOf" srcId="{80527CAE-816B-1347-A3F0-069EFC045A9A}" destId="{F65F3196-F7AB-3E4D-B482-25B3C8915F65}" srcOrd="0" destOrd="0" presId="urn:microsoft.com/office/officeart/2005/8/layout/hList9"/>
    <dgm:cxn modelId="{0E0689B3-D370-9D41-A00B-4812E1056856}" type="presParOf" srcId="{80527CAE-816B-1347-A3F0-069EFC045A9A}" destId="{3547A1D8-0856-DD49-8816-C2C1AF359162}" srcOrd="1" destOrd="0" presId="urn:microsoft.com/office/officeart/2005/8/layout/hList9"/>
    <dgm:cxn modelId="{B52A791B-B61F-CF4A-ABBC-EE093DAABEA9}" type="presParOf" srcId="{94DF82CF-125E-8940-BFF5-A924EE803FFF}" destId="{B5876662-D6D6-F941-824C-D33DFFDE25F8}" srcOrd="3" destOrd="0" presId="urn:microsoft.com/office/officeart/2005/8/layout/hList9"/>
    <dgm:cxn modelId="{8A2A1450-016A-6B41-B2E2-44FC2EA1311C}" type="presParOf" srcId="{B5876662-D6D6-F941-824C-D33DFFDE25F8}" destId="{37A12BF8-DE47-7846-88A7-98EF20AFCB86}" srcOrd="0" destOrd="0" presId="urn:microsoft.com/office/officeart/2005/8/layout/hList9"/>
    <dgm:cxn modelId="{EA7F6C46-EFE0-BD40-8BA8-A8D443D984CC}" type="presParOf" srcId="{B5876662-D6D6-F941-824C-D33DFFDE25F8}" destId="{E38CB4E2-37BF-1B46-848C-4A76A92B7D78}" srcOrd="1" destOrd="0" presId="urn:microsoft.com/office/officeart/2005/8/layout/hList9"/>
    <dgm:cxn modelId="{5868D5FF-361E-694C-93C3-0525128F78EC}" type="presParOf" srcId="{94DF82CF-125E-8940-BFF5-A924EE803FFF}" destId="{C4C17C89-38F7-1B40-97B2-21C1C40D04AB}" srcOrd="4" destOrd="0" presId="urn:microsoft.com/office/officeart/2005/8/layout/hList9"/>
    <dgm:cxn modelId="{1C3BB3A9-37AE-EB46-BAC8-F0A8DAB29316}" type="presParOf" srcId="{C4C17C89-38F7-1B40-97B2-21C1C40D04AB}" destId="{D972F8CD-F797-8247-B2B7-E3DC942B155D}" srcOrd="0" destOrd="0" presId="urn:microsoft.com/office/officeart/2005/8/layout/hList9"/>
    <dgm:cxn modelId="{E18C6371-7FA3-5C40-AC9C-B224C329AE09}" type="presParOf" srcId="{C4C17C89-38F7-1B40-97B2-21C1C40D04AB}" destId="{6A50886A-B40A-1C45-8D5F-9D93A5FD3D52}" srcOrd="1" destOrd="0" presId="urn:microsoft.com/office/officeart/2005/8/layout/hList9"/>
    <dgm:cxn modelId="{65983510-E6A7-694A-9696-4FBD99C3C9CD}" type="presParOf" srcId="{B9D3A6F8-0289-674E-90D0-6F78045169EA}" destId="{383491E8-95D8-AE40-8F0C-7A61A4D33040}" srcOrd="2" destOrd="0" presId="urn:microsoft.com/office/officeart/2005/8/layout/hList9"/>
    <dgm:cxn modelId="{3B9CEEED-0B87-6A4B-A722-AE44BE63B2CC}" type="presParOf" srcId="{B9D3A6F8-0289-674E-90D0-6F78045169EA}" destId="{9590011F-0487-5D4E-B471-75B91041E346}"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C3E587-8D54-744A-B215-0E46A90A78DA}" type="doc">
      <dgm:prSet loTypeId="urn:microsoft.com/office/officeart/2008/layout/VerticalCurvedList" loCatId="" qsTypeId="urn:microsoft.com/office/officeart/2005/8/quickstyle/simple4" qsCatId="simple" csTypeId="urn:microsoft.com/office/officeart/2005/8/colors/colorful5" csCatId="colorful" phldr="1"/>
      <dgm:spPr/>
      <dgm:t>
        <a:bodyPr/>
        <a:lstStyle/>
        <a:p>
          <a:endParaRPr lang="en-US"/>
        </a:p>
      </dgm:t>
    </dgm:pt>
    <dgm:pt modelId="{1980F699-0727-6948-AF8F-A7201745E4B8}">
      <dgm:prSet phldrT="[Text]" custT="1"/>
      <dgm:spPr/>
      <dgm:t>
        <a:bodyPr/>
        <a:lstStyle/>
        <a:p>
          <a:r>
            <a:rPr lang="en-US" sz="2400" i="1" dirty="0">
              <a:latin typeface="Calibri" charset="0"/>
              <a:ea typeface="Calibri" charset="0"/>
              <a:cs typeface="Calibri" charset="0"/>
            </a:rPr>
            <a:t>Anticipating</a:t>
          </a:r>
          <a:r>
            <a:rPr lang="en-US" sz="2400" dirty="0">
              <a:latin typeface="Calibri" charset="0"/>
              <a:ea typeface="Calibri" charset="0"/>
              <a:cs typeface="Calibri" charset="0"/>
            </a:rPr>
            <a:t> student responses prior to the lesson</a:t>
          </a:r>
        </a:p>
      </dgm:t>
    </dgm:pt>
    <dgm:pt modelId="{5CFC12DD-534B-F940-9A83-B1FBCC6E0AB1}" type="parTrans" cxnId="{0F60E7BA-8FC6-A845-8F00-695BD586B7DD}">
      <dgm:prSet/>
      <dgm:spPr/>
      <dgm:t>
        <a:bodyPr/>
        <a:lstStyle/>
        <a:p>
          <a:endParaRPr lang="en-US"/>
        </a:p>
      </dgm:t>
    </dgm:pt>
    <dgm:pt modelId="{31032274-613B-B74C-9FD3-38792CD45199}" type="sibTrans" cxnId="{0F60E7BA-8FC6-A845-8F00-695BD586B7DD}">
      <dgm:prSet/>
      <dgm:spPr/>
      <dgm:t>
        <a:bodyPr/>
        <a:lstStyle/>
        <a:p>
          <a:endParaRPr lang="en-US"/>
        </a:p>
      </dgm:t>
    </dgm:pt>
    <dgm:pt modelId="{6CB33C65-09D5-0F49-BDBE-6F0D5A14D100}">
      <dgm:prSet phldrT="[Text]" custT="1"/>
      <dgm:spPr/>
      <dgm:t>
        <a:bodyPr/>
        <a:lstStyle/>
        <a:p>
          <a:r>
            <a:rPr lang="en-US" sz="2400" i="1" dirty="0">
              <a:latin typeface="Calibri" charset="0"/>
              <a:ea typeface="Calibri" charset="0"/>
              <a:cs typeface="Calibri" charset="0"/>
            </a:rPr>
            <a:t>Sequencing</a:t>
          </a:r>
          <a:r>
            <a:rPr lang="en-US" sz="2400" dirty="0">
              <a:latin typeface="Calibri" charset="0"/>
              <a:ea typeface="Calibri" charset="0"/>
              <a:cs typeface="Calibri" charset="0"/>
            </a:rPr>
            <a:t> students' responses in a specific order for discourse</a:t>
          </a:r>
        </a:p>
      </dgm:t>
    </dgm:pt>
    <dgm:pt modelId="{59722796-7B92-004E-A9F9-FE0901FF7761}" type="parTrans" cxnId="{21A55191-92B8-6948-B74F-822BE16323C4}">
      <dgm:prSet/>
      <dgm:spPr/>
      <dgm:t>
        <a:bodyPr/>
        <a:lstStyle/>
        <a:p>
          <a:endParaRPr lang="en-US"/>
        </a:p>
      </dgm:t>
    </dgm:pt>
    <dgm:pt modelId="{2844B3E0-52DB-5C40-A7C6-614870D9C200}" type="sibTrans" cxnId="{21A55191-92B8-6948-B74F-822BE16323C4}">
      <dgm:prSet/>
      <dgm:spPr/>
      <dgm:t>
        <a:bodyPr/>
        <a:lstStyle/>
        <a:p>
          <a:endParaRPr lang="en-US"/>
        </a:p>
      </dgm:t>
    </dgm:pt>
    <dgm:pt modelId="{EA65B47A-18E3-6643-9D24-B3C8427D7601}">
      <dgm:prSet phldrT="[Text]" custT="1"/>
      <dgm:spPr/>
      <dgm:t>
        <a:bodyPr/>
        <a:lstStyle/>
        <a:p>
          <a:r>
            <a:rPr lang="en-US" sz="2400" i="1" dirty="0">
              <a:latin typeface="Calibri" charset="0"/>
              <a:ea typeface="Calibri" charset="0"/>
              <a:cs typeface="Calibri" charset="0"/>
            </a:rPr>
            <a:t>Connecting</a:t>
          </a:r>
          <a:r>
            <a:rPr lang="en-US" sz="2400" dirty="0">
              <a:latin typeface="Calibri" charset="0"/>
              <a:ea typeface="Calibri" charset="0"/>
              <a:cs typeface="Calibri" charset="0"/>
            </a:rPr>
            <a:t> different students' responses, and connecting the responses to key mathematical ideas</a:t>
          </a:r>
        </a:p>
      </dgm:t>
    </dgm:pt>
    <dgm:pt modelId="{17C5F156-0FE8-934F-B7F0-922440CE4E54}" type="parTrans" cxnId="{A4C2A9FF-00FF-9F41-AEC7-DD2CA5821CDB}">
      <dgm:prSet/>
      <dgm:spPr/>
      <dgm:t>
        <a:bodyPr/>
        <a:lstStyle/>
        <a:p>
          <a:endParaRPr lang="en-US"/>
        </a:p>
      </dgm:t>
    </dgm:pt>
    <dgm:pt modelId="{499D345A-CCF9-AA46-90C0-8CA9DA5103CD}" type="sibTrans" cxnId="{A4C2A9FF-00FF-9F41-AEC7-DD2CA5821CDB}">
      <dgm:prSet/>
      <dgm:spPr/>
      <dgm:t>
        <a:bodyPr/>
        <a:lstStyle/>
        <a:p>
          <a:endParaRPr lang="en-US"/>
        </a:p>
      </dgm:t>
    </dgm:pt>
    <dgm:pt modelId="{830055EF-6FFC-8B44-AA01-CB95274BF6DD}">
      <dgm:prSet phldrT="[Text]" custT="1"/>
      <dgm:spPr/>
      <dgm:t>
        <a:bodyPr/>
        <a:lstStyle/>
        <a:p>
          <a:r>
            <a:rPr lang="en-US" sz="2400" i="1" dirty="0">
              <a:latin typeface="Calibri" charset="0"/>
              <a:ea typeface="Calibri" charset="0"/>
              <a:cs typeface="Calibri" charset="0"/>
            </a:rPr>
            <a:t>Monitoring</a:t>
          </a:r>
          <a:r>
            <a:rPr lang="en-US" sz="2400" dirty="0">
              <a:latin typeface="Calibri" charset="0"/>
              <a:ea typeface="Calibri" charset="0"/>
              <a:cs typeface="Calibri" charset="0"/>
            </a:rPr>
            <a:t> students' work on and engagement with the tasks</a:t>
          </a:r>
        </a:p>
      </dgm:t>
    </dgm:pt>
    <dgm:pt modelId="{FC33862F-BD0B-F347-A17D-63E1AD69AAC6}" type="parTrans" cxnId="{8BC6DE43-AE42-AE45-BEAA-0CA4FF524A34}">
      <dgm:prSet/>
      <dgm:spPr/>
      <dgm:t>
        <a:bodyPr/>
        <a:lstStyle/>
        <a:p>
          <a:endParaRPr lang="en-US"/>
        </a:p>
      </dgm:t>
    </dgm:pt>
    <dgm:pt modelId="{043CEDB8-FBFF-8E43-91FB-A7FC2B5A7D2A}" type="sibTrans" cxnId="{8BC6DE43-AE42-AE45-BEAA-0CA4FF524A34}">
      <dgm:prSet/>
      <dgm:spPr/>
      <dgm:t>
        <a:bodyPr/>
        <a:lstStyle/>
        <a:p>
          <a:endParaRPr lang="en-US"/>
        </a:p>
      </dgm:t>
    </dgm:pt>
    <dgm:pt modelId="{AD8A13BC-32AC-9047-975D-B4468279F9F2}">
      <dgm:prSet phldrT="[Text]" custT="1"/>
      <dgm:spPr/>
      <dgm:t>
        <a:bodyPr/>
        <a:lstStyle/>
        <a:p>
          <a:r>
            <a:rPr lang="en-US" sz="2400" i="1" dirty="0">
              <a:latin typeface="Calibri" charset="0"/>
              <a:ea typeface="Calibri" charset="0"/>
              <a:cs typeface="Calibri" charset="0"/>
            </a:rPr>
            <a:t>Selecting</a:t>
          </a:r>
          <a:r>
            <a:rPr lang="en-US" sz="2400" dirty="0">
              <a:latin typeface="Calibri" charset="0"/>
              <a:ea typeface="Calibri" charset="0"/>
              <a:cs typeface="Calibri" charset="0"/>
            </a:rPr>
            <a:t> particular students to present their mathematical work</a:t>
          </a:r>
        </a:p>
      </dgm:t>
    </dgm:pt>
    <dgm:pt modelId="{C9576F75-2D22-2641-9216-9F0D5D820717}" type="parTrans" cxnId="{CDD75B88-1813-4C43-B7FA-CEB50311FFEE}">
      <dgm:prSet/>
      <dgm:spPr/>
      <dgm:t>
        <a:bodyPr/>
        <a:lstStyle/>
        <a:p>
          <a:endParaRPr lang="en-US"/>
        </a:p>
      </dgm:t>
    </dgm:pt>
    <dgm:pt modelId="{0F7DB531-6615-E549-8ECB-9B5AA370CF8D}" type="sibTrans" cxnId="{CDD75B88-1813-4C43-B7FA-CEB50311FFEE}">
      <dgm:prSet/>
      <dgm:spPr/>
      <dgm:t>
        <a:bodyPr/>
        <a:lstStyle/>
        <a:p>
          <a:endParaRPr lang="en-US"/>
        </a:p>
      </dgm:t>
    </dgm:pt>
    <dgm:pt modelId="{B560B91C-978D-5448-856D-4F4494B083E8}" type="pres">
      <dgm:prSet presAssocID="{E5C3E587-8D54-744A-B215-0E46A90A78DA}" presName="Name0" presStyleCnt="0">
        <dgm:presLayoutVars>
          <dgm:chMax val="7"/>
          <dgm:chPref val="7"/>
          <dgm:dir/>
        </dgm:presLayoutVars>
      </dgm:prSet>
      <dgm:spPr/>
    </dgm:pt>
    <dgm:pt modelId="{4BA2CB39-788A-0C46-BF4B-A4AE927780F3}" type="pres">
      <dgm:prSet presAssocID="{E5C3E587-8D54-744A-B215-0E46A90A78DA}" presName="Name1" presStyleCnt="0"/>
      <dgm:spPr/>
    </dgm:pt>
    <dgm:pt modelId="{36BAA0F3-23CE-EF4A-A2BC-E4C31E0211B3}" type="pres">
      <dgm:prSet presAssocID="{E5C3E587-8D54-744A-B215-0E46A90A78DA}" presName="cycle" presStyleCnt="0"/>
      <dgm:spPr/>
    </dgm:pt>
    <dgm:pt modelId="{6C162CB3-D2F4-074D-9ECF-38537F5612F2}" type="pres">
      <dgm:prSet presAssocID="{E5C3E587-8D54-744A-B215-0E46A90A78DA}" presName="srcNode" presStyleLbl="node1" presStyleIdx="0" presStyleCnt="5"/>
      <dgm:spPr/>
    </dgm:pt>
    <dgm:pt modelId="{1C9DA8E4-D455-F04C-9E08-5B33A84D53DE}" type="pres">
      <dgm:prSet presAssocID="{E5C3E587-8D54-744A-B215-0E46A90A78DA}" presName="conn" presStyleLbl="parChTrans1D2" presStyleIdx="0" presStyleCnt="1"/>
      <dgm:spPr/>
    </dgm:pt>
    <dgm:pt modelId="{4BD4A219-4E23-3D49-8CCD-AD557BD277AE}" type="pres">
      <dgm:prSet presAssocID="{E5C3E587-8D54-744A-B215-0E46A90A78DA}" presName="extraNode" presStyleLbl="node1" presStyleIdx="0" presStyleCnt="5"/>
      <dgm:spPr/>
    </dgm:pt>
    <dgm:pt modelId="{E14FB673-E9D1-0341-864A-8A90E434FA73}" type="pres">
      <dgm:prSet presAssocID="{E5C3E587-8D54-744A-B215-0E46A90A78DA}" presName="dstNode" presStyleLbl="node1" presStyleIdx="0" presStyleCnt="5"/>
      <dgm:spPr/>
    </dgm:pt>
    <dgm:pt modelId="{DE349375-560A-FA4A-9E96-BC0CEF432B59}" type="pres">
      <dgm:prSet presAssocID="{1980F699-0727-6948-AF8F-A7201745E4B8}" presName="text_1" presStyleLbl="node1" presStyleIdx="0" presStyleCnt="5">
        <dgm:presLayoutVars>
          <dgm:bulletEnabled val="1"/>
        </dgm:presLayoutVars>
      </dgm:prSet>
      <dgm:spPr/>
    </dgm:pt>
    <dgm:pt modelId="{AF871C1B-6422-4047-BDD4-AD666387092C}" type="pres">
      <dgm:prSet presAssocID="{1980F699-0727-6948-AF8F-A7201745E4B8}" presName="accent_1" presStyleCnt="0"/>
      <dgm:spPr/>
    </dgm:pt>
    <dgm:pt modelId="{B6EB9A7E-6BC0-4942-BD8E-633A68FE4E64}" type="pres">
      <dgm:prSet presAssocID="{1980F699-0727-6948-AF8F-A7201745E4B8}" presName="accentRepeatNode" presStyleLbl="solidFgAcc1" presStyleIdx="0" presStyleCnt="5"/>
      <dgm:spPr/>
    </dgm:pt>
    <dgm:pt modelId="{D637FEE4-0867-5147-B8E4-5631D0F3BA32}" type="pres">
      <dgm:prSet presAssocID="{830055EF-6FFC-8B44-AA01-CB95274BF6DD}" presName="text_2" presStyleLbl="node1" presStyleIdx="1" presStyleCnt="5">
        <dgm:presLayoutVars>
          <dgm:bulletEnabled val="1"/>
        </dgm:presLayoutVars>
      </dgm:prSet>
      <dgm:spPr/>
    </dgm:pt>
    <dgm:pt modelId="{460F5163-B453-DB47-8F2E-CE018F1A1683}" type="pres">
      <dgm:prSet presAssocID="{830055EF-6FFC-8B44-AA01-CB95274BF6DD}" presName="accent_2" presStyleCnt="0"/>
      <dgm:spPr/>
    </dgm:pt>
    <dgm:pt modelId="{3FAB60CF-2B53-924F-AC07-E12F30E76BB0}" type="pres">
      <dgm:prSet presAssocID="{830055EF-6FFC-8B44-AA01-CB95274BF6DD}" presName="accentRepeatNode" presStyleLbl="solidFgAcc1" presStyleIdx="1" presStyleCnt="5"/>
      <dgm:spPr/>
    </dgm:pt>
    <dgm:pt modelId="{2AA9373C-9D2A-3F4E-9F83-03FC2D3F8479}" type="pres">
      <dgm:prSet presAssocID="{AD8A13BC-32AC-9047-975D-B4468279F9F2}" presName="text_3" presStyleLbl="node1" presStyleIdx="2" presStyleCnt="5">
        <dgm:presLayoutVars>
          <dgm:bulletEnabled val="1"/>
        </dgm:presLayoutVars>
      </dgm:prSet>
      <dgm:spPr/>
    </dgm:pt>
    <dgm:pt modelId="{58710B52-CA26-2F4D-B397-630996506CE9}" type="pres">
      <dgm:prSet presAssocID="{AD8A13BC-32AC-9047-975D-B4468279F9F2}" presName="accent_3" presStyleCnt="0"/>
      <dgm:spPr/>
    </dgm:pt>
    <dgm:pt modelId="{9CF17EA7-7FE8-A645-A4AB-8AD55A87EB87}" type="pres">
      <dgm:prSet presAssocID="{AD8A13BC-32AC-9047-975D-B4468279F9F2}" presName="accentRepeatNode" presStyleLbl="solidFgAcc1" presStyleIdx="2" presStyleCnt="5"/>
      <dgm:spPr/>
    </dgm:pt>
    <dgm:pt modelId="{E6FF55BE-7EF7-EB48-9B33-2BC352C94623}" type="pres">
      <dgm:prSet presAssocID="{6CB33C65-09D5-0F49-BDBE-6F0D5A14D100}" presName="text_4" presStyleLbl="node1" presStyleIdx="3" presStyleCnt="5">
        <dgm:presLayoutVars>
          <dgm:bulletEnabled val="1"/>
        </dgm:presLayoutVars>
      </dgm:prSet>
      <dgm:spPr/>
    </dgm:pt>
    <dgm:pt modelId="{2C37B480-4617-3345-96F1-C48B4B5602E3}" type="pres">
      <dgm:prSet presAssocID="{6CB33C65-09D5-0F49-BDBE-6F0D5A14D100}" presName="accent_4" presStyleCnt="0"/>
      <dgm:spPr/>
    </dgm:pt>
    <dgm:pt modelId="{194ED4EF-44A1-D440-8EE7-4423D90D6026}" type="pres">
      <dgm:prSet presAssocID="{6CB33C65-09D5-0F49-BDBE-6F0D5A14D100}" presName="accentRepeatNode" presStyleLbl="solidFgAcc1" presStyleIdx="3" presStyleCnt="5"/>
      <dgm:spPr/>
    </dgm:pt>
    <dgm:pt modelId="{32AB71C4-512E-4D4E-A5D4-9502C956306C}" type="pres">
      <dgm:prSet presAssocID="{EA65B47A-18E3-6643-9D24-B3C8427D7601}" presName="text_5" presStyleLbl="node1" presStyleIdx="4" presStyleCnt="5">
        <dgm:presLayoutVars>
          <dgm:bulletEnabled val="1"/>
        </dgm:presLayoutVars>
      </dgm:prSet>
      <dgm:spPr/>
    </dgm:pt>
    <dgm:pt modelId="{6FCA2C0B-5BA4-0F45-A364-58E1888964BC}" type="pres">
      <dgm:prSet presAssocID="{EA65B47A-18E3-6643-9D24-B3C8427D7601}" presName="accent_5" presStyleCnt="0"/>
      <dgm:spPr/>
    </dgm:pt>
    <dgm:pt modelId="{709047C7-8BB2-4F48-991B-6F517B808780}" type="pres">
      <dgm:prSet presAssocID="{EA65B47A-18E3-6643-9D24-B3C8427D7601}" presName="accentRepeatNode" presStyleLbl="solidFgAcc1" presStyleIdx="4" presStyleCnt="5"/>
      <dgm:spPr/>
    </dgm:pt>
  </dgm:ptLst>
  <dgm:cxnLst>
    <dgm:cxn modelId="{7748020A-6E3C-D043-B870-A663A4ED2625}" type="presOf" srcId="{E5C3E587-8D54-744A-B215-0E46A90A78DA}" destId="{B560B91C-978D-5448-856D-4F4494B083E8}" srcOrd="0" destOrd="0" presId="urn:microsoft.com/office/officeart/2008/layout/VerticalCurvedList"/>
    <dgm:cxn modelId="{9B7F9E18-DC01-CA4D-A08C-A73C8E45854F}" type="presOf" srcId="{6CB33C65-09D5-0F49-BDBE-6F0D5A14D100}" destId="{E6FF55BE-7EF7-EB48-9B33-2BC352C94623}" srcOrd="0" destOrd="0" presId="urn:microsoft.com/office/officeart/2008/layout/VerticalCurvedList"/>
    <dgm:cxn modelId="{7E4A6839-9531-6645-8968-F1411EE00DCC}" type="presOf" srcId="{1980F699-0727-6948-AF8F-A7201745E4B8}" destId="{DE349375-560A-FA4A-9E96-BC0CEF432B59}" srcOrd="0" destOrd="0" presId="urn:microsoft.com/office/officeart/2008/layout/VerticalCurvedList"/>
    <dgm:cxn modelId="{8BC6DE43-AE42-AE45-BEAA-0CA4FF524A34}" srcId="{E5C3E587-8D54-744A-B215-0E46A90A78DA}" destId="{830055EF-6FFC-8B44-AA01-CB95274BF6DD}" srcOrd="1" destOrd="0" parTransId="{FC33862F-BD0B-F347-A17D-63E1AD69AAC6}" sibTransId="{043CEDB8-FBFF-8E43-91FB-A7FC2B5A7D2A}"/>
    <dgm:cxn modelId="{1F9EB672-AD54-0548-BFAC-F6266DC48947}" type="presOf" srcId="{EA65B47A-18E3-6643-9D24-B3C8427D7601}" destId="{32AB71C4-512E-4D4E-A5D4-9502C956306C}" srcOrd="0" destOrd="0" presId="urn:microsoft.com/office/officeart/2008/layout/VerticalCurvedList"/>
    <dgm:cxn modelId="{CDD75B88-1813-4C43-B7FA-CEB50311FFEE}" srcId="{E5C3E587-8D54-744A-B215-0E46A90A78DA}" destId="{AD8A13BC-32AC-9047-975D-B4468279F9F2}" srcOrd="2" destOrd="0" parTransId="{C9576F75-2D22-2641-9216-9F0D5D820717}" sibTransId="{0F7DB531-6615-E549-8ECB-9B5AA370CF8D}"/>
    <dgm:cxn modelId="{21A55191-92B8-6948-B74F-822BE16323C4}" srcId="{E5C3E587-8D54-744A-B215-0E46A90A78DA}" destId="{6CB33C65-09D5-0F49-BDBE-6F0D5A14D100}" srcOrd="3" destOrd="0" parTransId="{59722796-7B92-004E-A9F9-FE0901FF7761}" sibTransId="{2844B3E0-52DB-5C40-A7C6-614870D9C200}"/>
    <dgm:cxn modelId="{6D8C31A2-C7BF-3247-986C-D0D3EEA08F38}" type="presOf" srcId="{AD8A13BC-32AC-9047-975D-B4468279F9F2}" destId="{2AA9373C-9D2A-3F4E-9F83-03FC2D3F8479}" srcOrd="0" destOrd="0" presId="urn:microsoft.com/office/officeart/2008/layout/VerticalCurvedList"/>
    <dgm:cxn modelId="{014B56A7-4A30-4B42-BE4A-A11126327BA4}" type="presOf" srcId="{31032274-613B-B74C-9FD3-38792CD45199}" destId="{1C9DA8E4-D455-F04C-9E08-5B33A84D53DE}" srcOrd="0" destOrd="0" presId="urn:microsoft.com/office/officeart/2008/layout/VerticalCurvedList"/>
    <dgm:cxn modelId="{0F60E7BA-8FC6-A845-8F00-695BD586B7DD}" srcId="{E5C3E587-8D54-744A-B215-0E46A90A78DA}" destId="{1980F699-0727-6948-AF8F-A7201745E4B8}" srcOrd="0" destOrd="0" parTransId="{5CFC12DD-534B-F940-9A83-B1FBCC6E0AB1}" sibTransId="{31032274-613B-B74C-9FD3-38792CD45199}"/>
    <dgm:cxn modelId="{0484AFC7-F172-584C-97ED-39BD1ED7C0EA}" type="presOf" srcId="{830055EF-6FFC-8B44-AA01-CB95274BF6DD}" destId="{D637FEE4-0867-5147-B8E4-5631D0F3BA32}" srcOrd="0" destOrd="0" presId="urn:microsoft.com/office/officeart/2008/layout/VerticalCurvedList"/>
    <dgm:cxn modelId="{A4C2A9FF-00FF-9F41-AEC7-DD2CA5821CDB}" srcId="{E5C3E587-8D54-744A-B215-0E46A90A78DA}" destId="{EA65B47A-18E3-6643-9D24-B3C8427D7601}" srcOrd="4" destOrd="0" parTransId="{17C5F156-0FE8-934F-B7F0-922440CE4E54}" sibTransId="{499D345A-CCF9-AA46-90C0-8CA9DA5103CD}"/>
    <dgm:cxn modelId="{1289C2D3-45C1-BA42-ADA2-8B76E461D949}" type="presParOf" srcId="{B560B91C-978D-5448-856D-4F4494B083E8}" destId="{4BA2CB39-788A-0C46-BF4B-A4AE927780F3}" srcOrd="0" destOrd="0" presId="urn:microsoft.com/office/officeart/2008/layout/VerticalCurvedList"/>
    <dgm:cxn modelId="{BD4FFD7C-DE4A-2B4B-9EDF-2F878CC20145}" type="presParOf" srcId="{4BA2CB39-788A-0C46-BF4B-A4AE927780F3}" destId="{36BAA0F3-23CE-EF4A-A2BC-E4C31E0211B3}" srcOrd="0" destOrd="0" presId="urn:microsoft.com/office/officeart/2008/layout/VerticalCurvedList"/>
    <dgm:cxn modelId="{F93BCDA5-E6B6-C04A-87A0-C552ADE13C27}" type="presParOf" srcId="{36BAA0F3-23CE-EF4A-A2BC-E4C31E0211B3}" destId="{6C162CB3-D2F4-074D-9ECF-38537F5612F2}" srcOrd="0" destOrd="0" presId="urn:microsoft.com/office/officeart/2008/layout/VerticalCurvedList"/>
    <dgm:cxn modelId="{01A5E7C3-2D0D-DA4A-9297-3113F2514174}" type="presParOf" srcId="{36BAA0F3-23CE-EF4A-A2BC-E4C31E0211B3}" destId="{1C9DA8E4-D455-F04C-9E08-5B33A84D53DE}" srcOrd="1" destOrd="0" presId="urn:microsoft.com/office/officeart/2008/layout/VerticalCurvedList"/>
    <dgm:cxn modelId="{27694C41-998A-0B41-B6C5-24C17F47C195}" type="presParOf" srcId="{36BAA0F3-23CE-EF4A-A2BC-E4C31E0211B3}" destId="{4BD4A219-4E23-3D49-8CCD-AD557BD277AE}" srcOrd="2" destOrd="0" presId="urn:microsoft.com/office/officeart/2008/layout/VerticalCurvedList"/>
    <dgm:cxn modelId="{EB5A5557-BF00-9046-92B5-AB00ECABAD85}" type="presParOf" srcId="{36BAA0F3-23CE-EF4A-A2BC-E4C31E0211B3}" destId="{E14FB673-E9D1-0341-864A-8A90E434FA73}" srcOrd="3" destOrd="0" presId="urn:microsoft.com/office/officeart/2008/layout/VerticalCurvedList"/>
    <dgm:cxn modelId="{A0754132-881F-8A48-8991-7C91D2D4E4A0}" type="presParOf" srcId="{4BA2CB39-788A-0C46-BF4B-A4AE927780F3}" destId="{DE349375-560A-FA4A-9E96-BC0CEF432B59}" srcOrd="1" destOrd="0" presId="urn:microsoft.com/office/officeart/2008/layout/VerticalCurvedList"/>
    <dgm:cxn modelId="{6F4D93B8-7400-E147-84DB-6284D7D85E6B}" type="presParOf" srcId="{4BA2CB39-788A-0C46-BF4B-A4AE927780F3}" destId="{AF871C1B-6422-4047-BDD4-AD666387092C}" srcOrd="2" destOrd="0" presId="urn:microsoft.com/office/officeart/2008/layout/VerticalCurvedList"/>
    <dgm:cxn modelId="{6D96C801-D79A-744A-A749-5D128534DD7D}" type="presParOf" srcId="{AF871C1B-6422-4047-BDD4-AD666387092C}" destId="{B6EB9A7E-6BC0-4942-BD8E-633A68FE4E64}" srcOrd="0" destOrd="0" presId="urn:microsoft.com/office/officeart/2008/layout/VerticalCurvedList"/>
    <dgm:cxn modelId="{CD849C47-78F4-0247-A217-D1983081A908}" type="presParOf" srcId="{4BA2CB39-788A-0C46-BF4B-A4AE927780F3}" destId="{D637FEE4-0867-5147-B8E4-5631D0F3BA32}" srcOrd="3" destOrd="0" presId="urn:microsoft.com/office/officeart/2008/layout/VerticalCurvedList"/>
    <dgm:cxn modelId="{C0644A15-B3B1-8144-AEE1-695D75E0AA3B}" type="presParOf" srcId="{4BA2CB39-788A-0C46-BF4B-A4AE927780F3}" destId="{460F5163-B453-DB47-8F2E-CE018F1A1683}" srcOrd="4" destOrd="0" presId="urn:microsoft.com/office/officeart/2008/layout/VerticalCurvedList"/>
    <dgm:cxn modelId="{8A880FA6-0CC2-0647-9218-5C9E757403F5}" type="presParOf" srcId="{460F5163-B453-DB47-8F2E-CE018F1A1683}" destId="{3FAB60CF-2B53-924F-AC07-E12F30E76BB0}" srcOrd="0" destOrd="0" presId="urn:microsoft.com/office/officeart/2008/layout/VerticalCurvedList"/>
    <dgm:cxn modelId="{CFA341DA-61CA-1343-ACA9-6440543A2805}" type="presParOf" srcId="{4BA2CB39-788A-0C46-BF4B-A4AE927780F3}" destId="{2AA9373C-9D2A-3F4E-9F83-03FC2D3F8479}" srcOrd="5" destOrd="0" presId="urn:microsoft.com/office/officeart/2008/layout/VerticalCurvedList"/>
    <dgm:cxn modelId="{3A362BA3-A0F4-7C4D-AD34-F86A2A95A922}" type="presParOf" srcId="{4BA2CB39-788A-0C46-BF4B-A4AE927780F3}" destId="{58710B52-CA26-2F4D-B397-630996506CE9}" srcOrd="6" destOrd="0" presId="urn:microsoft.com/office/officeart/2008/layout/VerticalCurvedList"/>
    <dgm:cxn modelId="{6007CBBB-2ACD-8F4F-B610-C66B6F7C142C}" type="presParOf" srcId="{58710B52-CA26-2F4D-B397-630996506CE9}" destId="{9CF17EA7-7FE8-A645-A4AB-8AD55A87EB87}" srcOrd="0" destOrd="0" presId="urn:microsoft.com/office/officeart/2008/layout/VerticalCurvedList"/>
    <dgm:cxn modelId="{48549184-A161-364E-B05C-9B3B9EC45C41}" type="presParOf" srcId="{4BA2CB39-788A-0C46-BF4B-A4AE927780F3}" destId="{E6FF55BE-7EF7-EB48-9B33-2BC352C94623}" srcOrd="7" destOrd="0" presId="urn:microsoft.com/office/officeart/2008/layout/VerticalCurvedList"/>
    <dgm:cxn modelId="{704E825B-C76F-844F-ABE0-E9B288E83454}" type="presParOf" srcId="{4BA2CB39-788A-0C46-BF4B-A4AE927780F3}" destId="{2C37B480-4617-3345-96F1-C48B4B5602E3}" srcOrd="8" destOrd="0" presId="urn:microsoft.com/office/officeart/2008/layout/VerticalCurvedList"/>
    <dgm:cxn modelId="{F1CDE5C4-262C-8748-8CF1-2CA5CEC58999}" type="presParOf" srcId="{2C37B480-4617-3345-96F1-C48B4B5602E3}" destId="{194ED4EF-44A1-D440-8EE7-4423D90D6026}" srcOrd="0" destOrd="0" presId="urn:microsoft.com/office/officeart/2008/layout/VerticalCurvedList"/>
    <dgm:cxn modelId="{4CA1FDA9-89A9-3945-BB38-B45FF9C18868}" type="presParOf" srcId="{4BA2CB39-788A-0C46-BF4B-A4AE927780F3}" destId="{32AB71C4-512E-4D4E-A5D4-9502C956306C}" srcOrd="9" destOrd="0" presId="urn:microsoft.com/office/officeart/2008/layout/VerticalCurvedList"/>
    <dgm:cxn modelId="{57C1003E-9F27-834D-865B-F12C2FEDFEA9}" type="presParOf" srcId="{4BA2CB39-788A-0C46-BF4B-A4AE927780F3}" destId="{6FCA2C0B-5BA4-0F45-A364-58E1888964BC}" srcOrd="10" destOrd="0" presId="urn:microsoft.com/office/officeart/2008/layout/VerticalCurvedList"/>
    <dgm:cxn modelId="{CC5D55D8-9744-8648-9C59-13BC1F04FD5B}" type="presParOf" srcId="{6FCA2C0B-5BA4-0F45-A364-58E1888964BC}" destId="{709047C7-8BB2-4F48-991B-6F517B80878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DF00E7A-3C78-E844-A3EC-6C8E3286AC00}" type="doc">
      <dgm:prSet loTypeId="urn:microsoft.com/office/officeart/2005/8/layout/vList2" loCatId="" qsTypeId="urn:microsoft.com/office/officeart/2005/8/quickstyle/simple1" qsCatId="simple" csTypeId="urn:microsoft.com/office/officeart/2005/8/colors/accent6_1" csCatId="accent6" phldr="1"/>
      <dgm:spPr/>
      <dgm:t>
        <a:bodyPr/>
        <a:lstStyle/>
        <a:p>
          <a:endParaRPr lang="en-US"/>
        </a:p>
      </dgm:t>
    </dgm:pt>
    <dgm:pt modelId="{6451AE51-6FC6-574F-A227-38D0DC41BF14}">
      <dgm:prSet custT="1"/>
      <dgm:spPr/>
      <dgm:t>
        <a:bodyPr/>
        <a:lstStyle/>
        <a:p>
          <a:r>
            <a:rPr lang="en-US" sz="3200" i="0" dirty="0">
              <a:solidFill>
                <a:schemeClr val="accent6"/>
              </a:solidFill>
              <a:latin typeface="Calibri" panose="020F0502020204030204" pitchFamily="34" charset="0"/>
              <a:cs typeface="Calibri" panose="020F0502020204030204" pitchFamily="34" charset="0"/>
            </a:rPr>
            <a:t>Use visual models including tape diagrams and rectangular arrays to write products as sums and sums as products. </a:t>
          </a:r>
        </a:p>
      </dgm:t>
    </dgm:pt>
    <dgm:pt modelId="{5D19FEDD-2C34-D449-A310-BAA890D2DA2C}" type="parTrans" cxnId="{FC96339B-1035-DB4A-9CBD-6332B3CF3FC6}">
      <dgm:prSet/>
      <dgm:spPr/>
      <dgm:t>
        <a:bodyPr/>
        <a:lstStyle/>
        <a:p>
          <a:endParaRPr lang="en-US"/>
        </a:p>
      </dgm:t>
    </dgm:pt>
    <dgm:pt modelId="{3C6BB0B1-A736-A747-8412-62F2D50BE6A5}" type="sibTrans" cxnId="{FC96339B-1035-DB4A-9CBD-6332B3CF3FC6}">
      <dgm:prSet/>
      <dgm:spPr/>
      <dgm:t>
        <a:bodyPr/>
        <a:lstStyle/>
        <a:p>
          <a:endParaRPr lang="en-US"/>
        </a:p>
      </dgm:t>
    </dgm:pt>
    <dgm:pt modelId="{2344254F-03A8-7742-AA26-3AB2A253226D}">
      <dgm:prSet custT="1"/>
      <dgm:spPr/>
      <dgm:t>
        <a:bodyPr/>
        <a:lstStyle/>
        <a:p>
          <a:pPr>
            <a:buFont typeface="Arial" panose="020B0604020202020204" pitchFamily="34" charset="0"/>
            <a:buNone/>
          </a:pPr>
          <a:r>
            <a:rPr lang="en-US" sz="3200" i="0" dirty="0">
              <a:solidFill>
                <a:schemeClr val="accent6"/>
              </a:solidFill>
              <a:latin typeface="Calibri" panose="020F0502020204030204" pitchFamily="34" charset="0"/>
              <a:cs typeface="Calibri" panose="020F0502020204030204" pitchFamily="34" charset="0"/>
            </a:rPr>
            <a:t>Recognize that rewriting an expression in a different form can reveal how quantities are related.</a:t>
          </a:r>
        </a:p>
      </dgm:t>
    </dgm:pt>
    <dgm:pt modelId="{06AB70F9-C95B-B24E-99AA-3963EAC730FF}" type="parTrans" cxnId="{635A6E7A-60E8-9F4A-BA63-67B0E74A0977}">
      <dgm:prSet/>
      <dgm:spPr/>
      <dgm:t>
        <a:bodyPr/>
        <a:lstStyle/>
        <a:p>
          <a:endParaRPr lang="en-US"/>
        </a:p>
      </dgm:t>
    </dgm:pt>
    <dgm:pt modelId="{F3E661AC-A6E0-DC4E-AB41-73D4D1AA1A03}" type="sibTrans" cxnId="{635A6E7A-60E8-9F4A-BA63-67B0E74A0977}">
      <dgm:prSet/>
      <dgm:spPr/>
      <dgm:t>
        <a:bodyPr/>
        <a:lstStyle/>
        <a:p>
          <a:endParaRPr lang="en-US"/>
        </a:p>
      </dgm:t>
    </dgm:pt>
    <dgm:pt modelId="{33702BA9-E8A1-C443-A9BF-C0B7644BA508}">
      <dgm:prSet custT="1"/>
      <dgm:spPr/>
      <dgm:t>
        <a:bodyPr/>
        <a:lstStyle/>
        <a:p>
          <a:pPr>
            <a:buFont typeface="Courier New" panose="02070309020205020404" pitchFamily="49" charset="0"/>
            <a:buChar char="o"/>
          </a:pPr>
          <a:r>
            <a:rPr lang="en-US" sz="3200" i="0" dirty="0">
              <a:solidFill>
                <a:schemeClr val="accent6"/>
              </a:solidFill>
              <a:latin typeface="Calibri" panose="020F0502020204030204" pitchFamily="34" charset="0"/>
              <a:cs typeface="Calibri" panose="020F0502020204030204" pitchFamily="34" charset="0"/>
            </a:rPr>
            <a:t>Use examples and counterexamples to communicate thinking using appropriate vocabulary, symbols, and/or units. </a:t>
          </a:r>
        </a:p>
      </dgm:t>
    </dgm:pt>
    <dgm:pt modelId="{A659229D-5625-A74D-8465-F57F540FE916}" type="parTrans" cxnId="{5BB1DED5-B6DB-C645-9294-CB3C919A7DAF}">
      <dgm:prSet/>
      <dgm:spPr/>
      <dgm:t>
        <a:bodyPr/>
        <a:lstStyle/>
        <a:p>
          <a:endParaRPr lang="en-US"/>
        </a:p>
      </dgm:t>
    </dgm:pt>
    <dgm:pt modelId="{3A95C7BA-48DF-BF4F-A3A3-A25EEFEF3312}" type="sibTrans" cxnId="{5BB1DED5-B6DB-C645-9294-CB3C919A7DAF}">
      <dgm:prSet/>
      <dgm:spPr/>
      <dgm:t>
        <a:bodyPr/>
        <a:lstStyle/>
        <a:p>
          <a:endParaRPr lang="en-US"/>
        </a:p>
      </dgm:t>
    </dgm:pt>
    <dgm:pt modelId="{B1FB8FA2-F29C-714D-899B-46161E6393EC}" type="pres">
      <dgm:prSet presAssocID="{6DF00E7A-3C78-E844-A3EC-6C8E3286AC00}" presName="linear" presStyleCnt="0">
        <dgm:presLayoutVars>
          <dgm:animLvl val="lvl"/>
          <dgm:resizeHandles val="exact"/>
        </dgm:presLayoutVars>
      </dgm:prSet>
      <dgm:spPr/>
    </dgm:pt>
    <dgm:pt modelId="{BA3B15E2-7FC2-4340-A764-173232EF685C}" type="pres">
      <dgm:prSet presAssocID="{6451AE51-6FC6-574F-A227-38D0DC41BF14}" presName="parentText" presStyleLbl="node1" presStyleIdx="0" presStyleCnt="3">
        <dgm:presLayoutVars>
          <dgm:chMax val="0"/>
          <dgm:bulletEnabled val="1"/>
        </dgm:presLayoutVars>
      </dgm:prSet>
      <dgm:spPr/>
    </dgm:pt>
    <dgm:pt modelId="{35C6CF2D-CE54-3F40-A35E-36B3044DEAE8}" type="pres">
      <dgm:prSet presAssocID="{3C6BB0B1-A736-A747-8412-62F2D50BE6A5}" presName="spacer" presStyleCnt="0"/>
      <dgm:spPr/>
    </dgm:pt>
    <dgm:pt modelId="{F74AB781-4F07-804E-9BC0-942DFC92C09A}" type="pres">
      <dgm:prSet presAssocID="{2344254F-03A8-7742-AA26-3AB2A253226D}" presName="parentText" presStyleLbl="node1" presStyleIdx="1" presStyleCnt="3">
        <dgm:presLayoutVars>
          <dgm:chMax val="0"/>
          <dgm:bulletEnabled val="1"/>
        </dgm:presLayoutVars>
      </dgm:prSet>
      <dgm:spPr/>
    </dgm:pt>
    <dgm:pt modelId="{49FE1F9D-5751-CC49-B991-1A96EB74D6BB}" type="pres">
      <dgm:prSet presAssocID="{F3E661AC-A6E0-DC4E-AB41-73D4D1AA1A03}" presName="spacer" presStyleCnt="0"/>
      <dgm:spPr/>
    </dgm:pt>
    <dgm:pt modelId="{4D81641E-7CA4-A246-B5D2-573B588FA6F0}" type="pres">
      <dgm:prSet presAssocID="{33702BA9-E8A1-C443-A9BF-C0B7644BA508}" presName="parentText" presStyleLbl="node1" presStyleIdx="2" presStyleCnt="3">
        <dgm:presLayoutVars>
          <dgm:chMax val="0"/>
          <dgm:bulletEnabled val="1"/>
        </dgm:presLayoutVars>
      </dgm:prSet>
      <dgm:spPr/>
    </dgm:pt>
  </dgm:ptLst>
  <dgm:cxnLst>
    <dgm:cxn modelId="{635A6E7A-60E8-9F4A-BA63-67B0E74A0977}" srcId="{6DF00E7A-3C78-E844-A3EC-6C8E3286AC00}" destId="{2344254F-03A8-7742-AA26-3AB2A253226D}" srcOrd="1" destOrd="0" parTransId="{06AB70F9-C95B-B24E-99AA-3963EAC730FF}" sibTransId="{F3E661AC-A6E0-DC4E-AB41-73D4D1AA1A03}"/>
    <dgm:cxn modelId="{FC96339B-1035-DB4A-9CBD-6332B3CF3FC6}" srcId="{6DF00E7A-3C78-E844-A3EC-6C8E3286AC00}" destId="{6451AE51-6FC6-574F-A227-38D0DC41BF14}" srcOrd="0" destOrd="0" parTransId="{5D19FEDD-2C34-D449-A310-BAA890D2DA2C}" sibTransId="{3C6BB0B1-A736-A747-8412-62F2D50BE6A5}"/>
    <dgm:cxn modelId="{A23509B1-DEFD-FF4E-9882-799AB4D877EC}" type="presOf" srcId="{6DF00E7A-3C78-E844-A3EC-6C8E3286AC00}" destId="{B1FB8FA2-F29C-714D-899B-46161E6393EC}" srcOrd="0" destOrd="0" presId="urn:microsoft.com/office/officeart/2005/8/layout/vList2"/>
    <dgm:cxn modelId="{5E6767B3-C1BB-9546-BE59-CB0FE46DE735}" type="presOf" srcId="{2344254F-03A8-7742-AA26-3AB2A253226D}" destId="{F74AB781-4F07-804E-9BC0-942DFC92C09A}" srcOrd="0" destOrd="0" presId="urn:microsoft.com/office/officeart/2005/8/layout/vList2"/>
    <dgm:cxn modelId="{B2B985C1-D1A3-F048-BA98-4BBB15989CAC}" type="presOf" srcId="{33702BA9-E8A1-C443-A9BF-C0B7644BA508}" destId="{4D81641E-7CA4-A246-B5D2-573B588FA6F0}" srcOrd="0" destOrd="0" presId="urn:microsoft.com/office/officeart/2005/8/layout/vList2"/>
    <dgm:cxn modelId="{5BB1DED5-B6DB-C645-9294-CB3C919A7DAF}" srcId="{6DF00E7A-3C78-E844-A3EC-6C8E3286AC00}" destId="{33702BA9-E8A1-C443-A9BF-C0B7644BA508}" srcOrd="2" destOrd="0" parTransId="{A659229D-5625-A74D-8465-F57F540FE916}" sibTransId="{3A95C7BA-48DF-BF4F-A3A3-A25EEFEF3312}"/>
    <dgm:cxn modelId="{5D6CF1EA-D3AA-3446-8257-F7EBC85C35F6}" type="presOf" srcId="{6451AE51-6FC6-574F-A227-38D0DC41BF14}" destId="{BA3B15E2-7FC2-4340-A764-173232EF685C}" srcOrd="0" destOrd="0" presId="urn:microsoft.com/office/officeart/2005/8/layout/vList2"/>
    <dgm:cxn modelId="{12B5C915-26ED-D543-AD88-189A261714E6}" type="presParOf" srcId="{B1FB8FA2-F29C-714D-899B-46161E6393EC}" destId="{BA3B15E2-7FC2-4340-A764-173232EF685C}" srcOrd="0" destOrd="0" presId="urn:microsoft.com/office/officeart/2005/8/layout/vList2"/>
    <dgm:cxn modelId="{7FDC3E68-46A5-9445-B03F-8A02F37AF26D}" type="presParOf" srcId="{B1FB8FA2-F29C-714D-899B-46161E6393EC}" destId="{35C6CF2D-CE54-3F40-A35E-36B3044DEAE8}" srcOrd="1" destOrd="0" presId="urn:microsoft.com/office/officeart/2005/8/layout/vList2"/>
    <dgm:cxn modelId="{8C3243AC-B49A-354D-BC68-E56DD93BE7F9}" type="presParOf" srcId="{B1FB8FA2-F29C-714D-899B-46161E6393EC}" destId="{F74AB781-4F07-804E-9BC0-942DFC92C09A}" srcOrd="2" destOrd="0" presId="urn:microsoft.com/office/officeart/2005/8/layout/vList2"/>
    <dgm:cxn modelId="{4C5A83DF-CA5A-EF40-94A4-7AD5327A7CB9}" type="presParOf" srcId="{B1FB8FA2-F29C-714D-899B-46161E6393EC}" destId="{49FE1F9D-5751-CC49-B991-1A96EB74D6BB}" srcOrd="3" destOrd="0" presId="urn:microsoft.com/office/officeart/2005/8/layout/vList2"/>
    <dgm:cxn modelId="{0E958864-D5A8-D34B-A762-EC565C582DCC}" type="presParOf" srcId="{B1FB8FA2-F29C-714D-899B-46161E6393EC}" destId="{4D81641E-7CA4-A246-B5D2-573B588FA6F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D1E897E-6C81-AB42-BDF6-FC5763128200}" type="doc">
      <dgm:prSet loTypeId="urn:microsoft.com/office/officeart/2005/8/layout/arrow6" loCatId="" qsTypeId="urn:microsoft.com/office/officeart/2005/8/quickstyle/simple4" qsCatId="simple" csTypeId="urn:microsoft.com/office/officeart/2005/8/colors/accent1_2" csCatId="accent1" phldr="1"/>
      <dgm:spPr/>
      <dgm:t>
        <a:bodyPr/>
        <a:lstStyle/>
        <a:p>
          <a:endParaRPr lang="en-US"/>
        </a:p>
      </dgm:t>
    </dgm:pt>
    <dgm:pt modelId="{08F364B1-66DB-0847-940C-A51C97302ADC}">
      <dgm:prSet phldrT="[Text]" custT="1"/>
      <dgm:spPr/>
      <dgm:t>
        <a:bodyPr/>
        <a:lstStyle/>
        <a:p>
          <a:r>
            <a:rPr lang="en-US" sz="3800" dirty="0">
              <a:latin typeface="Calibri" charset="0"/>
              <a:ea typeface="Calibri" charset="0"/>
              <a:cs typeface="Calibri" charset="0"/>
            </a:rPr>
            <a:t>What is the same? </a:t>
          </a:r>
        </a:p>
      </dgm:t>
    </dgm:pt>
    <dgm:pt modelId="{7285C22A-7DE5-C844-895A-367A16E9A9CD}" type="parTrans" cxnId="{C2BBDFB8-F2F2-0C4D-9081-70614A7BB1B8}">
      <dgm:prSet/>
      <dgm:spPr/>
      <dgm:t>
        <a:bodyPr/>
        <a:lstStyle/>
        <a:p>
          <a:endParaRPr lang="en-US"/>
        </a:p>
      </dgm:t>
    </dgm:pt>
    <dgm:pt modelId="{EAF9A629-67F4-AC4F-8301-51DFEE2317C6}" type="sibTrans" cxnId="{C2BBDFB8-F2F2-0C4D-9081-70614A7BB1B8}">
      <dgm:prSet/>
      <dgm:spPr/>
      <dgm:t>
        <a:bodyPr/>
        <a:lstStyle/>
        <a:p>
          <a:endParaRPr lang="en-US"/>
        </a:p>
      </dgm:t>
    </dgm:pt>
    <dgm:pt modelId="{BCAB7C92-CBB9-3F46-B3CD-1DAB064D7C67}">
      <dgm:prSet phldrT="[Text]" custT="1"/>
      <dgm:spPr/>
      <dgm:t>
        <a:bodyPr/>
        <a:lstStyle/>
        <a:p>
          <a:r>
            <a:rPr lang="en-US" sz="3800" dirty="0">
              <a:latin typeface="Calibri" charset="0"/>
              <a:ea typeface="Calibri" charset="0"/>
              <a:cs typeface="Calibri" charset="0"/>
            </a:rPr>
            <a:t>What is different? </a:t>
          </a:r>
        </a:p>
      </dgm:t>
    </dgm:pt>
    <dgm:pt modelId="{282635E1-2B04-FA43-BE36-B3D728304379}" type="parTrans" cxnId="{20D316DA-79D3-CA4A-950F-19A97718F7FF}">
      <dgm:prSet/>
      <dgm:spPr/>
      <dgm:t>
        <a:bodyPr/>
        <a:lstStyle/>
        <a:p>
          <a:endParaRPr lang="en-US"/>
        </a:p>
      </dgm:t>
    </dgm:pt>
    <dgm:pt modelId="{DA1BDBCD-B548-324C-9697-945F917311E7}" type="sibTrans" cxnId="{20D316DA-79D3-CA4A-950F-19A97718F7FF}">
      <dgm:prSet/>
      <dgm:spPr/>
      <dgm:t>
        <a:bodyPr/>
        <a:lstStyle/>
        <a:p>
          <a:endParaRPr lang="en-US"/>
        </a:p>
      </dgm:t>
    </dgm:pt>
    <dgm:pt modelId="{A2A5C01D-5BF9-9B44-A71C-149EAB4AB4AC}" type="pres">
      <dgm:prSet presAssocID="{8D1E897E-6C81-AB42-BDF6-FC5763128200}" presName="compositeShape" presStyleCnt="0">
        <dgm:presLayoutVars>
          <dgm:chMax val="2"/>
          <dgm:dir/>
          <dgm:resizeHandles val="exact"/>
        </dgm:presLayoutVars>
      </dgm:prSet>
      <dgm:spPr/>
    </dgm:pt>
    <dgm:pt modelId="{9B913886-8907-D34B-8B95-FF58D6CFF3CB}" type="pres">
      <dgm:prSet presAssocID="{8D1E897E-6C81-AB42-BDF6-FC5763128200}" presName="ribbon" presStyleLbl="node1" presStyleIdx="0" presStyleCnt="1" custLinFactNeighborY="-9186">
        <dgm:style>
          <a:lnRef idx="3">
            <a:schemeClr val="lt1"/>
          </a:lnRef>
          <a:fillRef idx="1">
            <a:schemeClr val="accent5"/>
          </a:fillRef>
          <a:effectRef idx="1">
            <a:schemeClr val="accent5"/>
          </a:effectRef>
          <a:fontRef idx="minor">
            <a:schemeClr val="lt1"/>
          </a:fontRef>
        </dgm:style>
      </dgm:prSet>
      <dgm:spPr>
        <a:solidFill>
          <a:srgbClr val="38A884"/>
        </a:solidFill>
      </dgm:spPr>
    </dgm:pt>
    <dgm:pt modelId="{1A6BC5C0-62DC-9344-ABA9-E8B4622287B8}" type="pres">
      <dgm:prSet presAssocID="{8D1E897E-6C81-AB42-BDF6-FC5763128200}" presName="leftArrowText" presStyleLbl="node1" presStyleIdx="0" presStyleCnt="1" custLinFactNeighborX="-2066" custLinFactNeighborY="-22611">
        <dgm:presLayoutVars>
          <dgm:chMax val="0"/>
          <dgm:bulletEnabled val="1"/>
        </dgm:presLayoutVars>
      </dgm:prSet>
      <dgm:spPr/>
    </dgm:pt>
    <dgm:pt modelId="{FDBBBA69-EDD9-404D-900D-D17CAE4E2B16}" type="pres">
      <dgm:prSet presAssocID="{8D1E897E-6C81-AB42-BDF6-FC5763128200}" presName="rightArrowText" presStyleLbl="node1" presStyleIdx="0" presStyleCnt="1" custLinFactNeighborY="-13618">
        <dgm:presLayoutVars>
          <dgm:chMax val="0"/>
          <dgm:bulletEnabled val="1"/>
        </dgm:presLayoutVars>
      </dgm:prSet>
      <dgm:spPr/>
    </dgm:pt>
  </dgm:ptLst>
  <dgm:cxnLst>
    <dgm:cxn modelId="{8C10BA2C-4C3A-1D40-9957-42330CE572AF}" type="presOf" srcId="{BCAB7C92-CBB9-3F46-B3CD-1DAB064D7C67}" destId="{FDBBBA69-EDD9-404D-900D-D17CAE4E2B16}" srcOrd="0" destOrd="0" presId="urn:microsoft.com/office/officeart/2005/8/layout/arrow6"/>
    <dgm:cxn modelId="{B59F07B1-3777-4145-BF91-3D4B5F3CA24F}" type="presOf" srcId="{08F364B1-66DB-0847-940C-A51C97302ADC}" destId="{1A6BC5C0-62DC-9344-ABA9-E8B4622287B8}" srcOrd="0" destOrd="0" presId="urn:microsoft.com/office/officeart/2005/8/layout/arrow6"/>
    <dgm:cxn modelId="{C2BBDFB8-F2F2-0C4D-9081-70614A7BB1B8}" srcId="{8D1E897E-6C81-AB42-BDF6-FC5763128200}" destId="{08F364B1-66DB-0847-940C-A51C97302ADC}" srcOrd="0" destOrd="0" parTransId="{7285C22A-7DE5-C844-895A-367A16E9A9CD}" sibTransId="{EAF9A629-67F4-AC4F-8301-51DFEE2317C6}"/>
    <dgm:cxn modelId="{FEB918D0-73E2-BC4E-B497-7DA43F9A9E98}" type="presOf" srcId="{8D1E897E-6C81-AB42-BDF6-FC5763128200}" destId="{A2A5C01D-5BF9-9B44-A71C-149EAB4AB4AC}" srcOrd="0" destOrd="0" presId="urn:microsoft.com/office/officeart/2005/8/layout/arrow6"/>
    <dgm:cxn modelId="{20D316DA-79D3-CA4A-950F-19A97718F7FF}" srcId="{8D1E897E-6C81-AB42-BDF6-FC5763128200}" destId="{BCAB7C92-CBB9-3F46-B3CD-1DAB064D7C67}" srcOrd="1" destOrd="0" parTransId="{282635E1-2B04-FA43-BE36-B3D728304379}" sibTransId="{DA1BDBCD-B548-324C-9697-945F917311E7}"/>
    <dgm:cxn modelId="{8E101527-81AC-D94C-8993-7584588E809E}" type="presParOf" srcId="{A2A5C01D-5BF9-9B44-A71C-149EAB4AB4AC}" destId="{9B913886-8907-D34B-8B95-FF58D6CFF3CB}" srcOrd="0" destOrd="0" presId="urn:microsoft.com/office/officeart/2005/8/layout/arrow6"/>
    <dgm:cxn modelId="{A2B837F3-A863-4C46-BAED-1BCDD4B14B5D}" type="presParOf" srcId="{A2A5C01D-5BF9-9B44-A71C-149EAB4AB4AC}" destId="{1A6BC5C0-62DC-9344-ABA9-E8B4622287B8}" srcOrd="1" destOrd="0" presId="urn:microsoft.com/office/officeart/2005/8/layout/arrow6"/>
    <dgm:cxn modelId="{E154C660-2169-CB43-9E0F-9E7C296F8BB5}" type="presParOf" srcId="{A2A5C01D-5BF9-9B44-A71C-149EAB4AB4AC}" destId="{FDBBBA69-EDD9-404D-900D-D17CAE4E2B16}"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E38A582-272B-2441-865D-D42A5BD17039}"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A18D2EEC-41CF-4649-90C7-14EC7076DB4E}">
      <dgm:prSet phldrT="[Text]" custT="1"/>
      <dgm:spPr>
        <a:solidFill>
          <a:schemeClr val="accent5">
            <a:lumMod val="50000"/>
          </a:schemeClr>
        </a:solidFill>
      </dgm:spPr>
      <dgm:t>
        <a:bodyPr/>
        <a:lstStyle/>
        <a:p>
          <a:r>
            <a:rPr lang="en-US" sz="3200" dirty="0">
              <a:solidFill>
                <a:schemeClr val="bg1"/>
              </a:solidFill>
              <a:latin typeface="Calibri" charset="0"/>
              <a:ea typeface="Calibri" charset="0"/>
              <a:cs typeface="Calibri" charset="0"/>
            </a:rPr>
            <a:t>How did we represent quantities in this lesson? Why do you think we showed varied ways?</a:t>
          </a:r>
        </a:p>
      </dgm:t>
    </dgm:pt>
    <dgm:pt modelId="{27853158-0A8E-3145-8C7B-22BD222AD44B}" type="parTrans" cxnId="{4B79D3DE-6B4A-7944-970E-57C1DF7F9E88}">
      <dgm:prSet/>
      <dgm:spPr/>
      <dgm:t>
        <a:bodyPr/>
        <a:lstStyle/>
        <a:p>
          <a:endParaRPr lang="en-US"/>
        </a:p>
      </dgm:t>
    </dgm:pt>
    <dgm:pt modelId="{01DCCF04-DDE2-8246-AB63-4EECB35BE63B}" type="sibTrans" cxnId="{4B79D3DE-6B4A-7944-970E-57C1DF7F9E88}">
      <dgm:prSet/>
      <dgm:spPr/>
      <dgm:t>
        <a:bodyPr/>
        <a:lstStyle/>
        <a:p>
          <a:endParaRPr lang="en-US"/>
        </a:p>
      </dgm:t>
    </dgm:pt>
    <dgm:pt modelId="{F98B7A9F-C1EE-4B41-9182-CEE56858AD34}" type="pres">
      <dgm:prSet presAssocID="{2E38A582-272B-2441-865D-D42A5BD17039}" presName="linear" presStyleCnt="0">
        <dgm:presLayoutVars>
          <dgm:dir/>
          <dgm:animLvl val="lvl"/>
          <dgm:resizeHandles val="exact"/>
        </dgm:presLayoutVars>
      </dgm:prSet>
      <dgm:spPr/>
    </dgm:pt>
    <dgm:pt modelId="{F43ACA20-39B4-114C-9F8C-976698B710C6}" type="pres">
      <dgm:prSet presAssocID="{A18D2EEC-41CF-4649-90C7-14EC7076DB4E}" presName="parentLin" presStyleCnt="0"/>
      <dgm:spPr/>
    </dgm:pt>
    <dgm:pt modelId="{FBECF194-F9AA-2045-A33D-E4B08004C4A2}" type="pres">
      <dgm:prSet presAssocID="{A18D2EEC-41CF-4649-90C7-14EC7076DB4E}" presName="parentLeftMargin" presStyleLbl="node1" presStyleIdx="0" presStyleCnt="1"/>
      <dgm:spPr/>
    </dgm:pt>
    <dgm:pt modelId="{0514F3CE-A256-6C47-B980-30712287CDEF}" type="pres">
      <dgm:prSet presAssocID="{A18D2EEC-41CF-4649-90C7-14EC7076DB4E}" presName="parentText" presStyleLbl="node1" presStyleIdx="0" presStyleCnt="1" custScaleX="129726" custScaleY="134677" custLinFactNeighborX="-3673" custLinFactNeighborY="6264">
        <dgm:presLayoutVars>
          <dgm:chMax val="0"/>
          <dgm:bulletEnabled val="1"/>
        </dgm:presLayoutVars>
      </dgm:prSet>
      <dgm:spPr/>
    </dgm:pt>
    <dgm:pt modelId="{300DC614-621D-8C4E-BA00-FEDFDA857D60}" type="pres">
      <dgm:prSet presAssocID="{A18D2EEC-41CF-4649-90C7-14EC7076DB4E}" presName="negativeSpace" presStyleCnt="0"/>
      <dgm:spPr/>
    </dgm:pt>
    <dgm:pt modelId="{1D1B8856-2EE1-C44F-B127-861CEC28CB2E}" type="pres">
      <dgm:prSet presAssocID="{A18D2EEC-41CF-4649-90C7-14EC7076DB4E}" presName="childText" presStyleLbl="conFgAcc1" presStyleIdx="0" presStyleCnt="1">
        <dgm:presLayoutVars>
          <dgm:bulletEnabled val="1"/>
        </dgm:presLayoutVars>
      </dgm:prSet>
      <dgm:spPr/>
    </dgm:pt>
  </dgm:ptLst>
  <dgm:cxnLst>
    <dgm:cxn modelId="{53089A28-16BD-BA4F-9585-44B78D097BFB}" type="presOf" srcId="{A18D2EEC-41CF-4649-90C7-14EC7076DB4E}" destId="{FBECF194-F9AA-2045-A33D-E4B08004C4A2}" srcOrd="0" destOrd="0" presId="urn:microsoft.com/office/officeart/2005/8/layout/list1"/>
    <dgm:cxn modelId="{2760E09D-D409-6445-924A-03A132E025D0}" type="presOf" srcId="{A18D2EEC-41CF-4649-90C7-14EC7076DB4E}" destId="{0514F3CE-A256-6C47-B980-30712287CDEF}" srcOrd="1" destOrd="0" presId="urn:microsoft.com/office/officeart/2005/8/layout/list1"/>
    <dgm:cxn modelId="{2A0E31D9-B52E-1543-A6A5-252533A47FD3}" type="presOf" srcId="{2E38A582-272B-2441-865D-D42A5BD17039}" destId="{F98B7A9F-C1EE-4B41-9182-CEE56858AD34}" srcOrd="0" destOrd="0" presId="urn:microsoft.com/office/officeart/2005/8/layout/list1"/>
    <dgm:cxn modelId="{4B79D3DE-6B4A-7944-970E-57C1DF7F9E88}" srcId="{2E38A582-272B-2441-865D-D42A5BD17039}" destId="{A18D2EEC-41CF-4649-90C7-14EC7076DB4E}" srcOrd="0" destOrd="0" parTransId="{27853158-0A8E-3145-8C7B-22BD222AD44B}" sibTransId="{01DCCF04-DDE2-8246-AB63-4EECB35BE63B}"/>
    <dgm:cxn modelId="{87D9F3CB-ED96-F441-BD40-19A42F8E2930}" type="presParOf" srcId="{F98B7A9F-C1EE-4B41-9182-CEE56858AD34}" destId="{F43ACA20-39B4-114C-9F8C-976698B710C6}" srcOrd="0" destOrd="0" presId="urn:microsoft.com/office/officeart/2005/8/layout/list1"/>
    <dgm:cxn modelId="{38EB485F-63AE-0943-AE5F-864973EC1E85}" type="presParOf" srcId="{F43ACA20-39B4-114C-9F8C-976698B710C6}" destId="{FBECF194-F9AA-2045-A33D-E4B08004C4A2}" srcOrd="0" destOrd="0" presId="urn:microsoft.com/office/officeart/2005/8/layout/list1"/>
    <dgm:cxn modelId="{64E108C9-84B6-8748-97F5-4D3AD0233CDF}" type="presParOf" srcId="{F43ACA20-39B4-114C-9F8C-976698B710C6}" destId="{0514F3CE-A256-6C47-B980-30712287CDEF}" srcOrd="1" destOrd="0" presId="urn:microsoft.com/office/officeart/2005/8/layout/list1"/>
    <dgm:cxn modelId="{B96D3FE3-9F11-6242-B4E6-E3DEA4216FD3}" type="presParOf" srcId="{F98B7A9F-C1EE-4B41-9182-CEE56858AD34}" destId="{300DC614-621D-8C4E-BA00-FEDFDA857D60}" srcOrd="1" destOrd="0" presId="urn:microsoft.com/office/officeart/2005/8/layout/list1"/>
    <dgm:cxn modelId="{AE19B1BF-4A2D-B549-A097-9C0E9BF14B76}" type="presParOf" srcId="{F98B7A9F-C1EE-4B41-9182-CEE56858AD34}" destId="{1D1B8856-2EE1-C44F-B127-861CEC28CB2E}"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t>Focus</a:t>
          </a:r>
        </a:p>
        <a:p>
          <a:r>
            <a:rPr lang="en-US" sz="1300" dirty="0"/>
            <a:t> </a:t>
          </a:r>
          <a:r>
            <a:rPr lang="en-US" sz="1400" dirty="0"/>
            <a:t>Narrowing in on fewer topics</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C85DD4DB-8117-E84E-A9CE-5C151893A661}">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1400" dirty="0"/>
            <a:t>Coherence</a:t>
          </a:r>
        </a:p>
        <a:p>
          <a:r>
            <a:rPr lang="en-US" sz="1400" dirty="0"/>
            <a:t>Linking topics and thinking across grades and domains</a:t>
          </a:r>
        </a:p>
      </dgm:t>
    </dgm:pt>
    <dgm:pt modelId="{B837BE67-C33C-C94D-8FDE-EBF0E8383BA9}" type="parTrans" cxnId="{E9563EF7-1F4D-6947-B3AE-68538791A101}">
      <dgm:prSet/>
      <dgm:spPr/>
      <dgm:t>
        <a:bodyPr/>
        <a:lstStyle/>
        <a:p>
          <a:endParaRPr lang="en-US"/>
        </a:p>
      </dgm:t>
    </dgm:pt>
    <dgm:pt modelId="{5B117EF4-CA95-9943-BE5C-48971A04B209}" type="sibTrans" cxnId="{E9563EF7-1F4D-6947-B3AE-68538791A101}">
      <dgm:prSet/>
      <dgm:spPr/>
      <dgm:t>
        <a:bodyPr/>
        <a:lstStyle/>
        <a:p>
          <a:endParaRPr lang="en-US"/>
        </a:p>
      </dgm:t>
    </dgm:pt>
    <dgm:pt modelId="{5DC56696-93AE-AF40-A716-5E425DF8AEC5}">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t>Rigor</a:t>
          </a:r>
        </a:p>
        <a:p>
          <a:r>
            <a:rPr lang="en-US" sz="1400" dirty="0"/>
            <a:t>Pursuing with equal intensity </a:t>
          </a:r>
          <a:r>
            <a:rPr lang="mr-IN" sz="1400" dirty="0"/>
            <a:t>–</a:t>
          </a:r>
          <a:r>
            <a:rPr lang="en-US" sz="1400" dirty="0"/>
            <a:t> conceptual understanding, procedural skills and fluency, and applications</a:t>
          </a:r>
        </a:p>
      </dgm:t>
    </dgm:pt>
    <dgm:pt modelId="{6F604626-2D50-C84B-B6E2-93EBDC6E9EE6}" type="parTrans" cxnId="{FA1C86FB-681A-CF46-8713-73FBF968B109}">
      <dgm:prSet/>
      <dgm:spPr/>
      <dgm:t>
        <a:bodyPr/>
        <a:lstStyle/>
        <a:p>
          <a:endParaRPr lang="en-US"/>
        </a:p>
      </dgm:t>
    </dgm:pt>
    <dgm:pt modelId="{31549444-DA31-E944-BB3B-805AFBC153B9}" type="sibTrans" cxnId="{FA1C86FB-681A-CF46-8713-73FBF968B109}">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dgm:style>
          <a:lnRef idx="3">
            <a:schemeClr val="lt1"/>
          </a:lnRef>
          <a:fillRef idx="1">
            <a:schemeClr val="accent5"/>
          </a:fillRef>
          <a:effectRef idx="1">
            <a:schemeClr val="accent5"/>
          </a:effectRef>
          <a:fontRef idx="minor">
            <a:schemeClr val="lt1"/>
          </a:fontRef>
        </dgm:style>
      </dgm:prSet>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dgm:presLayoutVars>
          <dgm:bulletEnabled val="1"/>
        </dgm:presLayoutVars>
      </dgm:prSet>
      <dgm:spPr/>
    </dgm:pt>
    <dgm:pt modelId="{78CF11E6-AA4B-6E4A-9C0D-A20457D92498}" type="pres">
      <dgm:prSet presAssocID="{C94B9D16-6872-0646-8D28-C3C671DB56EB}" presName="aSpace" presStyleCnt="0"/>
      <dgm:spPr/>
    </dgm:pt>
    <dgm:pt modelId="{7F58CF54-36D0-9C4E-915E-C1BA7ADDDAC7}" type="pres">
      <dgm:prSet presAssocID="{C85DD4DB-8117-E84E-A9CE-5C151893A661}" presName="aNode" presStyleLbl="fgAcc1" presStyleIdx="1" presStyleCnt="3">
        <dgm:presLayoutVars>
          <dgm:bulletEnabled val="1"/>
        </dgm:presLayoutVars>
      </dgm:prSet>
      <dgm:spPr/>
    </dgm:pt>
    <dgm:pt modelId="{1CF64047-2536-D941-8196-06B910B7D83F}" type="pres">
      <dgm:prSet presAssocID="{C85DD4DB-8117-E84E-A9CE-5C151893A661}" presName="aSpace" presStyleCnt="0"/>
      <dgm:spPr/>
    </dgm:pt>
    <dgm:pt modelId="{5DE463BB-62BE-A54E-9954-1616E1BF516A}" type="pres">
      <dgm:prSet presAssocID="{5DC56696-93AE-AF40-A716-5E425DF8AEC5}" presName="aNode" presStyleLbl="fgAcc1" presStyleIdx="2" presStyleCnt="3" custScaleX="108186" custScaleY="124987">
        <dgm:presLayoutVars>
          <dgm:bulletEnabled val="1"/>
        </dgm:presLayoutVars>
      </dgm:prSet>
      <dgm:spPr/>
    </dgm:pt>
    <dgm:pt modelId="{1E561D89-B827-1941-84BF-3B804F855646}" type="pres">
      <dgm:prSet presAssocID="{5DC56696-93AE-AF40-A716-5E425DF8AEC5}" presName="aSpace" presStyleCnt="0"/>
      <dgm:spPr/>
    </dgm:pt>
  </dgm:ptLst>
  <dgm:cxnLst>
    <dgm:cxn modelId="{99B74F2A-3411-C74B-8D60-203CAD2905A8}" srcId="{DB13A7C5-638F-FB44-AAE8-33AE716FA1BB}" destId="{C94B9D16-6872-0646-8D28-C3C671DB56EB}" srcOrd="0" destOrd="0" parTransId="{CF6E8680-9724-EB4B-B1DA-B2E41CC4E71E}" sibTransId="{BEB8571F-D5F3-4E43-BDB1-48CECA7D22ED}"/>
    <dgm:cxn modelId="{EFB30431-1BE0-B244-A071-94E896266183}" type="presOf" srcId="{DB13A7C5-638F-FB44-AAE8-33AE716FA1BB}" destId="{7D42966F-F7F5-E243-9B01-FFDB80E5B8F2}" srcOrd="0" destOrd="0" presId="urn:microsoft.com/office/officeart/2005/8/layout/pyramid2"/>
    <dgm:cxn modelId="{398692A7-7954-0443-B5BE-87C2696B1BFE}" type="presOf" srcId="{C85DD4DB-8117-E84E-A9CE-5C151893A661}" destId="{7F58CF54-36D0-9C4E-915E-C1BA7ADDDAC7}" srcOrd="0" destOrd="0" presId="urn:microsoft.com/office/officeart/2005/8/layout/pyramid2"/>
    <dgm:cxn modelId="{0B6C74CF-E921-964F-8696-6A051B02EC9C}" type="presOf" srcId="{C94B9D16-6872-0646-8D28-C3C671DB56EB}" destId="{E91E3062-20AD-4C43-837E-1AADD30FB3FE}" srcOrd="0" destOrd="0" presId="urn:microsoft.com/office/officeart/2005/8/layout/pyramid2"/>
    <dgm:cxn modelId="{752B45EE-9CC0-444D-B158-D04C0E25E660}" type="presOf" srcId="{5DC56696-93AE-AF40-A716-5E425DF8AEC5}" destId="{5DE463BB-62BE-A54E-9954-1616E1BF516A}" srcOrd="0" destOrd="0" presId="urn:microsoft.com/office/officeart/2005/8/layout/pyramid2"/>
    <dgm:cxn modelId="{E9563EF7-1F4D-6947-B3AE-68538791A101}" srcId="{DB13A7C5-638F-FB44-AAE8-33AE716FA1BB}" destId="{C85DD4DB-8117-E84E-A9CE-5C151893A661}" srcOrd="1" destOrd="0" parTransId="{B837BE67-C33C-C94D-8FDE-EBF0E8383BA9}" sibTransId="{5B117EF4-CA95-9943-BE5C-48971A04B209}"/>
    <dgm:cxn modelId="{FA1C86FB-681A-CF46-8713-73FBF968B109}" srcId="{DB13A7C5-638F-FB44-AAE8-33AE716FA1BB}" destId="{5DC56696-93AE-AF40-A716-5E425DF8AEC5}" srcOrd="2" destOrd="0" parTransId="{6F604626-2D50-C84B-B6E2-93EBDC6E9EE6}" sibTransId="{31549444-DA31-E944-BB3B-805AFBC153B9}"/>
    <dgm:cxn modelId="{ADE95E2A-0320-9449-9651-711FFE91D478}" type="presParOf" srcId="{7D42966F-F7F5-E243-9B01-FFDB80E5B8F2}" destId="{CF2C7704-B592-E04C-828F-1611817850EC}" srcOrd="0" destOrd="0" presId="urn:microsoft.com/office/officeart/2005/8/layout/pyramid2"/>
    <dgm:cxn modelId="{1489FB06-196D-4E4B-A0D1-63C90B6B6355}" type="presParOf" srcId="{7D42966F-F7F5-E243-9B01-FFDB80E5B8F2}" destId="{8F9251F2-3CF0-DC49-B6F8-8ED9A4F01EE6}" srcOrd="1" destOrd="0" presId="urn:microsoft.com/office/officeart/2005/8/layout/pyramid2"/>
    <dgm:cxn modelId="{623BCAC5-0AC7-044E-BFD1-FA9ABF14C7D9}" type="presParOf" srcId="{8F9251F2-3CF0-DC49-B6F8-8ED9A4F01EE6}" destId="{E91E3062-20AD-4C43-837E-1AADD30FB3FE}" srcOrd="0" destOrd="0" presId="urn:microsoft.com/office/officeart/2005/8/layout/pyramid2"/>
    <dgm:cxn modelId="{805FC1B5-5D9F-6C4B-9612-9457143E8FF8}" type="presParOf" srcId="{8F9251F2-3CF0-DC49-B6F8-8ED9A4F01EE6}" destId="{78CF11E6-AA4B-6E4A-9C0D-A20457D92498}" srcOrd="1" destOrd="0" presId="urn:microsoft.com/office/officeart/2005/8/layout/pyramid2"/>
    <dgm:cxn modelId="{E3A89B32-67AA-2041-BDA2-CAD971D72A59}" type="presParOf" srcId="{8F9251F2-3CF0-DC49-B6F8-8ED9A4F01EE6}" destId="{7F58CF54-36D0-9C4E-915E-C1BA7ADDDAC7}" srcOrd="2" destOrd="0" presId="urn:microsoft.com/office/officeart/2005/8/layout/pyramid2"/>
    <dgm:cxn modelId="{07931719-25E4-5043-BFEC-6E6F3867B61D}" type="presParOf" srcId="{8F9251F2-3CF0-DC49-B6F8-8ED9A4F01EE6}" destId="{1CF64047-2536-D941-8196-06B910B7D83F}" srcOrd="3" destOrd="0" presId="urn:microsoft.com/office/officeart/2005/8/layout/pyramid2"/>
    <dgm:cxn modelId="{B41056D3-3199-AF4C-A8A3-1FB0B4791ED0}" type="presParOf" srcId="{8F9251F2-3CF0-DC49-B6F8-8ED9A4F01EE6}" destId="{5DE463BB-62BE-A54E-9954-1616E1BF516A}" srcOrd="4" destOrd="0" presId="urn:microsoft.com/office/officeart/2005/8/layout/pyramid2"/>
    <dgm:cxn modelId="{FD2A3994-88F1-334C-BE25-3584AB8CC53C}" type="presParOf" srcId="{8F9251F2-3CF0-DC49-B6F8-8ED9A4F01EE6}" destId="{1E561D89-B827-1941-84BF-3B804F855646}" srcOrd="5" destOrd="0" presId="urn:microsoft.com/office/officeart/2005/8/layout/pyramid2"/>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B02687B-AD3B-9F4C-B729-F7BCB6F3394B}" type="doc">
      <dgm:prSet loTypeId="urn:microsoft.com/office/officeart/2005/8/layout/list1" loCatId="" qsTypeId="urn:microsoft.com/office/officeart/2005/8/quickstyle/simple4" qsCatId="simple" csTypeId="urn:microsoft.com/office/officeart/2005/8/colors/accent6_3" csCatId="accent6" phldr="1"/>
      <dgm:spPr/>
      <dgm:t>
        <a:bodyPr/>
        <a:lstStyle/>
        <a:p>
          <a:endParaRPr lang="en-US"/>
        </a:p>
      </dgm:t>
    </dgm:pt>
    <dgm:pt modelId="{9AAE8C12-24E6-1B41-A448-E91BBD676186}">
      <dgm:prSet phldrT="[Text]" custT="1">
        <dgm:style>
          <a:lnRef idx="3">
            <a:schemeClr val="lt1"/>
          </a:lnRef>
          <a:fillRef idx="1">
            <a:schemeClr val="accent5"/>
          </a:fillRef>
          <a:effectRef idx="1">
            <a:schemeClr val="accent5"/>
          </a:effectRef>
          <a:fontRef idx="minor">
            <a:schemeClr val="lt1"/>
          </a:fontRef>
        </dgm:style>
      </dgm:prSet>
      <dgm:spPr>
        <a:solidFill>
          <a:srgbClr val="38A884"/>
        </a:solidFill>
        <a:ln>
          <a:noFill/>
        </a:ln>
      </dgm:spPr>
      <dgm:t>
        <a:bodyPr/>
        <a:lstStyle/>
        <a:p>
          <a:r>
            <a:rPr lang="en-US" sz="3600" dirty="0">
              <a:latin typeface="Calibri"/>
              <a:cs typeface="Calibri"/>
            </a:rPr>
            <a:t>Points to Ponder</a:t>
          </a:r>
        </a:p>
      </dgm:t>
    </dgm:pt>
    <dgm:pt modelId="{12C91F6C-6EDB-BD4B-8CE9-B5A59D5FFC30}" type="parTrans" cxnId="{1CE6EA37-3AFD-624A-BD3A-33054F5F9427}">
      <dgm:prSet/>
      <dgm:spPr/>
      <dgm:t>
        <a:bodyPr/>
        <a:lstStyle/>
        <a:p>
          <a:endParaRPr lang="en-US"/>
        </a:p>
      </dgm:t>
    </dgm:pt>
    <dgm:pt modelId="{0D9F4818-49B2-9047-B437-7968744DBA23}" type="sibTrans" cxnId="{1CE6EA37-3AFD-624A-BD3A-33054F5F9427}">
      <dgm:prSet/>
      <dgm:spPr/>
      <dgm:t>
        <a:bodyPr/>
        <a:lstStyle/>
        <a:p>
          <a:endParaRPr lang="en-US"/>
        </a:p>
      </dgm:t>
    </dgm:pt>
    <dgm:pt modelId="{7771FA12-0203-1347-86F0-653A4907C7AC}">
      <dgm:prSet phldrT="[Text]" custT="1"/>
      <dgm:spPr>
        <a:ln>
          <a:solidFill>
            <a:srgbClr val="38A884"/>
          </a:solidFill>
        </a:ln>
      </dgm:spPr>
      <dgm:t>
        <a:bodyPr/>
        <a:lstStyle/>
        <a:p>
          <a:pPr>
            <a:lnSpc>
              <a:spcPct val="110000"/>
            </a:lnSpc>
            <a:spcAft>
              <a:spcPts val="500"/>
            </a:spcAft>
          </a:pPr>
          <a:r>
            <a:rPr lang="en-US" sz="3200" dirty="0">
              <a:solidFill>
                <a:schemeClr val="bg1">
                  <a:lumMod val="50000"/>
                </a:schemeClr>
              </a:solidFill>
              <a:latin typeface="Calibri" charset="0"/>
              <a:ea typeface="Calibri" charset="0"/>
              <a:cs typeface="Calibri" charset="0"/>
            </a:rPr>
            <a:t>How will unpacking EngageNY lessons for the content standards, SMPs, and key shifts affect your planning and instruction? </a:t>
          </a:r>
        </a:p>
      </dgm:t>
    </dgm:pt>
    <dgm:pt modelId="{3C587684-3F4B-CE49-8D5B-E945BD8680A2}" type="parTrans" cxnId="{6E647647-C888-3147-8074-871B1DA304A2}">
      <dgm:prSet/>
      <dgm:spPr/>
      <dgm:t>
        <a:bodyPr/>
        <a:lstStyle/>
        <a:p>
          <a:endParaRPr lang="en-US"/>
        </a:p>
      </dgm:t>
    </dgm:pt>
    <dgm:pt modelId="{E26FFD13-44D3-E945-B100-820C447F053E}" type="sibTrans" cxnId="{6E647647-C888-3147-8074-871B1DA304A2}">
      <dgm:prSet/>
      <dgm:spPr/>
      <dgm:t>
        <a:bodyPr/>
        <a:lstStyle/>
        <a:p>
          <a:endParaRPr lang="en-US"/>
        </a:p>
      </dgm:t>
    </dgm:pt>
    <dgm:pt modelId="{48D90436-91D1-914E-8074-104F6C192159}">
      <dgm:prSet phldrT="[Text]" custT="1"/>
      <dgm:spPr>
        <a:ln>
          <a:solidFill>
            <a:srgbClr val="38A884"/>
          </a:solidFill>
        </a:ln>
      </dgm:spPr>
      <dgm:t>
        <a:bodyPr/>
        <a:lstStyle/>
        <a:p>
          <a:pPr>
            <a:lnSpc>
              <a:spcPct val="110000"/>
            </a:lnSpc>
            <a:spcAft>
              <a:spcPts val="500"/>
            </a:spcAft>
          </a:pPr>
          <a:r>
            <a:rPr lang="en-US" sz="3200" dirty="0">
              <a:solidFill>
                <a:schemeClr val="bg1">
                  <a:lumMod val="50000"/>
                </a:schemeClr>
              </a:solidFill>
              <a:latin typeface="Calibri" charset="0"/>
              <a:ea typeface="Calibri" charset="0"/>
              <a:cs typeface="Calibri" charset="0"/>
            </a:rPr>
            <a:t>As a result of your learning, identify one </a:t>
          </a:r>
          <a:r>
            <a:rPr lang="en-US" sz="3200" i="1" dirty="0">
              <a:solidFill>
                <a:schemeClr val="bg1">
                  <a:lumMod val="50000"/>
                </a:schemeClr>
              </a:solidFill>
              <a:latin typeface="Calibri" charset="0"/>
              <a:ea typeface="Calibri" charset="0"/>
              <a:cs typeface="Calibri" charset="0"/>
            </a:rPr>
            <a:t>action</a:t>
          </a:r>
          <a:r>
            <a:rPr lang="en-US" sz="3200" dirty="0">
              <a:solidFill>
                <a:schemeClr val="bg1">
                  <a:lumMod val="50000"/>
                </a:schemeClr>
              </a:solidFill>
              <a:latin typeface="Calibri" charset="0"/>
              <a:ea typeface="Calibri" charset="0"/>
              <a:cs typeface="Calibri" charset="0"/>
            </a:rPr>
            <a:t> you will take to effectively plan for instruction.  </a:t>
          </a:r>
        </a:p>
      </dgm:t>
    </dgm:pt>
    <dgm:pt modelId="{584F74DB-C617-334B-BF85-C747569054EE}" type="parTrans" cxnId="{00F83ADC-1E53-984F-903F-1F2CA5A1BE2A}">
      <dgm:prSet/>
      <dgm:spPr/>
      <dgm:t>
        <a:bodyPr/>
        <a:lstStyle/>
        <a:p>
          <a:endParaRPr lang="en-US"/>
        </a:p>
      </dgm:t>
    </dgm:pt>
    <dgm:pt modelId="{B28DEACC-3B80-3949-89D1-64D1151869DE}" type="sibTrans" cxnId="{00F83ADC-1E53-984F-903F-1F2CA5A1BE2A}">
      <dgm:prSet/>
      <dgm:spPr/>
      <dgm:t>
        <a:bodyPr/>
        <a:lstStyle/>
        <a:p>
          <a:endParaRPr lang="en-US"/>
        </a:p>
      </dgm:t>
    </dgm:pt>
    <dgm:pt modelId="{BDA4587E-1A6D-354B-A047-78839CB9A481}" type="pres">
      <dgm:prSet presAssocID="{3B02687B-AD3B-9F4C-B729-F7BCB6F3394B}" presName="linear" presStyleCnt="0">
        <dgm:presLayoutVars>
          <dgm:dir/>
          <dgm:animLvl val="lvl"/>
          <dgm:resizeHandles val="exact"/>
        </dgm:presLayoutVars>
      </dgm:prSet>
      <dgm:spPr/>
    </dgm:pt>
    <dgm:pt modelId="{5E6C361F-F02B-DD46-A8E3-F46509EFD88E}" type="pres">
      <dgm:prSet presAssocID="{9AAE8C12-24E6-1B41-A448-E91BBD676186}" presName="parentLin" presStyleCnt="0"/>
      <dgm:spPr/>
    </dgm:pt>
    <dgm:pt modelId="{6720D601-D397-2B44-8C8B-4EA6B31E04D9}" type="pres">
      <dgm:prSet presAssocID="{9AAE8C12-24E6-1B41-A448-E91BBD676186}" presName="parentLeftMargin" presStyleLbl="node1" presStyleIdx="0" presStyleCnt="1"/>
      <dgm:spPr/>
    </dgm:pt>
    <dgm:pt modelId="{F3714605-6079-1342-A615-5E140FD78F7E}" type="pres">
      <dgm:prSet presAssocID="{9AAE8C12-24E6-1B41-A448-E91BBD676186}" presName="parentText" presStyleLbl="node1" presStyleIdx="0" presStyleCnt="1" custScaleX="59308" custScaleY="65406">
        <dgm:presLayoutVars>
          <dgm:chMax val="0"/>
          <dgm:bulletEnabled val="1"/>
        </dgm:presLayoutVars>
      </dgm:prSet>
      <dgm:spPr/>
    </dgm:pt>
    <dgm:pt modelId="{9ED50ECA-0FCA-1D4D-980F-EC78013C7733}" type="pres">
      <dgm:prSet presAssocID="{9AAE8C12-24E6-1B41-A448-E91BBD676186}" presName="negativeSpace" presStyleCnt="0"/>
      <dgm:spPr/>
    </dgm:pt>
    <dgm:pt modelId="{B3EEA955-B1ED-B54B-A83F-188AA7FF63B9}" type="pres">
      <dgm:prSet presAssocID="{9AAE8C12-24E6-1B41-A448-E91BBD676186}" presName="childText" presStyleLbl="conFgAcc1" presStyleIdx="0" presStyleCnt="1" custLinFactNeighborX="-327">
        <dgm:presLayoutVars>
          <dgm:bulletEnabled val="1"/>
        </dgm:presLayoutVars>
      </dgm:prSet>
      <dgm:spPr/>
    </dgm:pt>
  </dgm:ptLst>
  <dgm:cxnLst>
    <dgm:cxn modelId="{8250D902-B25A-E84B-8AB1-691F03184C6F}" type="presOf" srcId="{9AAE8C12-24E6-1B41-A448-E91BBD676186}" destId="{6720D601-D397-2B44-8C8B-4EA6B31E04D9}" srcOrd="0" destOrd="0" presId="urn:microsoft.com/office/officeart/2005/8/layout/list1"/>
    <dgm:cxn modelId="{E7D93718-5D0D-2349-AAB7-7553B890DC44}" type="presOf" srcId="{3B02687B-AD3B-9F4C-B729-F7BCB6F3394B}" destId="{BDA4587E-1A6D-354B-A047-78839CB9A481}" srcOrd="0" destOrd="0" presId="urn:microsoft.com/office/officeart/2005/8/layout/list1"/>
    <dgm:cxn modelId="{2558961F-DEB2-3040-B1B0-7A32FA24AB71}" type="presOf" srcId="{7771FA12-0203-1347-86F0-653A4907C7AC}" destId="{B3EEA955-B1ED-B54B-A83F-188AA7FF63B9}" srcOrd="0" destOrd="0" presId="urn:microsoft.com/office/officeart/2005/8/layout/list1"/>
    <dgm:cxn modelId="{ABADFE36-7A62-3240-BFCD-EECA116BF1AB}" type="presOf" srcId="{48D90436-91D1-914E-8074-104F6C192159}" destId="{B3EEA955-B1ED-B54B-A83F-188AA7FF63B9}" srcOrd="0" destOrd="1" presId="urn:microsoft.com/office/officeart/2005/8/layout/list1"/>
    <dgm:cxn modelId="{1CE6EA37-3AFD-624A-BD3A-33054F5F9427}" srcId="{3B02687B-AD3B-9F4C-B729-F7BCB6F3394B}" destId="{9AAE8C12-24E6-1B41-A448-E91BBD676186}" srcOrd="0" destOrd="0" parTransId="{12C91F6C-6EDB-BD4B-8CE9-B5A59D5FFC30}" sibTransId="{0D9F4818-49B2-9047-B437-7968744DBA23}"/>
    <dgm:cxn modelId="{6E647647-C888-3147-8074-871B1DA304A2}" srcId="{9AAE8C12-24E6-1B41-A448-E91BBD676186}" destId="{7771FA12-0203-1347-86F0-653A4907C7AC}" srcOrd="0" destOrd="0" parTransId="{3C587684-3F4B-CE49-8D5B-E945BD8680A2}" sibTransId="{E26FFD13-44D3-E945-B100-820C447F053E}"/>
    <dgm:cxn modelId="{4D44BA56-1D6C-4E42-930E-FAD3FA26F425}" type="presOf" srcId="{9AAE8C12-24E6-1B41-A448-E91BBD676186}" destId="{F3714605-6079-1342-A615-5E140FD78F7E}" srcOrd="1" destOrd="0" presId="urn:microsoft.com/office/officeart/2005/8/layout/list1"/>
    <dgm:cxn modelId="{00F83ADC-1E53-984F-903F-1F2CA5A1BE2A}" srcId="{9AAE8C12-24E6-1B41-A448-E91BBD676186}" destId="{48D90436-91D1-914E-8074-104F6C192159}" srcOrd="1" destOrd="0" parTransId="{584F74DB-C617-334B-BF85-C747569054EE}" sibTransId="{B28DEACC-3B80-3949-89D1-64D1151869DE}"/>
    <dgm:cxn modelId="{CF8C1C6C-C267-1D4C-ADE0-B7C494C9ACAA}" type="presParOf" srcId="{BDA4587E-1A6D-354B-A047-78839CB9A481}" destId="{5E6C361F-F02B-DD46-A8E3-F46509EFD88E}" srcOrd="0" destOrd="0" presId="urn:microsoft.com/office/officeart/2005/8/layout/list1"/>
    <dgm:cxn modelId="{8D3F92E2-F028-0E41-84BC-9FF52DF2FF0E}" type="presParOf" srcId="{5E6C361F-F02B-DD46-A8E3-F46509EFD88E}" destId="{6720D601-D397-2B44-8C8B-4EA6B31E04D9}" srcOrd="0" destOrd="0" presId="urn:microsoft.com/office/officeart/2005/8/layout/list1"/>
    <dgm:cxn modelId="{897AB727-23CE-8542-9289-BBAA99F41970}" type="presParOf" srcId="{5E6C361F-F02B-DD46-A8E3-F46509EFD88E}" destId="{F3714605-6079-1342-A615-5E140FD78F7E}" srcOrd="1" destOrd="0" presId="urn:microsoft.com/office/officeart/2005/8/layout/list1"/>
    <dgm:cxn modelId="{28EBE1AF-4F06-BF47-83B1-B929B338A22E}" type="presParOf" srcId="{BDA4587E-1A6D-354B-A047-78839CB9A481}" destId="{9ED50ECA-0FCA-1D4D-980F-EC78013C7733}" srcOrd="1" destOrd="0" presId="urn:microsoft.com/office/officeart/2005/8/layout/list1"/>
    <dgm:cxn modelId="{5C8CD62A-3EB8-2D41-B929-DC58C46F2CB9}" type="presParOf" srcId="{BDA4587E-1A6D-354B-A047-78839CB9A481}" destId="{B3EEA955-B1ED-B54B-A83F-188AA7FF63B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5D9DA30-479E-6B45-90EE-1213A042A097}" type="doc">
      <dgm:prSet loTypeId="urn:microsoft.com/office/officeart/2005/8/layout/matrix1" loCatId="" qsTypeId="urn:microsoft.com/office/officeart/2005/8/quickstyle/simple1" qsCatId="simple" csTypeId="urn:microsoft.com/office/officeart/2005/8/colors/accent0_3" csCatId="mainScheme" phldr="1"/>
      <dgm:spPr/>
      <dgm:t>
        <a:bodyPr/>
        <a:lstStyle/>
        <a:p>
          <a:endParaRPr lang="en-US"/>
        </a:p>
      </dgm:t>
    </dgm:pt>
    <dgm:pt modelId="{1BE44685-0131-5A43-A1EC-574C73ED3C53}">
      <dgm:prSet phldrT="[Text]"/>
      <dgm:spPr>
        <a:ln>
          <a:solidFill>
            <a:schemeClr val="bg1"/>
          </a:solidFill>
        </a:ln>
      </dgm:spPr>
      <dgm:t>
        <a:bodyPr/>
        <a:lstStyle/>
        <a:p>
          <a:r>
            <a:rPr lang="en-US" dirty="0"/>
            <a:t>Points to Ponder</a:t>
          </a:r>
        </a:p>
      </dgm:t>
    </dgm:pt>
    <dgm:pt modelId="{6BA64A59-80FA-B542-B8C7-644617CB412F}" type="parTrans" cxnId="{8430A5F7-8218-8B45-83F0-1C75D6364A02}">
      <dgm:prSet/>
      <dgm:spPr/>
      <dgm:t>
        <a:bodyPr/>
        <a:lstStyle/>
        <a:p>
          <a:endParaRPr lang="en-US"/>
        </a:p>
      </dgm:t>
    </dgm:pt>
    <dgm:pt modelId="{099A58F8-4A00-E74A-A0EB-7F84BF1906FF}" type="sibTrans" cxnId="{8430A5F7-8218-8B45-83F0-1C75D6364A02}">
      <dgm:prSet/>
      <dgm:spPr/>
      <dgm:t>
        <a:bodyPr/>
        <a:lstStyle/>
        <a:p>
          <a:endParaRPr lang="en-US"/>
        </a:p>
      </dgm:t>
    </dgm:pt>
    <dgm:pt modelId="{92F4A957-141A-B743-A806-2FC3A6498840}">
      <dgm:prSet phldrT="[Text]"/>
      <dgm:spPr>
        <a:solidFill>
          <a:schemeClr val="bg2">
            <a:lumMod val="50000"/>
          </a:schemeClr>
        </a:solidFill>
        <a:ln>
          <a:solidFill>
            <a:schemeClr val="bg1"/>
          </a:solidFill>
        </a:ln>
      </dgm:spPr>
      <dgm:t>
        <a:bodyPr/>
        <a:lstStyle/>
        <a:p>
          <a:pPr algn="l"/>
          <a:r>
            <a:rPr lang="en-US" dirty="0"/>
            <a:t>How does purposeful planning help you attend to the components of rigor?</a:t>
          </a:r>
        </a:p>
      </dgm:t>
    </dgm:pt>
    <dgm:pt modelId="{A917C914-541F-F448-B71F-FBD37141A427}" type="parTrans" cxnId="{5F97D472-7FA1-2549-815B-CF21664AB2E8}">
      <dgm:prSet/>
      <dgm:spPr/>
      <dgm:t>
        <a:bodyPr/>
        <a:lstStyle/>
        <a:p>
          <a:endParaRPr lang="en-US"/>
        </a:p>
      </dgm:t>
    </dgm:pt>
    <dgm:pt modelId="{31F675F8-0742-334B-ACFF-1B92190C18EA}" type="sibTrans" cxnId="{5F97D472-7FA1-2549-815B-CF21664AB2E8}">
      <dgm:prSet/>
      <dgm:spPr/>
      <dgm:t>
        <a:bodyPr/>
        <a:lstStyle/>
        <a:p>
          <a:endParaRPr lang="en-US"/>
        </a:p>
      </dgm:t>
    </dgm:pt>
    <dgm:pt modelId="{27D5DC26-E412-3E4B-9483-53FE0AEAA42F}">
      <dgm:prSet phldrT="[Text]"/>
      <dgm:spPr>
        <a:solidFill>
          <a:schemeClr val="bg2">
            <a:lumMod val="50000"/>
          </a:schemeClr>
        </a:solidFill>
        <a:ln>
          <a:solidFill>
            <a:schemeClr val="bg1"/>
          </a:solidFill>
        </a:ln>
      </dgm:spPr>
      <dgm:t>
        <a:bodyPr/>
        <a:lstStyle/>
        <a:p>
          <a:pPr algn="r"/>
          <a:r>
            <a:rPr lang="en-US" dirty="0"/>
            <a:t>What specific instructional strategies did you focus on?</a:t>
          </a:r>
        </a:p>
      </dgm:t>
    </dgm:pt>
    <dgm:pt modelId="{C9E6EA6A-E302-C04A-9E69-EF73554A8AA3}" type="parTrans" cxnId="{84059CFF-C0D3-7B4D-9D69-0E95BAF74D30}">
      <dgm:prSet/>
      <dgm:spPr/>
      <dgm:t>
        <a:bodyPr/>
        <a:lstStyle/>
        <a:p>
          <a:endParaRPr lang="en-US"/>
        </a:p>
      </dgm:t>
    </dgm:pt>
    <dgm:pt modelId="{3F3A2479-7D2D-2649-9160-E552B9B49497}" type="sibTrans" cxnId="{84059CFF-C0D3-7B4D-9D69-0E95BAF74D30}">
      <dgm:prSet/>
      <dgm:spPr/>
      <dgm:t>
        <a:bodyPr/>
        <a:lstStyle/>
        <a:p>
          <a:endParaRPr lang="en-US"/>
        </a:p>
      </dgm:t>
    </dgm:pt>
    <dgm:pt modelId="{CB10A634-D980-BF4F-8D08-BDA8342AD481}">
      <dgm:prSet phldrT="[Text]"/>
      <dgm:spPr>
        <a:solidFill>
          <a:schemeClr val="bg2">
            <a:lumMod val="50000"/>
          </a:schemeClr>
        </a:solidFill>
        <a:ln>
          <a:solidFill>
            <a:schemeClr val="bg1"/>
          </a:solidFill>
        </a:ln>
      </dgm:spPr>
      <dgm:t>
        <a:bodyPr/>
        <a:lstStyle/>
        <a:p>
          <a:pPr algn="l"/>
          <a:r>
            <a:rPr lang="en-US" dirty="0"/>
            <a:t>What changes did you make to the </a:t>
          </a:r>
          <a:r>
            <a:rPr lang="en-US" dirty="0" err="1"/>
            <a:t>EngageNY</a:t>
          </a:r>
          <a:r>
            <a:rPr lang="en-US" dirty="0"/>
            <a:t> lesson(s)? Why?</a:t>
          </a:r>
        </a:p>
      </dgm:t>
    </dgm:pt>
    <dgm:pt modelId="{9BF031B4-1B0B-BE47-A2D8-18BD822FEDC1}" type="parTrans" cxnId="{9597538F-DC83-014C-ABEA-33A08A7634DC}">
      <dgm:prSet/>
      <dgm:spPr/>
      <dgm:t>
        <a:bodyPr/>
        <a:lstStyle/>
        <a:p>
          <a:endParaRPr lang="en-US"/>
        </a:p>
      </dgm:t>
    </dgm:pt>
    <dgm:pt modelId="{0C9ABDFE-C267-314B-9AA9-B195C8BAAB0B}" type="sibTrans" cxnId="{9597538F-DC83-014C-ABEA-33A08A7634DC}">
      <dgm:prSet/>
      <dgm:spPr/>
      <dgm:t>
        <a:bodyPr/>
        <a:lstStyle/>
        <a:p>
          <a:endParaRPr lang="en-US"/>
        </a:p>
      </dgm:t>
    </dgm:pt>
    <dgm:pt modelId="{75425557-4322-CB49-BDA0-3327DBA28A9E}">
      <dgm:prSet phldrT="[Text]"/>
      <dgm:spPr>
        <a:solidFill>
          <a:schemeClr val="bg2">
            <a:lumMod val="50000"/>
          </a:schemeClr>
        </a:solidFill>
        <a:ln>
          <a:solidFill>
            <a:schemeClr val="bg1"/>
          </a:solidFill>
        </a:ln>
      </dgm:spPr>
      <dgm:t>
        <a:bodyPr/>
        <a:lstStyle/>
        <a:p>
          <a:pPr algn="r"/>
          <a:r>
            <a:rPr lang="en-US" dirty="0"/>
            <a:t>How did your conversation help determine a plan to fill gaps in learning?</a:t>
          </a:r>
        </a:p>
      </dgm:t>
    </dgm:pt>
    <dgm:pt modelId="{AD4455D1-545D-E640-8D04-1643755BCAAA}" type="parTrans" cxnId="{46A3553F-952E-4D45-841C-FECB436BBE36}">
      <dgm:prSet/>
      <dgm:spPr/>
      <dgm:t>
        <a:bodyPr/>
        <a:lstStyle/>
        <a:p>
          <a:endParaRPr lang="en-US"/>
        </a:p>
      </dgm:t>
    </dgm:pt>
    <dgm:pt modelId="{0C3F4288-11E2-C94A-9EE2-52FC5926B9E0}" type="sibTrans" cxnId="{46A3553F-952E-4D45-841C-FECB436BBE36}">
      <dgm:prSet/>
      <dgm:spPr/>
      <dgm:t>
        <a:bodyPr/>
        <a:lstStyle/>
        <a:p>
          <a:endParaRPr lang="en-US"/>
        </a:p>
      </dgm:t>
    </dgm:pt>
    <dgm:pt modelId="{07F8869E-561A-0E43-A59C-818FEB70ABAB}" type="pres">
      <dgm:prSet presAssocID="{45D9DA30-479E-6B45-90EE-1213A042A097}" presName="diagram" presStyleCnt="0">
        <dgm:presLayoutVars>
          <dgm:chMax val="1"/>
          <dgm:dir/>
          <dgm:animLvl val="ctr"/>
          <dgm:resizeHandles val="exact"/>
        </dgm:presLayoutVars>
      </dgm:prSet>
      <dgm:spPr/>
    </dgm:pt>
    <dgm:pt modelId="{5892A54A-D665-AC44-800F-88BF9E50E4FB}" type="pres">
      <dgm:prSet presAssocID="{45D9DA30-479E-6B45-90EE-1213A042A097}" presName="matrix" presStyleCnt="0"/>
      <dgm:spPr/>
    </dgm:pt>
    <dgm:pt modelId="{159D1881-A9D6-AE45-97FF-FEA7A9EE75DD}" type="pres">
      <dgm:prSet presAssocID="{45D9DA30-479E-6B45-90EE-1213A042A097}" presName="tile1" presStyleLbl="node1" presStyleIdx="0" presStyleCnt="4"/>
      <dgm:spPr/>
    </dgm:pt>
    <dgm:pt modelId="{26249951-0C07-8945-A97B-18CD5E980D33}" type="pres">
      <dgm:prSet presAssocID="{45D9DA30-479E-6B45-90EE-1213A042A097}" presName="tile1text" presStyleLbl="node1" presStyleIdx="0" presStyleCnt="4">
        <dgm:presLayoutVars>
          <dgm:chMax val="0"/>
          <dgm:chPref val="0"/>
          <dgm:bulletEnabled val="1"/>
        </dgm:presLayoutVars>
      </dgm:prSet>
      <dgm:spPr/>
    </dgm:pt>
    <dgm:pt modelId="{37EABFC2-4265-2C45-B778-07881C566566}" type="pres">
      <dgm:prSet presAssocID="{45D9DA30-479E-6B45-90EE-1213A042A097}" presName="tile2" presStyleLbl="node1" presStyleIdx="1" presStyleCnt="4"/>
      <dgm:spPr/>
    </dgm:pt>
    <dgm:pt modelId="{AF2BED6B-60EC-0D4C-A76B-D8757DDA0651}" type="pres">
      <dgm:prSet presAssocID="{45D9DA30-479E-6B45-90EE-1213A042A097}" presName="tile2text" presStyleLbl="node1" presStyleIdx="1" presStyleCnt="4">
        <dgm:presLayoutVars>
          <dgm:chMax val="0"/>
          <dgm:chPref val="0"/>
          <dgm:bulletEnabled val="1"/>
        </dgm:presLayoutVars>
      </dgm:prSet>
      <dgm:spPr/>
    </dgm:pt>
    <dgm:pt modelId="{0D91560C-2B98-B44F-96C4-2A282BCD70B5}" type="pres">
      <dgm:prSet presAssocID="{45D9DA30-479E-6B45-90EE-1213A042A097}" presName="tile3" presStyleLbl="node1" presStyleIdx="2" presStyleCnt="4"/>
      <dgm:spPr/>
    </dgm:pt>
    <dgm:pt modelId="{4AA10AD8-71D6-E942-BC92-AA8E35C64CEE}" type="pres">
      <dgm:prSet presAssocID="{45D9DA30-479E-6B45-90EE-1213A042A097}" presName="tile3text" presStyleLbl="node1" presStyleIdx="2" presStyleCnt="4">
        <dgm:presLayoutVars>
          <dgm:chMax val="0"/>
          <dgm:chPref val="0"/>
          <dgm:bulletEnabled val="1"/>
        </dgm:presLayoutVars>
      </dgm:prSet>
      <dgm:spPr/>
    </dgm:pt>
    <dgm:pt modelId="{6CA8E9C5-4F51-EA4C-B581-82013CC202FE}" type="pres">
      <dgm:prSet presAssocID="{45D9DA30-479E-6B45-90EE-1213A042A097}" presName="tile4" presStyleLbl="node1" presStyleIdx="3" presStyleCnt="4"/>
      <dgm:spPr/>
    </dgm:pt>
    <dgm:pt modelId="{16829566-A8DE-844E-BE1E-7EA8A6F5162D}" type="pres">
      <dgm:prSet presAssocID="{45D9DA30-479E-6B45-90EE-1213A042A097}" presName="tile4text" presStyleLbl="node1" presStyleIdx="3" presStyleCnt="4">
        <dgm:presLayoutVars>
          <dgm:chMax val="0"/>
          <dgm:chPref val="0"/>
          <dgm:bulletEnabled val="1"/>
        </dgm:presLayoutVars>
      </dgm:prSet>
      <dgm:spPr/>
    </dgm:pt>
    <dgm:pt modelId="{95DF9B1C-A31C-BF44-8376-2F786E696215}" type="pres">
      <dgm:prSet presAssocID="{45D9DA30-479E-6B45-90EE-1213A042A097}" presName="centerTile" presStyleLbl="fgShp" presStyleIdx="0" presStyleCnt="1" custLinFactNeighborY="2543">
        <dgm:presLayoutVars>
          <dgm:chMax val="0"/>
          <dgm:chPref val="0"/>
        </dgm:presLayoutVars>
      </dgm:prSet>
      <dgm:spPr/>
    </dgm:pt>
  </dgm:ptLst>
  <dgm:cxnLst>
    <dgm:cxn modelId="{ABA12D10-E88C-1246-9D81-5B95D193B34C}" type="presOf" srcId="{1BE44685-0131-5A43-A1EC-574C73ED3C53}" destId="{95DF9B1C-A31C-BF44-8376-2F786E696215}" srcOrd="0" destOrd="0" presId="urn:microsoft.com/office/officeart/2005/8/layout/matrix1"/>
    <dgm:cxn modelId="{C8C9E125-2894-3946-BAD9-3C0301301C92}" type="presOf" srcId="{75425557-4322-CB49-BDA0-3327DBA28A9E}" destId="{16829566-A8DE-844E-BE1E-7EA8A6F5162D}" srcOrd="1" destOrd="0" presId="urn:microsoft.com/office/officeart/2005/8/layout/matrix1"/>
    <dgm:cxn modelId="{46A3553F-952E-4D45-841C-FECB436BBE36}" srcId="{1BE44685-0131-5A43-A1EC-574C73ED3C53}" destId="{75425557-4322-CB49-BDA0-3327DBA28A9E}" srcOrd="3" destOrd="0" parTransId="{AD4455D1-545D-E640-8D04-1643755BCAAA}" sibTransId="{0C3F4288-11E2-C94A-9EE2-52FC5926B9E0}"/>
    <dgm:cxn modelId="{84161348-903B-C34F-959C-B2ABC65E3CAF}" type="presOf" srcId="{27D5DC26-E412-3E4B-9483-53FE0AEAA42F}" destId="{AF2BED6B-60EC-0D4C-A76B-D8757DDA0651}" srcOrd="1" destOrd="0" presId="urn:microsoft.com/office/officeart/2005/8/layout/matrix1"/>
    <dgm:cxn modelId="{98EA4658-41FE-9A4C-9089-FF975284E05E}" type="presOf" srcId="{45D9DA30-479E-6B45-90EE-1213A042A097}" destId="{07F8869E-561A-0E43-A59C-818FEB70ABAB}" srcOrd="0" destOrd="0" presId="urn:microsoft.com/office/officeart/2005/8/layout/matrix1"/>
    <dgm:cxn modelId="{77E55B5F-012F-1A47-A1FD-5D1A27B7FD63}" type="presOf" srcId="{27D5DC26-E412-3E4B-9483-53FE0AEAA42F}" destId="{37EABFC2-4265-2C45-B778-07881C566566}" srcOrd="0" destOrd="0" presId="urn:microsoft.com/office/officeart/2005/8/layout/matrix1"/>
    <dgm:cxn modelId="{5F97D472-7FA1-2549-815B-CF21664AB2E8}" srcId="{1BE44685-0131-5A43-A1EC-574C73ED3C53}" destId="{92F4A957-141A-B743-A806-2FC3A6498840}" srcOrd="0" destOrd="0" parTransId="{A917C914-541F-F448-B71F-FBD37141A427}" sibTransId="{31F675F8-0742-334B-ACFF-1B92190C18EA}"/>
    <dgm:cxn modelId="{E1275D7E-2B4B-4F42-8B7B-D127D2B5D7D5}" type="presOf" srcId="{CB10A634-D980-BF4F-8D08-BDA8342AD481}" destId="{0D91560C-2B98-B44F-96C4-2A282BCD70B5}" srcOrd="0" destOrd="0" presId="urn:microsoft.com/office/officeart/2005/8/layout/matrix1"/>
    <dgm:cxn modelId="{9597538F-DC83-014C-ABEA-33A08A7634DC}" srcId="{1BE44685-0131-5A43-A1EC-574C73ED3C53}" destId="{CB10A634-D980-BF4F-8D08-BDA8342AD481}" srcOrd="2" destOrd="0" parTransId="{9BF031B4-1B0B-BE47-A2D8-18BD822FEDC1}" sibTransId="{0C9ABDFE-C267-314B-9AA9-B195C8BAAB0B}"/>
    <dgm:cxn modelId="{81E202B6-8DAB-624D-B2FB-C413156C67B9}" type="presOf" srcId="{92F4A957-141A-B743-A806-2FC3A6498840}" destId="{26249951-0C07-8945-A97B-18CD5E980D33}" srcOrd="1" destOrd="0" presId="urn:microsoft.com/office/officeart/2005/8/layout/matrix1"/>
    <dgm:cxn modelId="{9CBB5AC6-0CAF-B24D-9B28-E04F1107DA56}" type="presOf" srcId="{75425557-4322-CB49-BDA0-3327DBA28A9E}" destId="{6CA8E9C5-4F51-EA4C-B581-82013CC202FE}" srcOrd="0" destOrd="0" presId="urn:microsoft.com/office/officeart/2005/8/layout/matrix1"/>
    <dgm:cxn modelId="{482E19DF-7DD5-C144-B2A8-84F5FE7745D7}" type="presOf" srcId="{CB10A634-D980-BF4F-8D08-BDA8342AD481}" destId="{4AA10AD8-71D6-E942-BC92-AA8E35C64CEE}" srcOrd="1" destOrd="0" presId="urn:microsoft.com/office/officeart/2005/8/layout/matrix1"/>
    <dgm:cxn modelId="{8430A5F7-8218-8B45-83F0-1C75D6364A02}" srcId="{45D9DA30-479E-6B45-90EE-1213A042A097}" destId="{1BE44685-0131-5A43-A1EC-574C73ED3C53}" srcOrd="0" destOrd="0" parTransId="{6BA64A59-80FA-B542-B8C7-644617CB412F}" sibTransId="{099A58F8-4A00-E74A-A0EB-7F84BF1906FF}"/>
    <dgm:cxn modelId="{15E6ECF7-FFE6-EA4E-B04A-56CD8E9A0D76}" type="presOf" srcId="{92F4A957-141A-B743-A806-2FC3A6498840}" destId="{159D1881-A9D6-AE45-97FF-FEA7A9EE75DD}" srcOrd="0" destOrd="0" presId="urn:microsoft.com/office/officeart/2005/8/layout/matrix1"/>
    <dgm:cxn modelId="{84059CFF-C0D3-7B4D-9D69-0E95BAF74D30}" srcId="{1BE44685-0131-5A43-A1EC-574C73ED3C53}" destId="{27D5DC26-E412-3E4B-9483-53FE0AEAA42F}" srcOrd="1" destOrd="0" parTransId="{C9E6EA6A-E302-C04A-9E69-EF73554A8AA3}" sibTransId="{3F3A2479-7D2D-2649-9160-E552B9B49497}"/>
    <dgm:cxn modelId="{F30DB1A9-261A-3144-837B-668A8C240CC9}" type="presParOf" srcId="{07F8869E-561A-0E43-A59C-818FEB70ABAB}" destId="{5892A54A-D665-AC44-800F-88BF9E50E4FB}" srcOrd="0" destOrd="0" presId="urn:microsoft.com/office/officeart/2005/8/layout/matrix1"/>
    <dgm:cxn modelId="{ACA87D96-1D26-3342-8973-15913CAA13BF}" type="presParOf" srcId="{5892A54A-D665-AC44-800F-88BF9E50E4FB}" destId="{159D1881-A9D6-AE45-97FF-FEA7A9EE75DD}" srcOrd="0" destOrd="0" presId="urn:microsoft.com/office/officeart/2005/8/layout/matrix1"/>
    <dgm:cxn modelId="{EC6BF26E-79F9-1147-B1E6-63A4CFB8BEA4}" type="presParOf" srcId="{5892A54A-D665-AC44-800F-88BF9E50E4FB}" destId="{26249951-0C07-8945-A97B-18CD5E980D33}" srcOrd="1" destOrd="0" presId="urn:microsoft.com/office/officeart/2005/8/layout/matrix1"/>
    <dgm:cxn modelId="{DA43F0D8-DB45-2440-B601-33EC53022139}" type="presParOf" srcId="{5892A54A-D665-AC44-800F-88BF9E50E4FB}" destId="{37EABFC2-4265-2C45-B778-07881C566566}" srcOrd="2" destOrd="0" presId="urn:microsoft.com/office/officeart/2005/8/layout/matrix1"/>
    <dgm:cxn modelId="{0E603B6B-584D-544C-9A80-CE3B18DB5B71}" type="presParOf" srcId="{5892A54A-D665-AC44-800F-88BF9E50E4FB}" destId="{AF2BED6B-60EC-0D4C-A76B-D8757DDA0651}" srcOrd="3" destOrd="0" presId="urn:microsoft.com/office/officeart/2005/8/layout/matrix1"/>
    <dgm:cxn modelId="{5672E77F-8F59-D04D-8460-031413680BDD}" type="presParOf" srcId="{5892A54A-D665-AC44-800F-88BF9E50E4FB}" destId="{0D91560C-2B98-B44F-96C4-2A282BCD70B5}" srcOrd="4" destOrd="0" presId="urn:microsoft.com/office/officeart/2005/8/layout/matrix1"/>
    <dgm:cxn modelId="{FB9726C7-CC90-E14B-B8C0-0DF6D535D5CE}" type="presParOf" srcId="{5892A54A-D665-AC44-800F-88BF9E50E4FB}" destId="{4AA10AD8-71D6-E942-BC92-AA8E35C64CEE}" srcOrd="5" destOrd="0" presId="urn:microsoft.com/office/officeart/2005/8/layout/matrix1"/>
    <dgm:cxn modelId="{25AB6D0C-EAB3-514B-B27D-7A12E8EA08CC}" type="presParOf" srcId="{5892A54A-D665-AC44-800F-88BF9E50E4FB}" destId="{6CA8E9C5-4F51-EA4C-B581-82013CC202FE}" srcOrd="6" destOrd="0" presId="urn:microsoft.com/office/officeart/2005/8/layout/matrix1"/>
    <dgm:cxn modelId="{E8661190-8CE6-434D-AEA1-3669EB834996}" type="presParOf" srcId="{5892A54A-D665-AC44-800F-88BF9E50E4FB}" destId="{16829566-A8DE-844E-BE1E-7EA8A6F5162D}" srcOrd="7" destOrd="0" presId="urn:microsoft.com/office/officeart/2005/8/layout/matrix1"/>
    <dgm:cxn modelId="{904A6579-7031-494A-9671-5B55CE7F9BD0}" type="presParOf" srcId="{07F8869E-561A-0E43-A59C-818FEB70ABAB}" destId="{95DF9B1C-A31C-BF44-8376-2F786E69621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000C5195-2F17-D140-8924-E7CD55F6632E}"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66B419B7-378E-F446-99EC-3E2466CFC3D5}">
      <dgm:prSet phldrT="[Text]"/>
      <dgm:spPr/>
      <dgm:t>
        <a:bodyPr/>
        <a:lstStyle/>
        <a:p>
          <a:r>
            <a:rPr lang="en-US" b="1" dirty="0">
              <a:latin typeface="Calibri" charset="0"/>
              <a:ea typeface="Calibri" charset="0"/>
              <a:cs typeface="Calibri" charset="0"/>
            </a:rPr>
            <a:t>Deepening Mathematical Content Knowledge </a:t>
          </a:r>
          <a:r>
            <a:rPr lang="en-US" dirty="0">
              <a:latin typeface="Calibri" charset="0"/>
              <a:ea typeface="Calibri" charset="0"/>
              <a:cs typeface="Calibri" charset="0"/>
            </a:rPr>
            <a:t>for effective instruction</a:t>
          </a:r>
        </a:p>
      </dgm:t>
    </dgm:pt>
    <dgm:pt modelId="{FEC95BA3-3AA5-1646-B9C0-D7776F2B8062}" type="parTrans" cxnId="{59A9F5E7-54FA-FD40-A91E-43BA61117E74}">
      <dgm:prSet/>
      <dgm:spPr/>
      <dgm:t>
        <a:bodyPr/>
        <a:lstStyle/>
        <a:p>
          <a:endParaRPr lang="en-US"/>
        </a:p>
      </dgm:t>
    </dgm:pt>
    <dgm:pt modelId="{A058A1CF-C3A2-2B4F-8852-7DF84C688A59}" type="sibTrans" cxnId="{59A9F5E7-54FA-FD40-A91E-43BA61117E74}">
      <dgm:prSet/>
      <dgm:spPr/>
      <dgm:t>
        <a:bodyPr/>
        <a:lstStyle/>
        <a:p>
          <a:endParaRPr lang="en-US"/>
        </a:p>
      </dgm:t>
    </dgm:pt>
    <dgm:pt modelId="{2EA4F45F-9436-E849-8ECC-ABA8B0376BCD}">
      <dgm:prSet phldrT="[Text]"/>
      <dgm:spPr/>
      <dgm:t>
        <a:bodyPr/>
        <a:lstStyle/>
        <a:p>
          <a:r>
            <a:rPr lang="en-US" b="1" dirty="0">
              <a:latin typeface="Calibri" charset="0"/>
              <a:ea typeface="Calibri" charset="0"/>
              <a:cs typeface="Calibri" charset="0"/>
            </a:rPr>
            <a:t>Exploring Coherence </a:t>
          </a:r>
          <a:r>
            <a:rPr lang="en-US" dirty="0">
              <a:latin typeface="Calibri" charset="0"/>
              <a:ea typeface="Calibri" charset="0"/>
              <a:cs typeface="Calibri" charset="0"/>
            </a:rPr>
            <a:t>in the LSSM</a:t>
          </a:r>
        </a:p>
      </dgm:t>
    </dgm:pt>
    <dgm:pt modelId="{C89E3485-AB2B-8147-937F-DDA769D4195E}" type="parTrans" cxnId="{1E2011FA-A490-BE4B-8358-9440C00A24F1}">
      <dgm:prSet/>
      <dgm:spPr/>
      <dgm:t>
        <a:bodyPr/>
        <a:lstStyle/>
        <a:p>
          <a:endParaRPr lang="en-US"/>
        </a:p>
      </dgm:t>
    </dgm:pt>
    <dgm:pt modelId="{A329007D-AE2D-FA47-A7A6-997148738BE9}" type="sibTrans" cxnId="{1E2011FA-A490-BE4B-8358-9440C00A24F1}">
      <dgm:prSet/>
      <dgm:spPr/>
      <dgm:t>
        <a:bodyPr/>
        <a:lstStyle/>
        <a:p>
          <a:endParaRPr lang="en-US"/>
        </a:p>
      </dgm:t>
    </dgm:pt>
    <dgm:pt modelId="{88380A01-68B9-C94C-9D71-1CE3F99B4826}">
      <dgm:prSet phldrT="[Text]"/>
      <dgm:spPr/>
      <dgm:t>
        <a:bodyPr/>
        <a:lstStyle/>
        <a:p>
          <a:r>
            <a:rPr lang="en-US" b="1" dirty="0">
              <a:latin typeface="Calibri" charset="0"/>
              <a:ea typeface="Calibri" charset="0"/>
              <a:cs typeface="Calibri" charset="0"/>
            </a:rPr>
            <a:t>Promoting Rigor </a:t>
          </a:r>
          <a:r>
            <a:rPr lang="en-US" dirty="0">
              <a:latin typeface="Calibri" charset="0"/>
              <a:ea typeface="Calibri" charset="0"/>
              <a:cs typeface="Calibri" charset="0"/>
            </a:rPr>
            <a:t>in the classroom</a:t>
          </a:r>
        </a:p>
      </dgm:t>
    </dgm:pt>
    <dgm:pt modelId="{5BBCC9B2-A317-CF4B-897C-E5BC53EF6500}" type="parTrans" cxnId="{165B5225-48A2-D448-A6F9-5D3D26BD6150}">
      <dgm:prSet/>
      <dgm:spPr/>
      <dgm:t>
        <a:bodyPr/>
        <a:lstStyle/>
        <a:p>
          <a:endParaRPr lang="en-US"/>
        </a:p>
      </dgm:t>
    </dgm:pt>
    <dgm:pt modelId="{B7D693D0-692D-BE43-8A6C-E5E195272EEC}" type="sibTrans" cxnId="{165B5225-48A2-D448-A6F9-5D3D26BD6150}">
      <dgm:prSet/>
      <dgm:spPr/>
      <dgm:t>
        <a:bodyPr/>
        <a:lstStyle/>
        <a:p>
          <a:endParaRPr lang="en-US"/>
        </a:p>
      </dgm:t>
    </dgm:pt>
    <dgm:pt modelId="{7B5664E2-9894-F44E-9BAC-D68E7530DA53}">
      <dgm:prSet phldrT="[Text]"/>
      <dgm:spPr/>
      <dgm:t>
        <a:bodyPr/>
        <a:lstStyle/>
        <a:p>
          <a:r>
            <a:rPr lang="en-US" dirty="0">
              <a:latin typeface="Calibri" charset="0"/>
              <a:ea typeface="Calibri" charset="0"/>
              <a:cs typeface="Calibri" charset="0"/>
            </a:rPr>
            <a:t>The role of a </a:t>
          </a:r>
          <a:r>
            <a:rPr lang="en-US" b="1" dirty="0">
              <a:latin typeface="Calibri" charset="0"/>
              <a:ea typeface="Calibri" charset="0"/>
              <a:cs typeface="Calibri" charset="0"/>
            </a:rPr>
            <a:t>Productive Classroom Culture </a:t>
          </a:r>
          <a:r>
            <a:rPr lang="en-US" dirty="0">
              <a:latin typeface="Calibri" charset="0"/>
              <a:ea typeface="Calibri" charset="0"/>
              <a:cs typeface="Calibri" charset="0"/>
            </a:rPr>
            <a:t>in the EngageNY curriculum</a:t>
          </a:r>
        </a:p>
      </dgm:t>
    </dgm:pt>
    <dgm:pt modelId="{52D550B7-76E7-984E-9596-4B1B86B9BE25}" type="parTrans" cxnId="{57615F7B-B482-2447-BC33-FA88C325C531}">
      <dgm:prSet/>
      <dgm:spPr/>
      <dgm:t>
        <a:bodyPr/>
        <a:lstStyle/>
        <a:p>
          <a:endParaRPr lang="en-US"/>
        </a:p>
      </dgm:t>
    </dgm:pt>
    <dgm:pt modelId="{C1782618-9F27-F443-96F9-35D37804A34F}" type="sibTrans" cxnId="{57615F7B-B482-2447-BC33-FA88C325C531}">
      <dgm:prSet/>
      <dgm:spPr/>
      <dgm:t>
        <a:bodyPr/>
        <a:lstStyle/>
        <a:p>
          <a:endParaRPr lang="en-US"/>
        </a:p>
      </dgm:t>
    </dgm:pt>
    <dgm:pt modelId="{B4D288AB-8852-0041-B27C-86CA7D6B48AD}">
      <dgm:prSet phldrT="[Text]"/>
      <dgm:spPr/>
      <dgm:t>
        <a:bodyPr/>
        <a:lstStyle/>
        <a:p>
          <a:r>
            <a:rPr lang="en-US" b="1" dirty="0">
              <a:latin typeface="Calibri" charset="0"/>
              <a:ea typeface="Calibri" charset="0"/>
              <a:cs typeface="Calibri" charset="0"/>
            </a:rPr>
            <a:t>Instructional Strategies </a:t>
          </a:r>
          <a:r>
            <a:rPr lang="en-US" dirty="0">
              <a:latin typeface="Calibri" charset="0"/>
              <a:ea typeface="Calibri" charset="0"/>
              <a:cs typeface="Calibri" charset="0"/>
            </a:rPr>
            <a:t>for implementing the EngageNY curriculum</a:t>
          </a:r>
        </a:p>
      </dgm:t>
    </dgm:pt>
    <dgm:pt modelId="{FBE25A63-4C2D-CA47-9C31-1F666D0D1041}" type="parTrans" cxnId="{4E0E6911-6323-5844-B00B-917A4C288911}">
      <dgm:prSet/>
      <dgm:spPr/>
      <dgm:t>
        <a:bodyPr/>
        <a:lstStyle/>
        <a:p>
          <a:endParaRPr lang="en-US"/>
        </a:p>
      </dgm:t>
    </dgm:pt>
    <dgm:pt modelId="{2DFEC220-1885-BF4D-BBE7-A3F736151DE7}" type="sibTrans" cxnId="{4E0E6911-6323-5844-B00B-917A4C288911}">
      <dgm:prSet/>
      <dgm:spPr/>
      <dgm:t>
        <a:bodyPr/>
        <a:lstStyle/>
        <a:p>
          <a:endParaRPr lang="en-US"/>
        </a:p>
      </dgm:t>
    </dgm:pt>
    <dgm:pt modelId="{121FE855-94F3-8F46-B95E-5E1B5CF85EEB}">
      <dgm:prSet phldrT="[Text]"/>
      <dgm:spPr/>
      <dgm:t>
        <a:bodyPr/>
        <a:lstStyle/>
        <a:p>
          <a:r>
            <a:rPr lang="en-US" b="1" dirty="0">
              <a:latin typeface="Calibri" charset="0"/>
              <a:ea typeface="Calibri" charset="0"/>
              <a:cs typeface="Calibri" charset="0"/>
            </a:rPr>
            <a:t>Purposeful Planning </a:t>
          </a:r>
          <a:r>
            <a:rPr lang="en-US" dirty="0">
              <a:latin typeface="Calibri" charset="0"/>
              <a:ea typeface="Calibri" charset="0"/>
              <a:cs typeface="Calibri" charset="0"/>
            </a:rPr>
            <a:t>of the EngageNY curriculum</a:t>
          </a:r>
        </a:p>
      </dgm:t>
    </dgm:pt>
    <dgm:pt modelId="{441003BB-6C9A-E342-9905-DAF61910CF9B}" type="parTrans" cxnId="{BFC145FE-0107-8C4F-B48B-5C996D076598}">
      <dgm:prSet/>
      <dgm:spPr/>
      <dgm:t>
        <a:bodyPr/>
        <a:lstStyle/>
        <a:p>
          <a:endParaRPr lang="en-US"/>
        </a:p>
      </dgm:t>
    </dgm:pt>
    <dgm:pt modelId="{D8572738-DFF9-444E-B268-3F1F3CBBE6E9}" type="sibTrans" cxnId="{BFC145FE-0107-8C4F-B48B-5C996D076598}">
      <dgm:prSet/>
      <dgm:spPr/>
      <dgm:t>
        <a:bodyPr/>
        <a:lstStyle/>
        <a:p>
          <a:endParaRPr lang="en-US"/>
        </a:p>
      </dgm:t>
    </dgm:pt>
    <dgm:pt modelId="{3BC6294F-E0A7-844D-9068-EA505C0851BF}">
      <dgm:prSet phldrT="[Text]"/>
      <dgm:spPr/>
      <dgm:t>
        <a:bodyPr/>
        <a:lstStyle/>
        <a:p>
          <a:r>
            <a:rPr lang="en-US" b="1" dirty="0">
              <a:latin typeface="Calibri" charset="0"/>
              <a:ea typeface="Calibri" charset="0"/>
              <a:cs typeface="Calibri" charset="0"/>
            </a:rPr>
            <a:t>Key Shifts in Action </a:t>
          </a:r>
          <a:r>
            <a:rPr lang="en-US" dirty="0">
              <a:latin typeface="Calibri" charset="0"/>
              <a:ea typeface="Calibri" charset="0"/>
              <a:cs typeface="Calibri" charset="0"/>
            </a:rPr>
            <a:t>through an EngageNY lesson</a:t>
          </a:r>
        </a:p>
      </dgm:t>
    </dgm:pt>
    <dgm:pt modelId="{6AEFB83B-D3CD-2C43-A4F3-4C5742E80A6A}" type="parTrans" cxnId="{41138B24-C7AF-DD48-9381-D2566C1DE5F7}">
      <dgm:prSet/>
      <dgm:spPr/>
      <dgm:t>
        <a:bodyPr/>
        <a:lstStyle/>
        <a:p>
          <a:endParaRPr lang="en-US"/>
        </a:p>
      </dgm:t>
    </dgm:pt>
    <dgm:pt modelId="{0D85B9C3-9876-5443-8191-7F427602E374}" type="sibTrans" cxnId="{41138B24-C7AF-DD48-9381-D2566C1DE5F7}">
      <dgm:prSet/>
      <dgm:spPr/>
      <dgm:t>
        <a:bodyPr/>
        <a:lstStyle/>
        <a:p>
          <a:endParaRPr lang="en-US"/>
        </a:p>
      </dgm:t>
    </dgm:pt>
    <dgm:pt modelId="{AA4F7729-4354-554E-BDD9-3EE2C2B6228B}" type="pres">
      <dgm:prSet presAssocID="{000C5195-2F17-D140-8924-E7CD55F6632E}" presName="Name0" presStyleCnt="0">
        <dgm:presLayoutVars>
          <dgm:chMax val="7"/>
          <dgm:chPref val="7"/>
          <dgm:dir/>
        </dgm:presLayoutVars>
      </dgm:prSet>
      <dgm:spPr/>
    </dgm:pt>
    <dgm:pt modelId="{AF85F576-9E20-DA47-85FD-31007359826E}" type="pres">
      <dgm:prSet presAssocID="{000C5195-2F17-D140-8924-E7CD55F6632E}" presName="Name1" presStyleCnt="0"/>
      <dgm:spPr/>
    </dgm:pt>
    <dgm:pt modelId="{8CF40BD6-85E0-B343-A342-D788CEF392F1}" type="pres">
      <dgm:prSet presAssocID="{000C5195-2F17-D140-8924-E7CD55F6632E}" presName="cycle" presStyleCnt="0"/>
      <dgm:spPr/>
    </dgm:pt>
    <dgm:pt modelId="{03F47AE9-1A1B-E245-AB7F-5A6EC690FF50}" type="pres">
      <dgm:prSet presAssocID="{000C5195-2F17-D140-8924-E7CD55F6632E}" presName="srcNode" presStyleLbl="node1" presStyleIdx="0" presStyleCnt="7"/>
      <dgm:spPr/>
    </dgm:pt>
    <dgm:pt modelId="{289FEDB6-D9B9-ED42-BB85-01FB10E97E40}" type="pres">
      <dgm:prSet presAssocID="{000C5195-2F17-D140-8924-E7CD55F6632E}" presName="conn" presStyleLbl="parChTrans1D2" presStyleIdx="0" presStyleCnt="1"/>
      <dgm:spPr/>
    </dgm:pt>
    <dgm:pt modelId="{89F5F4E6-8338-3142-8A90-F59C2E023D21}" type="pres">
      <dgm:prSet presAssocID="{000C5195-2F17-D140-8924-E7CD55F6632E}" presName="extraNode" presStyleLbl="node1" presStyleIdx="0" presStyleCnt="7"/>
      <dgm:spPr/>
    </dgm:pt>
    <dgm:pt modelId="{583E4DDF-4326-A74D-B389-A4221BCE58C7}" type="pres">
      <dgm:prSet presAssocID="{000C5195-2F17-D140-8924-E7CD55F6632E}" presName="dstNode" presStyleLbl="node1" presStyleIdx="0" presStyleCnt="7"/>
      <dgm:spPr/>
    </dgm:pt>
    <dgm:pt modelId="{32E1EF88-F8E9-6948-85F4-126E213B4E76}" type="pres">
      <dgm:prSet presAssocID="{66B419B7-378E-F446-99EC-3E2466CFC3D5}" presName="text_1" presStyleLbl="node1" presStyleIdx="0" presStyleCnt="7">
        <dgm:presLayoutVars>
          <dgm:bulletEnabled val="1"/>
        </dgm:presLayoutVars>
      </dgm:prSet>
      <dgm:spPr/>
    </dgm:pt>
    <dgm:pt modelId="{E6D7A239-5B4A-A846-AEEF-14C758270F32}" type="pres">
      <dgm:prSet presAssocID="{66B419B7-378E-F446-99EC-3E2466CFC3D5}" presName="accent_1" presStyleCnt="0"/>
      <dgm:spPr/>
    </dgm:pt>
    <dgm:pt modelId="{596D7790-EAE0-224F-A8C1-D7DCCD5844F1}" type="pres">
      <dgm:prSet presAssocID="{66B419B7-378E-F446-99EC-3E2466CFC3D5}" presName="accentRepeatNode" presStyleLbl="solidFgAcc1" presStyleIdx="0" presStyleCnt="7"/>
      <dgm:spPr/>
    </dgm:pt>
    <dgm:pt modelId="{F137C0D6-93D6-654B-804B-8FB10291CB92}" type="pres">
      <dgm:prSet presAssocID="{2EA4F45F-9436-E849-8ECC-ABA8B0376BCD}" presName="text_2" presStyleLbl="node1" presStyleIdx="1" presStyleCnt="7">
        <dgm:presLayoutVars>
          <dgm:bulletEnabled val="1"/>
        </dgm:presLayoutVars>
      </dgm:prSet>
      <dgm:spPr/>
    </dgm:pt>
    <dgm:pt modelId="{FEF49AB7-3641-0947-8DF2-EF60AD217518}" type="pres">
      <dgm:prSet presAssocID="{2EA4F45F-9436-E849-8ECC-ABA8B0376BCD}" presName="accent_2" presStyleCnt="0"/>
      <dgm:spPr/>
    </dgm:pt>
    <dgm:pt modelId="{7F522569-4318-764C-91E4-2C1EA1A3D936}" type="pres">
      <dgm:prSet presAssocID="{2EA4F45F-9436-E849-8ECC-ABA8B0376BCD}" presName="accentRepeatNode" presStyleLbl="solidFgAcc1" presStyleIdx="1" presStyleCnt="7"/>
      <dgm:spPr/>
    </dgm:pt>
    <dgm:pt modelId="{2585ABCA-2A2C-C745-AFC5-939FB1FF7882}" type="pres">
      <dgm:prSet presAssocID="{3BC6294F-E0A7-844D-9068-EA505C0851BF}" presName="text_3" presStyleLbl="node1" presStyleIdx="2" presStyleCnt="7">
        <dgm:presLayoutVars>
          <dgm:bulletEnabled val="1"/>
        </dgm:presLayoutVars>
      </dgm:prSet>
      <dgm:spPr/>
    </dgm:pt>
    <dgm:pt modelId="{5D66C018-43B0-AE46-BB9D-18DDE7E8400B}" type="pres">
      <dgm:prSet presAssocID="{3BC6294F-E0A7-844D-9068-EA505C0851BF}" presName="accent_3" presStyleCnt="0"/>
      <dgm:spPr/>
    </dgm:pt>
    <dgm:pt modelId="{1827A35C-5272-E94A-8506-BA568C3F37F7}" type="pres">
      <dgm:prSet presAssocID="{3BC6294F-E0A7-844D-9068-EA505C0851BF}" presName="accentRepeatNode" presStyleLbl="solidFgAcc1" presStyleIdx="2" presStyleCnt="7"/>
      <dgm:spPr/>
    </dgm:pt>
    <dgm:pt modelId="{5B6C8845-9E15-254B-A377-BD828A6147F0}" type="pres">
      <dgm:prSet presAssocID="{88380A01-68B9-C94C-9D71-1CE3F99B4826}" presName="text_4" presStyleLbl="node1" presStyleIdx="3" presStyleCnt="7">
        <dgm:presLayoutVars>
          <dgm:bulletEnabled val="1"/>
        </dgm:presLayoutVars>
      </dgm:prSet>
      <dgm:spPr/>
    </dgm:pt>
    <dgm:pt modelId="{4C203937-D938-F645-8275-8C70FA9A07D2}" type="pres">
      <dgm:prSet presAssocID="{88380A01-68B9-C94C-9D71-1CE3F99B4826}" presName="accent_4" presStyleCnt="0"/>
      <dgm:spPr/>
    </dgm:pt>
    <dgm:pt modelId="{D298ADEB-6CB0-0F43-A960-A3AEFD303D46}" type="pres">
      <dgm:prSet presAssocID="{88380A01-68B9-C94C-9D71-1CE3F99B4826}" presName="accentRepeatNode" presStyleLbl="solidFgAcc1" presStyleIdx="3" presStyleCnt="7"/>
      <dgm:spPr/>
    </dgm:pt>
    <dgm:pt modelId="{383EFADA-01C1-C045-B6E1-1336948DED04}" type="pres">
      <dgm:prSet presAssocID="{B4D288AB-8852-0041-B27C-86CA7D6B48AD}" presName="text_5" presStyleLbl="node1" presStyleIdx="4" presStyleCnt="7">
        <dgm:presLayoutVars>
          <dgm:bulletEnabled val="1"/>
        </dgm:presLayoutVars>
      </dgm:prSet>
      <dgm:spPr/>
    </dgm:pt>
    <dgm:pt modelId="{4FCA8DDC-B986-9C47-8F5F-69E4ADAAE663}" type="pres">
      <dgm:prSet presAssocID="{B4D288AB-8852-0041-B27C-86CA7D6B48AD}" presName="accent_5" presStyleCnt="0"/>
      <dgm:spPr/>
    </dgm:pt>
    <dgm:pt modelId="{245B7FB1-276D-C547-A9F4-FDCBBE03A2BD}" type="pres">
      <dgm:prSet presAssocID="{B4D288AB-8852-0041-B27C-86CA7D6B48AD}" presName="accentRepeatNode" presStyleLbl="solidFgAcc1" presStyleIdx="4" presStyleCnt="7"/>
      <dgm:spPr/>
    </dgm:pt>
    <dgm:pt modelId="{CD883283-3F7E-D746-B6DF-BAA38792A872}" type="pres">
      <dgm:prSet presAssocID="{7B5664E2-9894-F44E-9BAC-D68E7530DA53}" presName="text_6" presStyleLbl="node1" presStyleIdx="5" presStyleCnt="7">
        <dgm:presLayoutVars>
          <dgm:bulletEnabled val="1"/>
        </dgm:presLayoutVars>
      </dgm:prSet>
      <dgm:spPr/>
    </dgm:pt>
    <dgm:pt modelId="{A158F0BF-CFD9-704B-B167-BA90F0CCAAF9}" type="pres">
      <dgm:prSet presAssocID="{7B5664E2-9894-F44E-9BAC-D68E7530DA53}" presName="accent_6" presStyleCnt="0"/>
      <dgm:spPr/>
    </dgm:pt>
    <dgm:pt modelId="{4942C0DB-D27E-4C4B-A477-A5569C27B2FB}" type="pres">
      <dgm:prSet presAssocID="{7B5664E2-9894-F44E-9BAC-D68E7530DA53}" presName="accentRepeatNode" presStyleLbl="solidFgAcc1" presStyleIdx="5" presStyleCnt="7"/>
      <dgm:spPr/>
    </dgm:pt>
    <dgm:pt modelId="{7B32AA1B-497C-5D46-AA7F-B6AD3FFFEFD2}" type="pres">
      <dgm:prSet presAssocID="{121FE855-94F3-8F46-B95E-5E1B5CF85EEB}" presName="text_7" presStyleLbl="node1" presStyleIdx="6" presStyleCnt="7">
        <dgm:presLayoutVars>
          <dgm:bulletEnabled val="1"/>
        </dgm:presLayoutVars>
      </dgm:prSet>
      <dgm:spPr/>
    </dgm:pt>
    <dgm:pt modelId="{E16C19C6-ABE6-3643-8CB1-62A7E4456DEF}" type="pres">
      <dgm:prSet presAssocID="{121FE855-94F3-8F46-B95E-5E1B5CF85EEB}" presName="accent_7" presStyleCnt="0"/>
      <dgm:spPr/>
    </dgm:pt>
    <dgm:pt modelId="{34512ED5-F450-C446-A416-EEC9DB6A2ED2}" type="pres">
      <dgm:prSet presAssocID="{121FE855-94F3-8F46-B95E-5E1B5CF85EEB}" presName="accentRepeatNode" presStyleLbl="solidFgAcc1" presStyleIdx="6" presStyleCnt="7"/>
      <dgm:spPr/>
    </dgm:pt>
  </dgm:ptLst>
  <dgm:cxnLst>
    <dgm:cxn modelId="{4E0E6911-6323-5844-B00B-917A4C288911}" srcId="{000C5195-2F17-D140-8924-E7CD55F6632E}" destId="{B4D288AB-8852-0041-B27C-86CA7D6B48AD}" srcOrd="4" destOrd="0" parTransId="{FBE25A63-4C2D-CA47-9C31-1F666D0D1041}" sibTransId="{2DFEC220-1885-BF4D-BBE7-A3F736151DE7}"/>
    <dgm:cxn modelId="{41138B24-C7AF-DD48-9381-D2566C1DE5F7}" srcId="{000C5195-2F17-D140-8924-E7CD55F6632E}" destId="{3BC6294F-E0A7-844D-9068-EA505C0851BF}" srcOrd="2" destOrd="0" parTransId="{6AEFB83B-D3CD-2C43-A4F3-4C5742E80A6A}" sibTransId="{0D85B9C3-9876-5443-8191-7F427602E374}"/>
    <dgm:cxn modelId="{165B5225-48A2-D448-A6F9-5D3D26BD6150}" srcId="{000C5195-2F17-D140-8924-E7CD55F6632E}" destId="{88380A01-68B9-C94C-9D71-1CE3F99B4826}" srcOrd="3" destOrd="0" parTransId="{5BBCC9B2-A317-CF4B-897C-E5BC53EF6500}" sibTransId="{B7D693D0-692D-BE43-8A6C-E5E195272EEC}"/>
    <dgm:cxn modelId="{83BCB727-9DB7-EB44-8BEA-FB10456D337E}" type="presOf" srcId="{66B419B7-378E-F446-99EC-3E2466CFC3D5}" destId="{32E1EF88-F8E9-6948-85F4-126E213B4E76}" srcOrd="0" destOrd="0" presId="urn:microsoft.com/office/officeart/2008/layout/VerticalCurvedList"/>
    <dgm:cxn modelId="{3EED6B2F-0027-094D-8787-C9B0C8631D59}" type="presOf" srcId="{121FE855-94F3-8F46-B95E-5E1B5CF85EEB}" destId="{7B32AA1B-497C-5D46-AA7F-B6AD3FFFEFD2}" srcOrd="0" destOrd="0" presId="urn:microsoft.com/office/officeart/2008/layout/VerticalCurvedList"/>
    <dgm:cxn modelId="{3F81CF4B-F9C1-1144-BF56-10E08F9EA055}" type="presOf" srcId="{2EA4F45F-9436-E849-8ECC-ABA8B0376BCD}" destId="{F137C0D6-93D6-654B-804B-8FB10291CB92}" srcOrd="0" destOrd="0" presId="urn:microsoft.com/office/officeart/2008/layout/VerticalCurvedList"/>
    <dgm:cxn modelId="{17C1EB5B-A0CD-9246-B47B-CBDCA509B45B}" type="presOf" srcId="{000C5195-2F17-D140-8924-E7CD55F6632E}" destId="{AA4F7729-4354-554E-BDD9-3EE2C2B6228B}" srcOrd="0" destOrd="0" presId="urn:microsoft.com/office/officeart/2008/layout/VerticalCurvedList"/>
    <dgm:cxn modelId="{57615F7B-B482-2447-BC33-FA88C325C531}" srcId="{000C5195-2F17-D140-8924-E7CD55F6632E}" destId="{7B5664E2-9894-F44E-9BAC-D68E7530DA53}" srcOrd="5" destOrd="0" parTransId="{52D550B7-76E7-984E-9596-4B1B86B9BE25}" sibTransId="{C1782618-9F27-F443-96F9-35D37804A34F}"/>
    <dgm:cxn modelId="{33A87A8E-C928-3945-A739-7BBF924DC4F6}" type="presOf" srcId="{3BC6294F-E0A7-844D-9068-EA505C0851BF}" destId="{2585ABCA-2A2C-C745-AFC5-939FB1FF7882}" srcOrd="0" destOrd="0" presId="urn:microsoft.com/office/officeart/2008/layout/VerticalCurvedList"/>
    <dgm:cxn modelId="{87591C95-71A4-7241-9936-67C509E380DC}" type="presOf" srcId="{7B5664E2-9894-F44E-9BAC-D68E7530DA53}" destId="{CD883283-3F7E-D746-B6DF-BAA38792A872}" srcOrd="0" destOrd="0" presId="urn:microsoft.com/office/officeart/2008/layout/VerticalCurvedList"/>
    <dgm:cxn modelId="{AB4F11A1-147E-0A42-A9B3-11BA9A503722}" type="presOf" srcId="{B4D288AB-8852-0041-B27C-86CA7D6B48AD}" destId="{383EFADA-01C1-C045-B6E1-1336948DED04}" srcOrd="0" destOrd="0" presId="urn:microsoft.com/office/officeart/2008/layout/VerticalCurvedList"/>
    <dgm:cxn modelId="{C0416ECE-F3B1-F74D-9834-52221F1DA15E}" type="presOf" srcId="{88380A01-68B9-C94C-9D71-1CE3F99B4826}" destId="{5B6C8845-9E15-254B-A377-BD828A6147F0}" srcOrd="0" destOrd="0" presId="urn:microsoft.com/office/officeart/2008/layout/VerticalCurvedList"/>
    <dgm:cxn modelId="{1D945FE7-C3DB-5349-8306-9C03B71451B2}" type="presOf" srcId="{A058A1CF-C3A2-2B4F-8852-7DF84C688A59}" destId="{289FEDB6-D9B9-ED42-BB85-01FB10E97E40}" srcOrd="0" destOrd="0" presId="urn:microsoft.com/office/officeart/2008/layout/VerticalCurvedList"/>
    <dgm:cxn modelId="{59A9F5E7-54FA-FD40-A91E-43BA61117E74}" srcId="{000C5195-2F17-D140-8924-E7CD55F6632E}" destId="{66B419B7-378E-F446-99EC-3E2466CFC3D5}" srcOrd="0" destOrd="0" parTransId="{FEC95BA3-3AA5-1646-B9C0-D7776F2B8062}" sibTransId="{A058A1CF-C3A2-2B4F-8852-7DF84C688A59}"/>
    <dgm:cxn modelId="{1E2011FA-A490-BE4B-8358-9440C00A24F1}" srcId="{000C5195-2F17-D140-8924-E7CD55F6632E}" destId="{2EA4F45F-9436-E849-8ECC-ABA8B0376BCD}" srcOrd="1" destOrd="0" parTransId="{C89E3485-AB2B-8147-937F-DDA769D4195E}" sibTransId="{A329007D-AE2D-FA47-A7A6-997148738BE9}"/>
    <dgm:cxn modelId="{BFC145FE-0107-8C4F-B48B-5C996D076598}" srcId="{000C5195-2F17-D140-8924-E7CD55F6632E}" destId="{121FE855-94F3-8F46-B95E-5E1B5CF85EEB}" srcOrd="6" destOrd="0" parTransId="{441003BB-6C9A-E342-9905-DAF61910CF9B}" sibTransId="{D8572738-DFF9-444E-B268-3F1F3CBBE6E9}"/>
    <dgm:cxn modelId="{06385354-47A7-BD44-A3BB-A4D285BB3865}" type="presParOf" srcId="{AA4F7729-4354-554E-BDD9-3EE2C2B6228B}" destId="{AF85F576-9E20-DA47-85FD-31007359826E}" srcOrd="0" destOrd="0" presId="urn:microsoft.com/office/officeart/2008/layout/VerticalCurvedList"/>
    <dgm:cxn modelId="{3C4D6FE8-941A-DB4C-ACC6-B8B79E6C9F21}" type="presParOf" srcId="{AF85F576-9E20-DA47-85FD-31007359826E}" destId="{8CF40BD6-85E0-B343-A342-D788CEF392F1}" srcOrd="0" destOrd="0" presId="urn:microsoft.com/office/officeart/2008/layout/VerticalCurvedList"/>
    <dgm:cxn modelId="{FCAD1C69-EA10-3341-A88C-EBEDB40AC30D}" type="presParOf" srcId="{8CF40BD6-85E0-B343-A342-D788CEF392F1}" destId="{03F47AE9-1A1B-E245-AB7F-5A6EC690FF50}" srcOrd="0" destOrd="0" presId="urn:microsoft.com/office/officeart/2008/layout/VerticalCurvedList"/>
    <dgm:cxn modelId="{E207C75E-BCBF-FF4E-9AC1-B940D755F3FB}" type="presParOf" srcId="{8CF40BD6-85E0-B343-A342-D788CEF392F1}" destId="{289FEDB6-D9B9-ED42-BB85-01FB10E97E40}" srcOrd="1" destOrd="0" presId="urn:microsoft.com/office/officeart/2008/layout/VerticalCurvedList"/>
    <dgm:cxn modelId="{B8E84C1F-B7E2-324B-9F69-601B79B44854}" type="presParOf" srcId="{8CF40BD6-85E0-B343-A342-D788CEF392F1}" destId="{89F5F4E6-8338-3142-8A90-F59C2E023D21}" srcOrd="2" destOrd="0" presId="urn:microsoft.com/office/officeart/2008/layout/VerticalCurvedList"/>
    <dgm:cxn modelId="{A12A2667-CECF-8941-9B2B-F1E80DED89AC}" type="presParOf" srcId="{8CF40BD6-85E0-B343-A342-D788CEF392F1}" destId="{583E4DDF-4326-A74D-B389-A4221BCE58C7}" srcOrd="3" destOrd="0" presId="urn:microsoft.com/office/officeart/2008/layout/VerticalCurvedList"/>
    <dgm:cxn modelId="{070708B8-8357-5E48-A0EA-8086EA740F30}" type="presParOf" srcId="{AF85F576-9E20-DA47-85FD-31007359826E}" destId="{32E1EF88-F8E9-6948-85F4-126E213B4E76}" srcOrd="1" destOrd="0" presId="urn:microsoft.com/office/officeart/2008/layout/VerticalCurvedList"/>
    <dgm:cxn modelId="{89BA0572-C94C-5E43-94DC-65D1BED7794B}" type="presParOf" srcId="{AF85F576-9E20-DA47-85FD-31007359826E}" destId="{E6D7A239-5B4A-A846-AEEF-14C758270F32}" srcOrd="2" destOrd="0" presId="urn:microsoft.com/office/officeart/2008/layout/VerticalCurvedList"/>
    <dgm:cxn modelId="{BC8120D8-53D2-E445-ADB6-D01FC5A82905}" type="presParOf" srcId="{E6D7A239-5B4A-A846-AEEF-14C758270F32}" destId="{596D7790-EAE0-224F-A8C1-D7DCCD5844F1}" srcOrd="0" destOrd="0" presId="urn:microsoft.com/office/officeart/2008/layout/VerticalCurvedList"/>
    <dgm:cxn modelId="{CCAA6288-40B4-6240-98BA-FBF9690F14CC}" type="presParOf" srcId="{AF85F576-9E20-DA47-85FD-31007359826E}" destId="{F137C0D6-93D6-654B-804B-8FB10291CB92}" srcOrd="3" destOrd="0" presId="urn:microsoft.com/office/officeart/2008/layout/VerticalCurvedList"/>
    <dgm:cxn modelId="{80176EEF-C4CB-0E47-962F-6CF31AFF4646}" type="presParOf" srcId="{AF85F576-9E20-DA47-85FD-31007359826E}" destId="{FEF49AB7-3641-0947-8DF2-EF60AD217518}" srcOrd="4" destOrd="0" presId="urn:microsoft.com/office/officeart/2008/layout/VerticalCurvedList"/>
    <dgm:cxn modelId="{65384AEE-041E-E54D-A396-05CA02EBF6D2}" type="presParOf" srcId="{FEF49AB7-3641-0947-8DF2-EF60AD217518}" destId="{7F522569-4318-764C-91E4-2C1EA1A3D936}" srcOrd="0" destOrd="0" presId="urn:microsoft.com/office/officeart/2008/layout/VerticalCurvedList"/>
    <dgm:cxn modelId="{C103A740-6D03-2A47-A2B2-24BEFA68FCAA}" type="presParOf" srcId="{AF85F576-9E20-DA47-85FD-31007359826E}" destId="{2585ABCA-2A2C-C745-AFC5-939FB1FF7882}" srcOrd="5" destOrd="0" presId="urn:microsoft.com/office/officeart/2008/layout/VerticalCurvedList"/>
    <dgm:cxn modelId="{4A779CC8-93E3-ED4C-B1AE-F947BD339702}" type="presParOf" srcId="{AF85F576-9E20-DA47-85FD-31007359826E}" destId="{5D66C018-43B0-AE46-BB9D-18DDE7E8400B}" srcOrd="6" destOrd="0" presId="urn:microsoft.com/office/officeart/2008/layout/VerticalCurvedList"/>
    <dgm:cxn modelId="{2836E121-4148-3D4F-AAF2-D4B410DCAF67}" type="presParOf" srcId="{5D66C018-43B0-AE46-BB9D-18DDE7E8400B}" destId="{1827A35C-5272-E94A-8506-BA568C3F37F7}" srcOrd="0" destOrd="0" presId="urn:microsoft.com/office/officeart/2008/layout/VerticalCurvedList"/>
    <dgm:cxn modelId="{159892AA-A26A-F643-8839-5BB4B1B3064F}" type="presParOf" srcId="{AF85F576-9E20-DA47-85FD-31007359826E}" destId="{5B6C8845-9E15-254B-A377-BD828A6147F0}" srcOrd="7" destOrd="0" presId="urn:microsoft.com/office/officeart/2008/layout/VerticalCurvedList"/>
    <dgm:cxn modelId="{C2D99011-0E97-484B-93B5-72EF0A9CE425}" type="presParOf" srcId="{AF85F576-9E20-DA47-85FD-31007359826E}" destId="{4C203937-D938-F645-8275-8C70FA9A07D2}" srcOrd="8" destOrd="0" presId="urn:microsoft.com/office/officeart/2008/layout/VerticalCurvedList"/>
    <dgm:cxn modelId="{C987EBA9-8D9D-8341-B67F-6590A066BE10}" type="presParOf" srcId="{4C203937-D938-F645-8275-8C70FA9A07D2}" destId="{D298ADEB-6CB0-0F43-A960-A3AEFD303D46}" srcOrd="0" destOrd="0" presId="urn:microsoft.com/office/officeart/2008/layout/VerticalCurvedList"/>
    <dgm:cxn modelId="{50627057-6B9A-E245-8134-DBC6F705304A}" type="presParOf" srcId="{AF85F576-9E20-DA47-85FD-31007359826E}" destId="{383EFADA-01C1-C045-B6E1-1336948DED04}" srcOrd="9" destOrd="0" presId="urn:microsoft.com/office/officeart/2008/layout/VerticalCurvedList"/>
    <dgm:cxn modelId="{9A36304C-CA8E-2E47-8BD4-8A0A807705D2}" type="presParOf" srcId="{AF85F576-9E20-DA47-85FD-31007359826E}" destId="{4FCA8DDC-B986-9C47-8F5F-69E4ADAAE663}" srcOrd="10" destOrd="0" presId="urn:microsoft.com/office/officeart/2008/layout/VerticalCurvedList"/>
    <dgm:cxn modelId="{48A7842E-15AB-DF49-A3DE-FB06EC54931D}" type="presParOf" srcId="{4FCA8DDC-B986-9C47-8F5F-69E4ADAAE663}" destId="{245B7FB1-276D-C547-A9F4-FDCBBE03A2BD}" srcOrd="0" destOrd="0" presId="urn:microsoft.com/office/officeart/2008/layout/VerticalCurvedList"/>
    <dgm:cxn modelId="{7B98331D-67F5-794B-BD63-7FCE66869241}" type="presParOf" srcId="{AF85F576-9E20-DA47-85FD-31007359826E}" destId="{CD883283-3F7E-D746-B6DF-BAA38792A872}" srcOrd="11" destOrd="0" presId="urn:microsoft.com/office/officeart/2008/layout/VerticalCurvedList"/>
    <dgm:cxn modelId="{EC82BCDA-83F0-5947-9637-5BD7B0DF5092}" type="presParOf" srcId="{AF85F576-9E20-DA47-85FD-31007359826E}" destId="{A158F0BF-CFD9-704B-B167-BA90F0CCAAF9}" srcOrd="12" destOrd="0" presId="urn:microsoft.com/office/officeart/2008/layout/VerticalCurvedList"/>
    <dgm:cxn modelId="{00858128-AA6B-1A44-89EA-DBC2936EF2EB}" type="presParOf" srcId="{A158F0BF-CFD9-704B-B167-BA90F0CCAAF9}" destId="{4942C0DB-D27E-4C4B-A477-A5569C27B2FB}" srcOrd="0" destOrd="0" presId="urn:microsoft.com/office/officeart/2008/layout/VerticalCurvedList"/>
    <dgm:cxn modelId="{49AE7C13-41F6-5D4D-9E25-859BEFA2BDF3}" type="presParOf" srcId="{AF85F576-9E20-DA47-85FD-31007359826E}" destId="{7B32AA1B-497C-5D46-AA7F-B6AD3FFFEFD2}" srcOrd="13" destOrd="0" presId="urn:microsoft.com/office/officeart/2008/layout/VerticalCurvedList"/>
    <dgm:cxn modelId="{EDDABC30-5ABE-9340-B250-F48D10BE1DDA}" type="presParOf" srcId="{AF85F576-9E20-DA47-85FD-31007359826E}" destId="{E16C19C6-ABE6-3643-8CB1-62A7E4456DEF}" srcOrd="14" destOrd="0" presId="urn:microsoft.com/office/officeart/2008/layout/VerticalCurvedList"/>
    <dgm:cxn modelId="{B67F8096-20CB-7348-BE8C-F3B4CDEE3C92}" type="presParOf" srcId="{E16C19C6-ABE6-3643-8CB1-62A7E4456DEF}" destId="{34512ED5-F450-C446-A416-EEC9DB6A2ED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D81DF-DCDE-2844-8A0B-DF9BE887C290}">
      <dsp:nvSpPr>
        <dsp:cNvPr id="0" name=""/>
        <dsp:cNvSpPr/>
      </dsp:nvSpPr>
      <dsp:spPr>
        <a:xfrm>
          <a:off x="3202737" y="456653"/>
          <a:ext cx="6425994"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13792" rIns="113792" bIns="113792"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6">
                  <a:lumMod val="50000"/>
                </a:schemeClr>
              </a:solidFill>
              <a:latin typeface="Calibri"/>
              <a:cs typeface="Calibri"/>
            </a:rPr>
            <a:t>Experience math tasks from EngageNY and other Tier 1 resources related to the focus content of recognizing and generating equivalent expressions.</a:t>
          </a:r>
        </a:p>
      </dsp:txBody>
      <dsp:txXfrm>
        <a:off x="4230896" y="456653"/>
        <a:ext cx="5397835" cy="1134485"/>
      </dsp:txXfrm>
    </dsp:sp>
    <dsp:sp modelId="{F65F3196-F7AB-3E4D-B482-25B3C8915F65}">
      <dsp:nvSpPr>
        <dsp:cNvPr id="0" name=""/>
        <dsp:cNvSpPr/>
      </dsp:nvSpPr>
      <dsp:spPr>
        <a:xfrm>
          <a:off x="3205712" y="1591138"/>
          <a:ext cx="6420043"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13792" rIns="113792" bIns="113792"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6">
                  <a:lumMod val="50000"/>
                </a:schemeClr>
              </a:solidFill>
              <a:latin typeface="Calibri"/>
              <a:cs typeface="Calibri"/>
            </a:rPr>
            <a:t>Explore coherence between the LSSM related to recognizing and generating equivalent expressions and identify implications for teaching and learning. </a:t>
          </a:r>
        </a:p>
      </dsp:txBody>
      <dsp:txXfrm>
        <a:off x="4232919" y="1591138"/>
        <a:ext cx="5392836" cy="1134485"/>
      </dsp:txXfrm>
    </dsp:sp>
    <dsp:sp modelId="{37A12BF8-DE47-7846-88A7-98EF20AFCB86}">
      <dsp:nvSpPr>
        <dsp:cNvPr id="0" name=""/>
        <dsp:cNvSpPr/>
      </dsp:nvSpPr>
      <dsp:spPr>
        <a:xfrm>
          <a:off x="3206192" y="2725623"/>
          <a:ext cx="6419084" cy="1134485"/>
        </a:xfrm>
        <a:prstGeom prst="rect">
          <a:avLst/>
        </a:prstGeom>
        <a:noFill/>
        <a:ln w="25400"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l" defTabSz="711200">
            <a:lnSpc>
              <a:spcPct val="90000"/>
            </a:lnSpc>
            <a:spcBef>
              <a:spcPct val="0"/>
            </a:spcBef>
            <a:spcAft>
              <a:spcPct val="35000"/>
            </a:spcAft>
            <a:buNone/>
          </a:pPr>
          <a:r>
            <a:rPr lang="en-US" sz="1600" kern="1200" dirty="0">
              <a:solidFill>
                <a:srgbClr val="000000"/>
              </a:solidFill>
              <a:latin typeface="Calibri" charset="0"/>
              <a:ea typeface="Calibri" charset="0"/>
              <a:cs typeface="Calibri" charset="0"/>
            </a:rPr>
            <a:t>Investigate the impact of selecting student responses that highlight specific strategies or misconceptions and sequencing them to be presented in a way that helps students to make connections and deepen their mathematical understanding.</a:t>
          </a:r>
          <a:endParaRPr lang="en-US" sz="1600" kern="1200" dirty="0">
            <a:solidFill>
              <a:srgbClr val="FF0000"/>
            </a:solidFill>
            <a:latin typeface="Calibri" charset="0"/>
            <a:ea typeface="Calibri" charset="0"/>
            <a:cs typeface="Calibri" charset="0"/>
          </a:endParaRPr>
        </a:p>
      </dsp:txBody>
      <dsp:txXfrm>
        <a:off x="4233245" y="2725623"/>
        <a:ext cx="5392031" cy="1134485"/>
      </dsp:txXfrm>
    </dsp:sp>
    <dsp:sp modelId="{D972F8CD-F797-8247-B2B7-E3DC942B155D}">
      <dsp:nvSpPr>
        <dsp:cNvPr id="0" name=""/>
        <dsp:cNvSpPr/>
      </dsp:nvSpPr>
      <dsp:spPr>
        <a:xfrm>
          <a:off x="3205183" y="3863193"/>
          <a:ext cx="6420572"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13792" rIns="113792" bIns="113792"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6">
                  <a:lumMod val="50000"/>
                </a:schemeClr>
              </a:solidFill>
              <a:latin typeface="Calibri"/>
              <a:cs typeface="Calibri"/>
            </a:rPr>
            <a:t>Use tools for purposeful planning to develop a common understanding of grade-level/course standards to align teaching and learning using EngageNY and other Tier 1 resources. </a:t>
          </a:r>
        </a:p>
      </dsp:txBody>
      <dsp:txXfrm>
        <a:off x="4232475" y="3863193"/>
        <a:ext cx="5393280" cy="1134485"/>
      </dsp:txXfrm>
    </dsp:sp>
    <dsp:sp modelId="{9590011F-0487-5D4E-B471-75B91041E346}">
      <dsp:nvSpPr>
        <dsp:cNvPr id="0" name=""/>
        <dsp:cNvSpPr/>
      </dsp:nvSpPr>
      <dsp:spPr>
        <a:xfrm>
          <a:off x="1559250" y="171336"/>
          <a:ext cx="2070636" cy="1831980"/>
        </a:xfrm>
        <a:prstGeom prst="ellipse">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50000"/>
                </a:schemeClr>
              </a:solidFill>
              <a:latin typeface="Calibri"/>
              <a:cs typeface="Calibri"/>
            </a:rPr>
            <a:t>Participants will</a:t>
          </a:r>
        </a:p>
      </dsp:txBody>
      <dsp:txXfrm>
        <a:off x="1862488" y="439623"/>
        <a:ext cx="1464160" cy="12954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DA8E4-D455-F04C-9E08-5B33A84D53DE}">
      <dsp:nvSpPr>
        <dsp:cNvPr id="0" name=""/>
        <dsp:cNvSpPr/>
      </dsp:nvSpPr>
      <dsp:spPr>
        <a:xfrm>
          <a:off x="-6126981" y="-937410"/>
          <a:ext cx="7293488" cy="7293488"/>
        </a:xfrm>
        <a:prstGeom prst="blockArc">
          <a:avLst>
            <a:gd name="adj1" fmla="val 18900000"/>
            <a:gd name="adj2" fmla="val 2700000"/>
            <a:gd name="adj3" fmla="val 296"/>
          </a:avLst>
        </a:pr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E349375-560A-FA4A-9E96-BC0CEF432B59}">
      <dsp:nvSpPr>
        <dsp:cNvPr id="0" name=""/>
        <dsp:cNvSpPr/>
      </dsp:nvSpPr>
      <dsp:spPr>
        <a:xfrm>
          <a:off x="509717" y="338558"/>
          <a:ext cx="7541700" cy="677550"/>
        </a:xfrm>
        <a:prstGeom prst="rect">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Anticipating</a:t>
          </a:r>
          <a:r>
            <a:rPr lang="en-US" sz="2400" kern="1200" dirty="0">
              <a:latin typeface="Calibri" charset="0"/>
              <a:ea typeface="Calibri" charset="0"/>
              <a:cs typeface="Calibri" charset="0"/>
            </a:rPr>
            <a:t> student responses prior to the lesson</a:t>
          </a:r>
        </a:p>
      </dsp:txBody>
      <dsp:txXfrm>
        <a:off x="509717" y="338558"/>
        <a:ext cx="7541700" cy="677550"/>
      </dsp:txXfrm>
    </dsp:sp>
    <dsp:sp modelId="{B6EB9A7E-6BC0-4942-BD8E-633A68FE4E64}">
      <dsp:nvSpPr>
        <dsp:cNvPr id="0" name=""/>
        <dsp:cNvSpPr/>
      </dsp:nvSpPr>
      <dsp:spPr>
        <a:xfrm>
          <a:off x="86248" y="253864"/>
          <a:ext cx="846937" cy="846937"/>
        </a:xfrm>
        <a:prstGeom prst="ellipse">
          <a:avLst/>
        </a:prstGeom>
        <a:solidFill>
          <a:schemeClr val="lt1">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637FEE4-0867-5147-B8E4-5631D0F3BA32}">
      <dsp:nvSpPr>
        <dsp:cNvPr id="0" name=""/>
        <dsp:cNvSpPr/>
      </dsp:nvSpPr>
      <dsp:spPr>
        <a:xfrm>
          <a:off x="995230" y="1354558"/>
          <a:ext cx="7056187" cy="677550"/>
        </a:xfrm>
        <a:prstGeom prst="rect">
          <a:avLst/>
        </a:prstGeom>
        <a:gradFill rotWithShape="0">
          <a:gsLst>
            <a:gs pos="0">
              <a:schemeClr val="accent5">
                <a:hueOff val="930501"/>
                <a:satOff val="-11479"/>
                <a:lumOff val="-6274"/>
                <a:alphaOff val="0"/>
                <a:tint val="100000"/>
                <a:shade val="100000"/>
                <a:satMod val="130000"/>
              </a:schemeClr>
            </a:gs>
            <a:gs pos="100000">
              <a:schemeClr val="accent5">
                <a:hueOff val="930501"/>
                <a:satOff val="-11479"/>
                <a:lumOff val="-6274"/>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Monitoring</a:t>
          </a:r>
          <a:r>
            <a:rPr lang="en-US" sz="2400" kern="1200" dirty="0">
              <a:latin typeface="Calibri" charset="0"/>
              <a:ea typeface="Calibri" charset="0"/>
              <a:cs typeface="Calibri" charset="0"/>
            </a:rPr>
            <a:t> students' work on and engagement with the tasks</a:t>
          </a:r>
        </a:p>
      </dsp:txBody>
      <dsp:txXfrm>
        <a:off x="995230" y="1354558"/>
        <a:ext cx="7056187" cy="677550"/>
      </dsp:txXfrm>
    </dsp:sp>
    <dsp:sp modelId="{3FAB60CF-2B53-924F-AC07-E12F30E76BB0}">
      <dsp:nvSpPr>
        <dsp:cNvPr id="0" name=""/>
        <dsp:cNvSpPr/>
      </dsp:nvSpPr>
      <dsp:spPr>
        <a:xfrm>
          <a:off x="571761" y="1269864"/>
          <a:ext cx="846937" cy="846937"/>
        </a:xfrm>
        <a:prstGeom prst="ellipse">
          <a:avLst/>
        </a:prstGeom>
        <a:solidFill>
          <a:schemeClr val="lt1">
            <a:hueOff val="0"/>
            <a:satOff val="0"/>
            <a:lumOff val="0"/>
            <a:alphaOff val="0"/>
          </a:schemeClr>
        </a:solidFill>
        <a:ln w="9525" cap="flat" cmpd="sng" algn="ctr">
          <a:solidFill>
            <a:schemeClr val="accent5">
              <a:hueOff val="930501"/>
              <a:satOff val="-11479"/>
              <a:lumOff val="-6274"/>
              <a:alphaOff val="0"/>
            </a:schemeClr>
          </a:solidFill>
          <a:prstDash val="solid"/>
        </a:ln>
        <a:effectLst/>
      </dsp:spPr>
      <dsp:style>
        <a:lnRef idx="1">
          <a:scrgbClr r="0" g="0" b="0"/>
        </a:lnRef>
        <a:fillRef idx="1">
          <a:scrgbClr r="0" g="0" b="0"/>
        </a:fillRef>
        <a:effectRef idx="0">
          <a:scrgbClr r="0" g="0" b="0"/>
        </a:effectRef>
        <a:fontRef idx="minor"/>
      </dsp:style>
    </dsp:sp>
    <dsp:sp modelId="{2AA9373C-9D2A-3F4E-9F83-03FC2D3F8479}">
      <dsp:nvSpPr>
        <dsp:cNvPr id="0" name=""/>
        <dsp:cNvSpPr/>
      </dsp:nvSpPr>
      <dsp:spPr>
        <a:xfrm>
          <a:off x="1144243" y="2370558"/>
          <a:ext cx="6907174" cy="677550"/>
        </a:xfrm>
        <a:prstGeom prst="rect">
          <a:avLst/>
        </a:prstGeom>
        <a:gradFill rotWithShape="0">
          <a:gsLst>
            <a:gs pos="0">
              <a:schemeClr val="accent5">
                <a:hueOff val="1861002"/>
                <a:satOff val="-22957"/>
                <a:lumOff val="-12548"/>
                <a:alphaOff val="0"/>
                <a:tint val="100000"/>
                <a:shade val="100000"/>
                <a:satMod val="130000"/>
              </a:schemeClr>
            </a:gs>
            <a:gs pos="100000">
              <a:schemeClr val="accent5">
                <a:hueOff val="1861002"/>
                <a:satOff val="-22957"/>
                <a:lumOff val="-12548"/>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Selecting</a:t>
          </a:r>
          <a:r>
            <a:rPr lang="en-US" sz="2400" kern="1200" dirty="0">
              <a:latin typeface="Calibri" charset="0"/>
              <a:ea typeface="Calibri" charset="0"/>
              <a:cs typeface="Calibri" charset="0"/>
            </a:rPr>
            <a:t> particular students to present their mathematical work</a:t>
          </a:r>
        </a:p>
      </dsp:txBody>
      <dsp:txXfrm>
        <a:off x="1144243" y="2370558"/>
        <a:ext cx="6907174" cy="677550"/>
      </dsp:txXfrm>
    </dsp:sp>
    <dsp:sp modelId="{9CF17EA7-7FE8-A645-A4AB-8AD55A87EB87}">
      <dsp:nvSpPr>
        <dsp:cNvPr id="0" name=""/>
        <dsp:cNvSpPr/>
      </dsp:nvSpPr>
      <dsp:spPr>
        <a:xfrm>
          <a:off x="720774" y="2285864"/>
          <a:ext cx="846937" cy="846937"/>
        </a:xfrm>
        <a:prstGeom prst="ellipse">
          <a:avLst/>
        </a:prstGeom>
        <a:solidFill>
          <a:schemeClr val="lt1">
            <a:hueOff val="0"/>
            <a:satOff val="0"/>
            <a:lumOff val="0"/>
            <a:alphaOff val="0"/>
          </a:schemeClr>
        </a:solidFill>
        <a:ln w="9525" cap="flat" cmpd="sng" algn="ctr">
          <a:solidFill>
            <a:schemeClr val="accent5">
              <a:hueOff val="1861002"/>
              <a:satOff val="-22957"/>
              <a:lumOff val="-12548"/>
              <a:alphaOff val="0"/>
            </a:schemeClr>
          </a:solidFill>
          <a:prstDash val="solid"/>
        </a:ln>
        <a:effectLst/>
      </dsp:spPr>
      <dsp:style>
        <a:lnRef idx="1">
          <a:scrgbClr r="0" g="0" b="0"/>
        </a:lnRef>
        <a:fillRef idx="1">
          <a:scrgbClr r="0" g="0" b="0"/>
        </a:fillRef>
        <a:effectRef idx="0">
          <a:scrgbClr r="0" g="0" b="0"/>
        </a:effectRef>
        <a:fontRef idx="minor"/>
      </dsp:style>
    </dsp:sp>
    <dsp:sp modelId="{E6FF55BE-7EF7-EB48-9B33-2BC352C94623}">
      <dsp:nvSpPr>
        <dsp:cNvPr id="0" name=""/>
        <dsp:cNvSpPr/>
      </dsp:nvSpPr>
      <dsp:spPr>
        <a:xfrm>
          <a:off x="995230" y="3386558"/>
          <a:ext cx="7056187" cy="677550"/>
        </a:xfrm>
        <a:prstGeom prst="rect">
          <a:avLst/>
        </a:prstGeom>
        <a:gradFill rotWithShape="0">
          <a:gsLst>
            <a:gs pos="0">
              <a:schemeClr val="accent5">
                <a:hueOff val="2791502"/>
                <a:satOff val="-34436"/>
                <a:lumOff val="-18822"/>
                <a:alphaOff val="0"/>
                <a:tint val="100000"/>
                <a:shade val="100000"/>
                <a:satMod val="130000"/>
              </a:schemeClr>
            </a:gs>
            <a:gs pos="100000">
              <a:schemeClr val="accent5">
                <a:hueOff val="2791502"/>
                <a:satOff val="-34436"/>
                <a:lumOff val="-18822"/>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Sequencing</a:t>
          </a:r>
          <a:r>
            <a:rPr lang="en-US" sz="2400" kern="1200" dirty="0">
              <a:latin typeface="Calibri" charset="0"/>
              <a:ea typeface="Calibri" charset="0"/>
              <a:cs typeface="Calibri" charset="0"/>
            </a:rPr>
            <a:t> students' responses in a specific order for discourse</a:t>
          </a:r>
        </a:p>
      </dsp:txBody>
      <dsp:txXfrm>
        <a:off x="995230" y="3386558"/>
        <a:ext cx="7056187" cy="677550"/>
      </dsp:txXfrm>
    </dsp:sp>
    <dsp:sp modelId="{194ED4EF-44A1-D440-8EE7-4423D90D6026}">
      <dsp:nvSpPr>
        <dsp:cNvPr id="0" name=""/>
        <dsp:cNvSpPr/>
      </dsp:nvSpPr>
      <dsp:spPr>
        <a:xfrm>
          <a:off x="571761" y="3301864"/>
          <a:ext cx="846937" cy="846937"/>
        </a:xfrm>
        <a:prstGeom prst="ellipse">
          <a:avLst/>
        </a:prstGeom>
        <a:solidFill>
          <a:schemeClr val="lt1">
            <a:hueOff val="0"/>
            <a:satOff val="0"/>
            <a:lumOff val="0"/>
            <a:alphaOff val="0"/>
          </a:schemeClr>
        </a:solidFill>
        <a:ln w="9525" cap="flat" cmpd="sng" algn="ctr">
          <a:solidFill>
            <a:schemeClr val="accent5">
              <a:hueOff val="2791502"/>
              <a:satOff val="-34436"/>
              <a:lumOff val="-18822"/>
              <a:alphaOff val="0"/>
            </a:schemeClr>
          </a:solidFill>
          <a:prstDash val="solid"/>
        </a:ln>
        <a:effectLst/>
      </dsp:spPr>
      <dsp:style>
        <a:lnRef idx="1">
          <a:scrgbClr r="0" g="0" b="0"/>
        </a:lnRef>
        <a:fillRef idx="1">
          <a:scrgbClr r="0" g="0" b="0"/>
        </a:fillRef>
        <a:effectRef idx="0">
          <a:scrgbClr r="0" g="0" b="0"/>
        </a:effectRef>
        <a:fontRef idx="minor"/>
      </dsp:style>
    </dsp:sp>
    <dsp:sp modelId="{32AB71C4-512E-4D4E-A5D4-9502C956306C}">
      <dsp:nvSpPr>
        <dsp:cNvPr id="0" name=""/>
        <dsp:cNvSpPr/>
      </dsp:nvSpPr>
      <dsp:spPr>
        <a:xfrm>
          <a:off x="509717" y="4402558"/>
          <a:ext cx="7541700" cy="677550"/>
        </a:xfrm>
        <a:prstGeom prst="rect">
          <a:avLst/>
        </a:prstGeom>
        <a:gradFill rotWithShape="0">
          <a:gsLst>
            <a:gs pos="0">
              <a:schemeClr val="accent5">
                <a:hueOff val="3722003"/>
                <a:satOff val="-45915"/>
                <a:lumOff val="-25096"/>
                <a:alphaOff val="0"/>
                <a:tint val="100000"/>
                <a:shade val="100000"/>
                <a:satMod val="130000"/>
              </a:schemeClr>
            </a:gs>
            <a:gs pos="100000">
              <a:schemeClr val="accent5">
                <a:hueOff val="3722003"/>
                <a:satOff val="-45915"/>
                <a:lumOff val="-25096"/>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Connecting</a:t>
          </a:r>
          <a:r>
            <a:rPr lang="en-US" sz="2400" kern="1200" dirty="0">
              <a:latin typeface="Calibri" charset="0"/>
              <a:ea typeface="Calibri" charset="0"/>
              <a:cs typeface="Calibri" charset="0"/>
            </a:rPr>
            <a:t> different students' responses, and connecting the responses to key mathematical ideas</a:t>
          </a:r>
        </a:p>
      </dsp:txBody>
      <dsp:txXfrm>
        <a:off x="509717" y="4402558"/>
        <a:ext cx="7541700" cy="677550"/>
      </dsp:txXfrm>
    </dsp:sp>
    <dsp:sp modelId="{709047C7-8BB2-4F48-991B-6F517B808780}">
      <dsp:nvSpPr>
        <dsp:cNvPr id="0" name=""/>
        <dsp:cNvSpPr/>
      </dsp:nvSpPr>
      <dsp:spPr>
        <a:xfrm>
          <a:off x="86248" y="4317864"/>
          <a:ext cx="846937" cy="846937"/>
        </a:xfrm>
        <a:prstGeom prst="ellipse">
          <a:avLst/>
        </a:prstGeom>
        <a:solidFill>
          <a:schemeClr val="lt1">
            <a:hueOff val="0"/>
            <a:satOff val="0"/>
            <a:lumOff val="0"/>
            <a:alphaOff val="0"/>
          </a:schemeClr>
        </a:solidFill>
        <a:ln w="9525" cap="flat" cmpd="sng" algn="ctr">
          <a:solidFill>
            <a:schemeClr val="accent5">
              <a:hueOff val="3722003"/>
              <a:satOff val="-45915"/>
              <a:lumOff val="-25096"/>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3B15E2-7FC2-4340-A764-173232EF685C}">
      <dsp:nvSpPr>
        <dsp:cNvPr id="0" name=""/>
        <dsp:cNvSpPr/>
      </dsp:nvSpPr>
      <dsp:spPr>
        <a:xfrm>
          <a:off x="0" y="4834"/>
          <a:ext cx="10722563" cy="1261260"/>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i="0" kern="1200" dirty="0">
              <a:solidFill>
                <a:schemeClr val="accent6"/>
              </a:solidFill>
              <a:latin typeface="Calibri" panose="020F0502020204030204" pitchFamily="34" charset="0"/>
              <a:cs typeface="Calibri" panose="020F0502020204030204" pitchFamily="34" charset="0"/>
            </a:rPr>
            <a:t>Use visual models including tape diagrams and rectangular arrays to write products as sums and sums as products. </a:t>
          </a:r>
        </a:p>
      </dsp:txBody>
      <dsp:txXfrm>
        <a:off x="61570" y="66404"/>
        <a:ext cx="10599423" cy="1138120"/>
      </dsp:txXfrm>
    </dsp:sp>
    <dsp:sp modelId="{F74AB781-4F07-804E-9BC0-942DFC92C09A}">
      <dsp:nvSpPr>
        <dsp:cNvPr id="0" name=""/>
        <dsp:cNvSpPr/>
      </dsp:nvSpPr>
      <dsp:spPr>
        <a:xfrm>
          <a:off x="0" y="1329454"/>
          <a:ext cx="10722563" cy="1261260"/>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Font typeface="Arial" panose="020B0604020202020204" pitchFamily="34" charset="0"/>
            <a:buNone/>
          </a:pPr>
          <a:r>
            <a:rPr lang="en-US" sz="3200" i="0" kern="1200" dirty="0">
              <a:solidFill>
                <a:schemeClr val="accent6"/>
              </a:solidFill>
              <a:latin typeface="Calibri" panose="020F0502020204030204" pitchFamily="34" charset="0"/>
              <a:cs typeface="Calibri" panose="020F0502020204030204" pitchFamily="34" charset="0"/>
            </a:rPr>
            <a:t>Recognize that rewriting an expression in a different form can reveal how quantities are related.</a:t>
          </a:r>
        </a:p>
      </dsp:txBody>
      <dsp:txXfrm>
        <a:off x="61570" y="1391024"/>
        <a:ext cx="10599423" cy="1138120"/>
      </dsp:txXfrm>
    </dsp:sp>
    <dsp:sp modelId="{4D81641E-7CA4-A246-B5D2-573B588FA6F0}">
      <dsp:nvSpPr>
        <dsp:cNvPr id="0" name=""/>
        <dsp:cNvSpPr/>
      </dsp:nvSpPr>
      <dsp:spPr>
        <a:xfrm>
          <a:off x="0" y="2654074"/>
          <a:ext cx="10722563" cy="1261260"/>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Font typeface="Courier New" panose="02070309020205020404" pitchFamily="49" charset="0"/>
            <a:buNone/>
          </a:pPr>
          <a:r>
            <a:rPr lang="en-US" sz="3200" i="0" kern="1200" dirty="0">
              <a:solidFill>
                <a:schemeClr val="accent6"/>
              </a:solidFill>
              <a:latin typeface="Calibri" panose="020F0502020204030204" pitchFamily="34" charset="0"/>
              <a:cs typeface="Calibri" panose="020F0502020204030204" pitchFamily="34" charset="0"/>
            </a:rPr>
            <a:t>Use examples and counterexamples to communicate thinking using appropriate vocabulary, symbols, and/or units. </a:t>
          </a:r>
        </a:p>
      </dsp:txBody>
      <dsp:txXfrm>
        <a:off x="61570" y="2715644"/>
        <a:ext cx="10599423" cy="11381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13886-8907-D34B-8B95-FF58D6CFF3CB}">
      <dsp:nvSpPr>
        <dsp:cNvPr id="0" name=""/>
        <dsp:cNvSpPr/>
      </dsp:nvSpPr>
      <dsp:spPr>
        <a:xfrm>
          <a:off x="0" y="461712"/>
          <a:ext cx="7432964" cy="2973185"/>
        </a:xfrm>
        <a:prstGeom prst="leftRightRibbon">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sp>
    <dsp:sp modelId="{1A6BC5C0-62DC-9344-ABA9-E8B4622287B8}">
      <dsp:nvSpPr>
        <dsp:cNvPr id="0" name=""/>
        <dsp:cNvSpPr/>
      </dsp:nvSpPr>
      <dsp:spPr>
        <a:xfrm>
          <a:off x="841279" y="925725"/>
          <a:ext cx="2452878" cy="1456860"/>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135128" rIns="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latin typeface="Calibri" charset="0"/>
              <a:ea typeface="Calibri" charset="0"/>
              <a:cs typeface="Calibri" charset="0"/>
            </a:rPr>
            <a:t>What is the same? </a:t>
          </a:r>
        </a:p>
      </dsp:txBody>
      <dsp:txXfrm>
        <a:off x="841279" y="925725"/>
        <a:ext cx="2452878" cy="1456860"/>
      </dsp:txXfrm>
    </dsp:sp>
    <dsp:sp modelId="{FDBBBA69-EDD9-404D-900D-D17CAE4E2B16}">
      <dsp:nvSpPr>
        <dsp:cNvPr id="0" name=""/>
        <dsp:cNvSpPr/>
      </dsp:nvSpPr>
      <dsp:spPr>
        <a:xfrm>
          <a:off x="3716482" y="1532451"/>
          <a:ext cx="2898855" cy="1456860"/>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135128" rIns="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latin typeface="Calibri" charset="0"/>
              <a:ea typeface="Calibri" charset="0"/>
              <a:cs typeface="Calibri" charset="0"/>
            </a:rPr>
            <a:t>What is different? </a:t>
          </a:r>
        </a:p>
      </dsp:txBody>
      <dsp:txXfrm>
        <a:off x="3716482" y="1532451"/>
        <a:ext cx="2898855" cy="14568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1B8856-2EE1-C44F-B127-861CEC28CB2E}">
      <dsp:nvSpPr>
        <dsp:cNvPr id="0" name=""/>
        <dsp:cNvSpPr/>
      </dsp:nvSpPr>
      <dsp:spPr>
        <a:xfrm>
          <a:off x="0" y="2702724"/>
          <a:ext cx="11579969" cy="1638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514F3CE-A256-6C47-B980-30712287CDEF}">
      <dsp:nvSpPr>
        <dsp:cNvPr id="0" name=""/>
        <dsp:cNvSpPr/>
      </dsp:nvSpPr>
      <dsp:spPr>
        <a:xfrm>
          <a:off x="557731" y="1198135"/>
          <a:ext cx="10515561" cy="2584182"/>
        </a:xfrm>
        <a:prstGeom prst="roundRect">
          <a:avLst/>
        </a:prstGeom>
        <a:solidFill>
          <a:schemeClr val="accent5">
            <a:lumMod val="5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6387" tIns="0" rIns="306387" bIns="0" numCol="1" spcCol="1270" anchor="ctr" anchorCtr="0">
          <a:noAutofit/>
        </a:bodyPr>
        <a:lstStyle/>
        <a:p>
          <a:pPr marL="0" lvl="0" indent="0" algn="l" defTabSz="1422400">
            <a:lnSpc>
              <a:spcPct val="90000"/>
            </a:lnSpc>
            <a:spcBef>
              <a:spcPct val="0"/>
            </a:spcBef>
            <a:spcAft>
              <a:spcPct val="35000"/>
            </a:spcAft>
            <a:buNone/>
          </a:pPr>
          <a:r>
            <a:rPr lang="en-US" sz="3200" kern="1200" dirty="0">
              <a:solidFill>
                <a:schemeClr val="bg1"/>
              </a:solidFill>
              <a:latin typeface="Calibri" charset="0"/>
              <a:ea typeface="Calibri" charset="0"/>
              <a:cs typeface="Calibri" charset="0"/>
            </a:rPr>
            <a:t>How did we represent quantities in this lesson? Why do you think we showed varied ways?</a:t>
          </a:r>
        </a:p>
      </dsp:txBody>
      <dsp:txXfrm>
        <a:off x="683880" y="1324284"/>
        <a:ext cx="10263263" cy="23318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952469" y="0"/>
          <a:ext cx="4806851" cy="4806851"/>
        </a:xfrm>
        <a:prstGeom prst="triangle">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sp>
    <dsp:sp modelId="{E91E3062-20AD-4C43-837E-1AADD30FB3FE}">
      <dsp:nvSpPr>
        <dsp:cNvPr id="0" name=""/>
        <dsp:cNvSpPr/>
      </dsp:nvSpPr>
      <dsp:spPr>
        <a:xfrm>
          <a:off x="3355894" y="484039"/>
          <a:ext cx="3124453" cy="1059009"/>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Focus</a:t>
          </a:r>
        </a:p>
        <a:p>
          <a:pPr marL="0" lvl="0" indent="0" algn="ctr" defTabSz="1066800">
            <a:lnSpc>
              <a:spcPct val="90000"/>
            </a:lnSpc>
            <a:spcBef>
              <a:spcPct val="0"/>
            </a:spcBef>
            <a:spcAft>
              <a:spcPct val="35000"/>
            </a:spcAft>
            <a:buNone/>
          </a:pPr>
          <a:r>
            <a:rPr lang="en-US" sz="1300" kern="1200" dirty="0"/>
            <a:t> </a:t>
          </a:r>
          <a:r>
            <a:rPr lang="en-US" sz="1400" kern="1200" dirty="0"/>
            <a:t>Narrowing in on fewer topics</a:t>
          </a:r>
        </a:p>
      </dsp:txBody>
      <dsp:txXfrm>
        <a:off x="3407591" y="535736"/>
        <a:ext cx="3021059" cy="955615"/>
      </dsp:txXfrm>
    </dsp:sp>
    <dsp:sp modelId="{7F58CF54-36D0-9C4E-915E-C1BA7ADDDAC7}">
      <dsp:nvSpPr>
        <dsp:cNvPr id="0" name=""/>
        <dsp:cNvSpPr/>
      </dsp:nvSpPr>
      <dsp:spPr>
        <a:xfrm>
          <a:off x="3355894" y="1675425"/>
          <a:ext cx="3124453" cy="1059009"/>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Coherence</a:t>
          </a:r>
        </a:p>
        <a:p>
          <a:pPr marL="0" lvl="0" indent="0" algn="ctr" defTabSz="622300">
            <a:lnSpc>
              <a:spcPct val="90000"/>
            </a:lnSpc>
            <a:spcBef>
              <a:spcPct val="0"/>
            </a:spcBef>
            <a:spcAft>
              <a:spcPct val="35000"/>
            </a:spcAft>
            <a:buNone/>
          </a:pPr>
          <a:r>
            <a:rPr lang="en-US" sz="1400" kern="1200" dirty="0"/>
            <a:t>Linking topics and thinking across grades and domains</a:t>
          </a:r>
        </a:p>
      </dsp:txBody>
      <dsp:txXfrm>
        <a:off x="3407591" y="1727122"/>
        <a:ext cx="3021059" cy="955615"/>
      </dsp:txXfrm>
    </dsp:sp>
    <dsp:sp modelId="{5DE463BB-62BE-A54E-9954-1616E1BF516A}">
      <dsp:nvSpPr>
        <dsp:cNvPr id="0" name=""/>
        <dsp:cNvSpPr/>
      </dsp:nvSpPr>
      <dsp:spPr>
        <a:xfrm>
          <a:off x="3228010" y="2866810"/>
          <a:ext cx="3380220" cy="1323624"/>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Rigor</a:t>
          </a:r>
        </a:p>
        <a:p>
          <a:pPr marL="0" lvl="0" indent="0" algn="ctr" defTabSz="1066800">
            <a:lnSpc>
              <a:spcPct val="90000"/>
            </a:lnSpc>
            <a:spcBef>
              <a:spcPct val="0"/>
            </a:spcBef>
            <a:spcAft>
              <a:spcPct val="35000"/>
            </a:spcAft>
            <a:buNone/>
          </a:pPr>
          <a:r>
            <a:rPr lang="en-US" sz="1400" kern="1200" dirty="0"/>
            <a:t>Pursuing with equal intensity </a:t>
          </a:r>
          <a:r>
            <a:rPr lang="mr-IN" sz="1400" kern="1200" dirty="0"/>
            <a:t>–</a:t>
          </a:r>
          <a:r>
            <a:rPr lang="en-US" sz="1400" kern="1200" dirty="0"/>
            <a:t> conceptual understanding, procedural skills and fluency, and applications</a:t>
          </a:r>
        </a:p>
      </dsp:txBody>
      <dsp:txXfrm>
        <a:off x="3292624" y="2931424"/>
        <a:ext cx="3250992" cy="119439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EEA955-B1ED-B54B-A83F-188AA7FF63B9}">
      <dsp:nvSpPr>
        <dsp:cNvPr id="0" name=""/>
        <dsp:cNvSpPr/>
      </dsp:nvSpPr>
      <dsp:spPr>
        <a:xfrm>
          <a:off x="0" y="206235"/>
          <a:ext cx="11116396" cy="3928050"/>
        </a:xfrm>
        <a:prstGeom prst="rect">
          <a:avLst/>
        </a:prstGeom>
        <a:solidFill>
          <a:schemeClr val="lt1">
            <a:alpha val="90000"/>
            <a:hueOff val="0"/>
            <a:satOff val="0"/>
            <a:lumOff val="0"/>
            <a:alphaOff val="0"/>
          </a:schemeClr>
        </a:solidFill>
        <a:ln w="9525"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862756" tIns="895604" rIns="862756" bIns="227584" numCol="1" spcCol="1270" anchor="t" anchorCtr="0">
          <a:noAutofit/>
        </a:bodyPr>
        <a:lstStyle/>
        <a:p>
          <a:pPr marL="285750" lvl="1" indent="-285750" algn="l" defTabSz="1422400">
            <a:lnSpc>
              <a:spcPct val="110000"/>
            </a:lnSpc>
            <a:spcBef>
              <a:spcPct val="0"/>
            </a:spcBef>
            <a:spcAft>
              <a:spcPts val="500"/>
            </a:spcAft>
            <a:buChar char="•"/>
          </a:pPr>
          <a:r>
            <a:rPr lang="en-US" sz="3200" kern="1200" dirty="0">
              <a:solidFill>
                <a:schemeClr val="bg1">
                  <a:lumMod val="50000"/>
                </a:schemeClr>
              </a:solidFill>
              <a:latin typeface="Calibri" charset="0"/>
              <a:ea typeface="Calibri" charset="0"/>
              <a:cs typeface="Calibri" charset="0"/>
            </a:rPr>
            <a:t>How will unpacking EngageNY lessons for the content standards, SMPs, and key shifts affect your planning and instruction? </a:t>
          </a:r>
        </a:p>
        <a:p>
          <a:pPr marL="285750" lvl="1" indent="-285750" algn="l" defTabSz="1422400">
            <a:lnSpc>
              <a:spcPct val="110000"/>
            </a:lnSpc>
            <a:spcBef>
              <a:spcPct val="0"/>
            </a:spcBef>
            <a:spcAft>
              <a:spcPts val="500"/>
            </a:spcAft>
            <a:buChar char="•"/>
          </a:pPr>
          <a:r>
            <a:rPr lang="en-US" sz="3200" kern="1200" dirty="0">
              <a:solidFill>
                <a:schemeClr val="bg1">
                  <a:lumMod val="50000"/>
                </a:schemeClr>
              </a:solidFill>
              <a:latin typeface="Calibri" charset="0"/>
              <a:ea typeface="Calibri" charset="0"/>
              <a:cs typeface="Calibri" charset="0"/>
            </a:rPr>
            <a:t>As a result of your learning, identify one </a:t>
          </a:r>
          <a:r>
            <a:rPr lang="en-US" sz="3200" i="1" kern="1200" dirty="0">
              <a:solidFill>
                <a:schemeClr val="bg1">
                  <a:lumMod val="50000"/>
                </a:schemeClr>
              </a:solidFill>
              <a:latin typeface="Calibri" charset="0"/>
              <a:ea typeface="Calibri" charset="0"/>
              <a:cs typeface="Calibri" charset="0"/>
            </a:rPr>
            <a:t>action</a:t>
          </a:r>
          <a:r>
            <a:rPr lang="en-US" sz="3200" kern="1200" dirty="0">
              <a:solidFill>
                <a:schemeClr val="bg1">
                  <a:lumMod val="50000"/>
                </a:schemeClr>
              </a:solidFill>
              <a:latin typeface="Calibri" charset="0"/>
              <a:ea typeface="Calibri" charset="0"/>
              <a:cs typeface="Calibri" charset="0"/>
            </a:rPr>
            <a:t> you will take to effectively plan for instruction.  </a:t>
          </a:r>
        </a:p>
      </dsp:txBody>
      <dsp:txXfrm>
        <a:off x="0" y="206235"/>
        <a:ext cx="11116396" cy="3928050"/>
      </dsp:txXfrm>
    </dsp:sp>
    <dsp:sp modelId="{F3714605-6079-1342-A615-5E140FD78F7E}">
      <dsp:nvSpPr>
        <dsp:cNvPr id="0" name=""/>
        <dsp:cNvSpPr/>
      </dsp:nvSpPr>
      <dsp:spPr>
        <a:xfrm>
          <a:off x="555819" y="10677"/>
          <a:ext cx="4615038" cy="830237"/>
        </a:xfrm>
        <a:prstGeom prst="roundRect">
          <a:avLst/>
        </a:prstGeom>
        <a:solidFill>
          <a:srgbClr val="38A884"/>
        </a:solidFill>
        <a:ln w="38100" cap="flat" cmpd="sng" algn="ctr">
          <a:no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294121" tIns="0" rIns="294121" bIns="0" numCol="1" spcCol="1270" anchor="ctr" anchorCtr="0">
          <a:noAutofit/>
        </a:bodyPr>
        <a:lstStyle/>
        <a:p>
          <a:pPr marL="0" lvl="0" indent="0" algn="l" defTabSz="1600200">
            <a:lnSpc>
              <a:spcPct val="90000"/>
            </a:lnSpc>
            <a:spcBef>
              <a:spcPct val="0"/>
            </a:spcBef>
            <a:spcAft>
              <a:spcPct val="35000"/>
            </a:spcAft>
            <a:buNone/>
          </a:pPr>
          <a:r>
            <a:rPr lang="en-US" sz="3600" kern="1200" dirty="0">
              <a:latin typeface="Calibri"/>
              <a:cs typeface="Calibri"/>
            </a:rPr>
            <a:t>Points to Ponder</a:t>
          </a:r>
        </a:p>
      </dsp:txBody>
      <dsp:txXfrm>
        <a:off x="596348" y="51206"/>
        <a:ext cx="4533980" cy="74917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9D1881-A9D6-AE45-97FF-FEA7A9EE75DD}">
      <dsp:nvSpPr>
        <dsp:cNvPr id="0" name=""/>
        <dsp:cNvSpPr/>
      </dsp:nvSpPr>
      <dsp:spPr>
        <a:xfrm rot="16200000">
          <a:off x="1458468" y="-1458468"/>
          <a:ext cx="2523744" cy="5440680"/>
        </a:xfrm>
        <a:prstGeom prst="round1Rect">
          <a:avLst/>
        </a:prstGeom>
        <a:solidFill>
          <a:schemeClr val="bg2">
            <a:lumMod val="5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l" defTabSz="1422400">
            <a:lnSpc>
              <a:spcPct val="90000"/>
            </a:lnSpc>
            <a:spcBef>
              <a:spcPct val="0"/>
            </a:spcBef>
            <a:spcAft>
              <a:spcPct val="35000"/>
            </a:spcAft>
            <a:buNone/>
          </a:pPr>
          <a:r>
            <a:rPr lang="en-US" sz="3200" kern="1200" dirty="0"/>
            <a:t>How does purposeful planning help you attend to the components of rigor?</a:t>
          </a:r>
        </a:p>
      </dsp:txBody>
      <dsp:txXfrm rot="5400000">
        <a:off x="0" y="0"/>
        <a:ext cx="5440680" cy="1892808"/>
      </dsp:txXfrm>
    </dsp:sp>
    <dsp:sp modelId="{37EABFC2-4265-2C45-B778-07881C566566}">
      <dsp:nvSpPr>
        <dsp:cNvPr id="0" name=""/>
        <dsp:cNvSpPr/>
      </dsp:nvSpPr>
      <dsp:spPr>
        <a:xfrm>
          <a:off x="5440680" y="0"/>
          <a:ext cx="5440680" cy="2523744"/>
        </a:xfrm>
        <a:prstGeom prst="round1Rect">
          <a:avLst/>
        </a:prstGeom>
        <a:solidFill>
          <a:schemeClr val="bg2">
            <a:lumMod val="5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r" defTabSz="1422400">
            <a:lnSpc>
              <a:spcPct val="90000"/>
            </a:lnSpc>
            <a:spcBef>
              <a:spcPct val="0"/>
            </a:spcBef>
            <a:spcAft>
              <a:spcPct val="35000"/>
            </a:spcAft>
            <a:buNone/>
          </a:pPr>
          <a:r>
            <a:rPr lang="en-US" sz="3200" kern="1200" dirty="0"/>
            <a:t>What specific instructional strategies did you focus on?</a:t>
          </a:r>
        </a:p>
      </dsp:txBody>
      <dsp:txXfrm>
        <a:off x="5440680" y="0"/>
        <a:ext cx="5440680" cy="1892808"/>
      </dsp:txXfrm>
    </dsp:sp>
    <dsp:sp modelId="{0D91560C-2B98-B44F-96C4-2A282BCD70B5}">
      <dsp:nvSpPr>
        <dsp:cNvPr id="0" name=""/>
        <dsp:cNvSpPr/>
      </dsp:nvSpPr>
      <dsp:spPr>
        <a:xfrm rot="10800000">
          <a:off x="0" y="2523744"/>
          <a:ext cx="5440680" cy="2523744"/>
        </a:xfrm>
        <a:prstGeom prst="round1Rect">
          <a:avLst/>
        </a:prstGeom>
        <a:solidFill>
          <a:schemeClr val="bg2">
            <a:lumMod val="5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l" defTabSz="1422400">
            <a:lnSpc>
              <a:spcPct val="90000"/>
            </a:lnSpc>
            <a:spcBef>
              <a:spcPct val="0"/>
            </a:spcBef>
            <a:spcAft>
              <a:spcPct val="35000"/>
            </a:spcAft>
            <a:buNone/>
          </a:pPr>
          <a:r>
            <a:rPr lang="en-US" sz="3200" kern="1200" dirty="0"/>
            <a:t>What changes did you make to the </a:t>
          </a:r>
          <a:r>
            <a:rPr lang="en-US" sz="3200" kern="1200" dirty="0" err="1"/>
            <a:t>EngageNY</a:t>
          </a:r>
          <a:r>
            <a:rPr lang="en-US" sz="3200" kern="1200" dirty="0"/>
            <a:t> lesson(s)? Why?</a:t>
          </a:r>
        </a:p>
      </dsp:txBody>
      <dsp:txXfrm rot="10800000">
        <a:off x="0" y="3154680"/>
        <a:ext cx="5440680" cy="1892808"/>
      </dsp:txXfrm>
    </dsp:sp>
    <dsp:sp modelId="{6CA8E9C5-4F51-EA4C-B581-82013CC202FE}">
      <dsp:nvSpPr>
        <dsp:cNvPr id="0" name=""/>
        <dsp:cNvSpPr/>
      </dsp:nvSpPr>
      <dsp:spPr>
        <a:xfrm rot="5400000">
          <a:off x="6899148" y="1065276"/>
          <a:ext cx="2523744" cy="5440680"/>
        </a:xfrm>
        <a:prstGeom prst="round1Rect">
          <a:avLst/>
        </a:prstGeom>
        <a:solidFill>
          <a:schemeClr val="bg2">
            <a:lumMod val="5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r" defTabSz="1422400">
            <a:lnSpc>
              <a:spcPct val="90000"/>
            </a:lnSpc>
            <a:spcBef>
              <a:spcPct val="0"/>
            </a:spcBef>
            <a:spcAft>
              <a:spcPct val="35000"/>
            </a:spcAft>
            <a:buNone/>
          </a:pPr>
          <a:r>
            <a:rPr lang="en-US" sz="3200" kern="1200" dirty="0"/>
            <a:t>How did your conversation help determine a plan to fill gaps in learning?</a:t>
          </a:r>
        </a:p>
      </dsp:txBody>
      <dsp:txXfrm rot="-5400000">
        <a:off x="5440680" y="3154680"/>
        <a:ext cx="5440680" cy="1892808"/>
      </dsp:txXfrm>
    </dsp:sp>
    <dsp:sp modelId="{95DF9B1C-A31C-BF44-8376-2F786E696215}">
      <dsp:nvSpPr>
        <dsp:cNvPr id="0" name=""/>
        <dsp:cNvSpPr/>
      </dsp:nvSpPr>
      <dsp:spPr>
        <a:xfrm>
          <a:off x="3808476" y="1924897"/>
          <a:ext cx="3264408" cy="1261872"/>
        </a:xfrm>
        <a:prstGeom prst="roundRect">
          <a:avLst/>
        </a:prstGeom>
        <a:solidFill>
          <a:schemeClr val="dk2">
            <a:tint val="60000"/>
            <a:hueOff val="0"/>
            <a:satOff val="0"/>
            <a:lumOff val="0"/>
            <a:alphaOff val="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Points to Ponder</a:t>
          </a:r>
        </a:p>
      </dsp:txBody>
      <dsp:txXfrm>
        <a:off x="3870076" y="1986497"/>
        <a:ext cx="3141208" cy="113867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9FEDB6-D9B9-ED42-BB85-01FB10E97E40}">
      <dsp:nvSpPr>
        <dsp:cNvPr id="0" name=""/>
        <dsp:cNvSpPr/>
      </dsp:nvSpPr>
      <dsp:spPr>
        <a:xfrm>
          <a:off x="-6122738" y="-937410"/>
          <a:ext cx="7293488" cy="7293488"/>
        </a:xfrm>
        <a:prstGeom prst="blockArc">
          <a:avLst>
            <a:gd name="adj1" fmla="val 18900000"/>
            <a:gd name="adj2" fmla="val 2700000"/>
            <a:gd name="adj3" fmla="val 296"/>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E1EF88-F8E9-6948-85F4-126E213B4E76}">
      <dsp:nvSpPr>
        <dsp:cNvPr id="0" name=""/>
        <dsp:cNvSpPr/>
      </dsp:nvSpPr>
      <dsp:spPr>
        <a:xfrm>
          <a:off x="380119" y="246332"/>
          <a:ext cx="11611525" cy="49244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Deepening Mathematical Content Knowledge </a:t>
          </a:r>
          <a:r>
            <a:rPr lang="en-US" sz="2500" kern="1200" dirty="0">
              <a:latin typeface="Calibri" charset="0"/>
              <a:ea typeface="Calibri" charset="0"/>
              <a:cs typeface="Calibri" charset="0"/>
            </a:rPr>
            <a:t>for effective instruction</a:t>
          </a:r>
        </a:p>
      </dsp:txBody>
      <dsp:txXfrm>
        <a:off x="380119" y="246332"/>
        <a:ext cx="11611525" cy="492448"/>
      </dsp:txXfrm>
    </dsp:sp>
    <dsp:sp modelId="{596D7790-EAE0-224F-A8C1-D7DCCD5844F1}">
      <dsp:nvSpPr>
        <dsp:cNvPr id="0" name=""/>
        <dsp:cNvSpPr/>
      </dsp:nvSpPr>
      <dsp:spPr>
        <a:xfrm>
          <a:off x="72339" y="184776"/>
          <a:ext cx="615560" cy="615560"/>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37C0D6-93D6-654B-804B-8FB10291CB92}">
      <dsp:nvSpPr>
        <dsp:cNvPr id="0" name=""/>
        <dsp:cNvSpPr/>
      </dsp:nvSpPr>
      <dsp:spPr>
        <a:xfrm>
          <a:off x="826075" y="985438"/>
          <a:ext cx="11165569" cy="492448"/>
        </a:xfrm>
        <a:prstGeom prst="rect">
          <a:avLst/>
        </a:prstGeom>
        <a:solidFill>
          <a:schemeClr val="accent5">
            <a:hueOff val="620334"/>
            <a:satOff val="-7653"/>
            <a:lumOff val="-418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Exploring Coherence </a:t>
          </a:r>
          <a:r>
            <a:rPr lang="en-US" sz="2500" kern="1200" dirty="0">
              <a:latin typeface="Calibri" charset="0"/>
              <a:ea typeface="Calibri" charset="0"/>
              <a:cs typeface="Calibri" charset="0"/>
            </a:rPr>
            <a:t>in the LSSM</a:t>
          </a:r>
        </a:p>
      </dsp:txBody>
      <dsp:txXfrm>
        <a:off x="826075" y="985438"/>
        <a:ext cx="11165569" cy="492448"/>
      </dsp:txXfrm>
    </dsp:sp>
    <dsp:sp modelId="{7F522569-4318-764C-91E4-2C1EA1A3D936}">
      <dsp:nvSpPr>
        <dsp:cNvPr id="0" name=""/>
        <dsp:cNvSpPr/>
      </dsp:nvSpPr>
      <dsp:spPr>
        <a:xfrm>
          <a:off x="518295" y="923882"/>
          <a:ext cx="615560" cy="615560"/>
        </a:xfrm>
        <a:prstGeom prst="ellipse">
          <a:avLst/>
        </a:prstGeom>
        <a:solidFill>
          <a:schemeClr val="lt1">
            <a:hueOff val="0"/>
            <a:satOff val="0"/>
            <a:lumOff val="0"/>
            <a:alphaOff val="0"/>
          </a:schemeClr>
        </a:solidFill>
        <a:ln w="25400" cap="flat" cmpd="sng" algn="ctr">
          <a:solidFill>
            <a:schemeClr val="accent5">
              <a:hueOff val="620334"/>
              <a:satOff val="-7653"/>
              <a:lumOff val="-4183"/>
              <a:alphaOff val="0"/>
            </a:schemeClr>
          </a:solidFill>
          <a:prstDash val="solid"/>
        </a:ln>
        <a:effectLst/>
      </dsp:spPr>
      <dsp:style>
        <a:lnRef idx="2">
          <a:scrgbClr r="0" g="0" b="0"/>
        </a:lnRef>
        <a:fillRef idx="1">
          <a:scrgbClr r="0" g="0" b="0"/>
        </a:fillRef>
        <a:effectRef idx="0">
          <a:scrgbClr r="0" g="0" b="0"/>
        </a:effectRef>
        <a:fontRef idx="minor"/>
      </dsp:style>
    </dsp:sp>
    <dsp:sp modelId="{2585ABCA-2A2C-C745-AFC5-939FB1FF7882}">
      <dsp:nvSpPr>
        <dsp:cNvPr id="0" name=""/>
        <dsp:cNvSpPr/>
      </dsp:nvSpPr>
      <dsp:spPr>
        <a:xfrm>
          <a:off x="1070457" y="1724003"/>
          <a:ext cx="10921187" cy="492448"/>
        </a:xfrm>
        <a:prstGeom prst="rect">
          <a:avLst/>
        </a:prstGeom>
        <a:solidFill>
          <a:schemeClr val="accent5">
            <a:hueOff val="1240668"/>
            <a:satOff val="-15305"/>
            <a:lumOff val="-83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Key Shifts in Action </a:t>
          </a:r>
          <a:r>
            <a:rPr lang="en-US" sz="2500" kern="1200" dirty="0">
              <a:latin typeface="Calibri" charset="0"/>
              <a:ea typeface="Calibri" charset="0"/>
              <a:cs typeface="Calibri" charset="0"/>
            </a:rPr>
            <a:t>through an EngageNY lesson</a:t>
          </a:r>
        </a:p>
      </dsp:txBody>
      <dsp:txXfrm>
        <a:off x="1070457" y="1724003"/>
        <a:ext cx="10921187" cy="492448"/>
      </dsp:txXfrm>
    </dsp:sp>
    <dsp:sp modelId="{1827A35C-5272-E94A-8506-BA568C3F37F7}">
      <dsp:nvSpPr>
        <dsp:cNvPr id="0" name=""/>
        <dsp:cNvSpPr/>
      </dsp:nvSpPr>
      <dsp:spPr>
        <a:xfrm>
          <a:off x="762677" y="1662447"/>
          <a:ext cx="615560" cy="615560"/>
        </a:xfrm>
        <a:prstGeom prst="ellipse">
          <a:avLst/>
        </a:prstGeom>
        <a:solidFill>
          <a:schemeClr val="lt1">
            <a:hueOff val="0"/>
            <a:satOff val="0"/>
            <a:lumOff val="0"/>
            <a:alphaOff val="0"/>
          </a:schemeClr>
        </a:solidFill>
        <a:ln w="25400" cap="flat" cmpd="sng" algn="ctr">
          <a:solidFill>
            <a:schemeClr val="accent5">
              <a:hueOff val="1240668"/>
              <a:satOff val="-15305"/>
              <a:lumOff val="-8365"/>
              <a:alphaOff val="0"/>
            </a:schemeClr>
          </a:solidFill>
          <a:prstDash val="solid"/>
        </a:ln>
        <a:effectLst/>
      </dsp:spPr>
      <dsp:style>
        <a:lnRef idx="2">
          <a:scrgbClr r="0" g="0" b="0"/>
        </a:lnRef>
        <a:fillRef idx="1">
          <a:scrgbClr r="0" g="0" b="0"/>
        </a:fillRef>
        <a:effectRef idx="0">
          <a:scrgbClr r="0" g="0" b="0"/>
        </a:effectRef>
        <a:fontRef idx="minor"/>
      </dsp:style>
    </dsp:sp>
    <dsp:sp modelId="{5B6C8845-9E15-254B-A377-BD828A6147F0}">
      <dsp:nvSpPr>
        <dsp:cNvPr id="0" name=""/>
        <dsp:cNvSpPr/>
      </dsp:nvSpPr>
      <dsp:spPr>
        <a:xfrm>
          <a:off x="1148486" y="2463109"/>
          <a:ext cx="10843158" cy="492448"/>
        </a:xfrm>
        <a:prstGeom prst="rect">
          <a:avLst/>
        </a:prstGeom>
        <a:solidFill>
          <a:schemeClr val="accent5">
            <a:hueOff val="1861002"/>
            <a:satOff val="-22957"/>
            <a:lumOff val="-1254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Promoting Rigor </a:t>
          </a:r>
          <a:r>
            <a:rPr lang="en-US" sz="2500" kern="1200" dirty="0">
              <a:latin typeface="Calibri" charset="0"/>
              <a:ea typeface="Calibri" charset="0"/>
              <a:cs typeface="Calibri" charset="0"/>
            </a:rPr>
            <a:t>in the classroom</a:t>
          </a:r>
        </a:p>
      </dsp:txBody>
      <dsp:txXfrm>
        <a:off x="1148486" y="2463109"/>
        <a:ext cx="10843158" cy="492448"/>
      </dsp:txXfrm>
    </dsp:sp>
    <dsp:sp modelId="{D298ADEB-6CB0-0F43-A960-A3AEFD303D46}">
      <dsp:nvSpPr>
        <dsp:cNvPr id="0" name=""/>
        <dsp:cNvSpPr/>
      </dsp:nvSpPr>
      <dsp:spPr>
        <a:xfrm>
          <a:off x="840706" y="2401553"/>
          <a:ext cx="615560" cy="615560"/>
        </a:xfrm>
        <a:prstGeom prst="ellipse">
          <a:avLst/>
        </a:prstGeom>
        <a:solidFill>
          <a:schemeClr val="lt1">
            <a:hueOff val="0"/>
            <a:satOff val="0"/>
            <a:lumOff val="0"/>
            <a:alphaOff val="0"/>
          </a:schemeClr>
        </a:solidFill>
        <a:ln w="25400" cap="flat" cmpd="sng" algn="ctr">
          <a:solidFill>
            <a:schemeClr val="accent5">
              <a:hueOff val="1861002"/>
              <a:satOff val="-22957"/>
              <a:lumOff val="-12548"/>
              <a:alphaOff val="0"/>
            </a:schemeClr>
          </a:solidFill>
          <a:prstDash val="solid"/>
        </a:ln>
        <a:effectLst/>
      </dsp:spPr>
      <dsp:style>
        <a:lnRef idx="2">
          <a:scrgbClr r="0" g="0" b="0"/>
        </a:lnRef>
        <a:fillRef idx="1">
          <a:scrgbClr r="0" g="0" b="0"/>
        </a:fillRef>
        <a:effectRef idx="0">
          <a:scrgbClr r="0" g="0" b="0"/>
        </a:effectRef>
        <a:fontRef idx="minor"/>
      </dsp:style>
    </dsp:sp>
    <dsp:sp modelId="{383EFADA-01C1-C045-B6E1-1336948DED04}">
      <dsp:nvSpPr>
        <dsp:cNvPr id="0" name=""/>
        <dsp:cNvSpPr/>
      </dsp:nvSpPr>
      <dsp:spPr>
        <a:xfrm>
          <a:off x="1070457" y="3202215"/>
          <a:ext cx="10921187" cy="492448"/>
        </a:xfrm>
        <a:prstGeom prst="rect">
          <a:avLst/>
        </a:prstGeom>
        <a:solidFill>
          <a:schemeClr val="accent5">
            <a:hueOff val="2481335"/>
            <a:satOff val="-30610"/>
            <a:lumOff val="-167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Instructional Strategies </a:t>
          </a:r>
          <a:r>
            <a:rPr lang="en-US" sz="2500" kern="1200" dirty="0">
              <a:latin typeface="Calibri" charset="0"/>
              <a:ea typeface="Calibri" charset="0"/>
              <a:cs typeface="Calibri" charset="0"/>
            </a:rPr>
            <a:t>for implementing the EngageNY curriculum</a:t>
          </a:r>
        </a:p>
      </dsp:txBody>
      <dsp:txXfrm>
        <a:off x="1070457" y="3202215"/>
        <a:ext cx="10921187" cy="492448"/>
      </dsp:txXfrm>
    </dsp:sp>
    <dsp:sp modelId="{245B7FB1-276D-C547-A9F4-FDCBBE03A2BD}">
      <dsp:nvSpPr>
        <dsp:cNvPr id="0" name=""/>
        <dsp:cNvSpPr/>
      </dsp:nvSpPr>
      <dsp:spPr>
        <a:xfrm>
          <a:off x="762677" y="3140659"/>
          <a:ext cx="615560" cy="615560"/>
        </a:xfrm>
        <a:prstGeom prst="ellipse">
          <a:avLst/>
        </a:prstGeom>
        <a:solidFill>
          <a:schemeClr val="lt1">
            <a:hueOff val="0"/>
            <a:satOff val="0"/>
            <a:lumOff val="0"/>
            <a:alphaOff val="0"/>
          </a:schemeClr>
        </a:solidFill>
        <a:ln w="25400" cap="flat" cmpd="sng" algn="ctr">
          <a:solidFill>
            <a:schemeClr val="accent5">
              <a:hueOff val="2481335"/>
              <a:satOff val="-30610"/>
              <a:lumOff val="-16731"/>
              <a:alphaOff val="0"/>
            </a:schemeClr>
          </a:solidFill>
          <a:prstDash val="solid"/>
        </a:ln>
        <a:effectLst/>
      </dsp:spPr>
      <dsp:style>
        <a:lnRef idx="2">
          <a:scrgbClr r="0" g="0" b="0"/>
        </a:lnRef>
        <a:fillRef idx="1">
          <a:scrgbClr r="0" g="0" b="0"/>
        </a:fillRef>
        <a:effectRef idx="0">
          <a:scrgbClr r="0" g="0" b="0"/>
        </a:effectRef>
        <a:fontRef idx="minor"/>
      </dsp:style>
    </dsp:sp>
    <dsp:sp modelId="{CD883283-3F7E-D746-B6DF-BAA38792A872}">
      <dsp:nvSpPr>
        <dsp:cNvPr id="0" name=""/>
        <dsp:cNvSpPr/>
      </dsp:nvSpPr>
      <dsp:spPr>
        <a:xfrm>
          <a:off x="826075" y="3940779"/>
          <a:ext cx="11165569" cy="492448"/>
        </a:xfrm>
        <a:prstGeom prst="rect">
          <a:avLst/>
        </a:prstGeom>
        <a:solidFill>
          <a:schemeClr val="accent5">
            <a:hueOff val="3101669"/>
            <a:satOff val="-38262"/>
            <a:lumOff val="-2091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Calibri" charset="0"/>
              <a:ea typeface="Calibri" charset="0"/>
              <a:cs typeface="Calibri" charset="0"/>
            </a:rPr>
            <a:t>The role of a </a:t>
          </a:r>
          <a:r>
            <a:rPr lang="en-US" sz="2500" b="1" kern="1200" dirty="0">
              <a:latin typeface="Calibri" charset="0"/>
              <a:ea typeface="Calibri" charset="0"/>
              <a:cs typeface="Calibri" charset="0"/>
            </a:rPr>
            <a:t>Productive Classroom Culture </a:t>
          </a:r>
          <a:r>
            <a:rPr lang="en-US" sz="2500" kern="1200" dirty="0">
              <a:latin typeface="Calibri" charset="0"/>
              <a:ea typeface="Calibri" charset="0"/>
              <a:cs typeface="Calibri" charset="0"/>
            </a:rPr>
            <a:t>in the EngageNY curriculum</a:t>
          </a:r>
        </a:p>
      </dsp:txBody>
      <dsp:txXfrm>
        <a:off x="826075" y="3940779"/>
        <a:ext cx="11165569" cy="492448"/>
      </dsp:txXfrm>
    </dsp:sp>
    <dsp:sp modelId="{4942C0DB-D27E-4C4B-A477-A5569C27B2FB}">
      <dsp:nvSpPr>
        <dsp:cNvPr id="0" name=""/>
        <dsp:cNvSpPr/>
      </dsp:nvSpPr>
      <dsp:spPr>
        <a:xfrm>
          <a:off x="518295" y="3879223"/>
          <a:ext cx="615560" cy="615560"/>
        </a:xfrm>
        <a:prstGeom prst="ellipse">
          <a:avLst/>
        </a:prstGeom>
        <a:solidFill>
          <a:schemeClr val="lt1">
            <a:hueOff val="0"/>
            <a:satOff val="0"/>
            <a:lumOff val="0"/>
            <a:alphaOff val="0"/>
          </a:schemeClr>
        </a:solidFill>
        <a:ln w="25400" cap="flat" cmpd="sng" algn="ctr">
          <a:solidFill>
            <a:schemeClr val="accent5">
              <a:hueOff val="3101669"/>
              <a:satOff val="-38262"/>
              <a:lumOff val="-20913"/>
              <a:alphaOff val="0"/>
            </a:schemeClr>
          </a:solidFill>
          <a:prstDash val="solid"/>
        </a:ln>
        <a:effectLst/>
      </dsp:spPr>
      <dsp:style>
        <a:lnRef idx="2">
          <a:scrgbClr r="0" g="0" b="0"/>
        </a:lnRef>
        <a:fillRef idx="1">
          <a:scrgbClr r="0" g="0" b="0"/>
        </a:fillRef>
        <a:effectRef idx="0">
          <a:scrgbClr r="0" g="0" b="0"/>
        </a:effectRef>
        <a:fontRef idx="minor"/>
      </dsp:style>
    </dsp:sp>
    <dsp:sp modelId="{7B32AA1B-497C-5D46-AA7F-B6AD3FFFEFD2}">
      <dsp:nvSpPr>
        <dsp:cNvPr id="0" name=""/>
        <dsp:cNvSpPr/>
      </dsp:nvSpPr>
      <dsp:spPr>
        <a:xfrm>
          <a:off x="380119" y="4679885"/>
          <a:ext cx="11611525" cy="492448"/>
        </a:xfrm>
        <a:prstGeom prst="rect">
          <a:avLst/>
        </a:prstGeom>
        <a:solidFill>
          <a:schemeClr val="accent5">
            <a:hueOff val="3722003"/>
            <a:satOff val="-45915"/>
            <a:lumOff val="-250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Purposeful Planning </a:t>
          </a:r>
          <a:r>
            <a:rPr lang="en-US" sz="2500" kern="1200" dirty="0">
              <a:latin typeface="Calibri" charset="0"/>
              <a:ea typeface="Calibri" charset="0"/>
              <a:cs typeface="Calibri" charset="0"/>
            </a:rPr>
            <a:t>of the EngageNY curriculum</a:t>
          </a:r>
        </a:p>
      </dsp:txBody>
      <dsp:txXfrm>
        <a:off x="380119" y="4679885"/>
        <a:ext cx="11611525" cy="492448"/>
      </dsp:txXfrm>
    </dsp:sp>
    <dsp:sp modelId="{34512ED5-F450-C446-A416-EEC9DB6A2ED2}">
      <dsp:nvSpPr>
        <dsp:cNvPr id="0" name=""/>
        <dsp:cNvSpPr/>
      </dsp:nvSpPr>
      <dsp:spPr>
        <a:xfrm>
          <a:off x="72339" y="4618329"/>
          <a:ext cx="615560" cy="615560"/>
        </a:xfrm>
        <a:prstGeom prst="ellipse">
          <a:avLst/>
        </a:prstGeom>
        <a:solidFill>
          <a:schemeClr val="lt1">
            <a:hueOff val="0"/>
            <a:satOff val="0"/>
            <a:lumOff val="0"/>
            <a:alphaOff val="0"/>
          </a:schemeClr>
        </a:solidFill>
        <a:ln w="25400" cap="flat" cmpd="sng" algn="ctr">
          <a:solidFill>
            <a:schemeClr val="accent5">
              <a:hueOff val="3722003"/>
              <a:satOff val="-45915"/>
              <a:lumOff val="-2509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900" dirty="0"/>
              <a:t>LDOE: Math Content</a:t>
            </a:r>
            <a:br>
              <a:rPr lang="en-US" sz="900" dirty="0"/>
            </a:br>
            <a:r>
              <a:rPr lang="en-US" sz="900" dirty="0"/>
              <a:t>Grades 6–9, Module 5</a:t>
            </a:r>
          </a:p>
          <a:p>
            <a:endParaRPr lang="en-US" sz="900"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z="900" dirty="0"/>
              <a:t>The Charles A. Dana Center at</a:t>
            </a:r>
            <a:br>
              <a:rPr lang="en-US" sz="900" dirty="0"/>
            </a:br>
            <a:r>
              <a:rPr lang="en-US" sz="900" dirty="0"/>
              <a:t>The University of Texas at Austin</a:t>
            </a:r>
          </a:p>
        </p:txBody>
      </p:sp>
      <p:sp>
        <p:nvSpPr>
          <p:cNvPr id="6" name="Slide Number Placeholder 4"/>
          <p:cNvSpPr>
            <a:spLocks noGrp="1"/>
          </p:cNvSpPr>
          <p:nvPr>
            <p:ph type="sldNum" sz="quarter" idx="3"/>
          </p:nvPr>
        </p:nvSpPr>
        <p:spPr>
          <a:xfrm>
            <a:off x="3302000" y="8685213"/>
            <a:ext cx="3554413" cy="457200"/>
          </a:xfrm>
          <a:prstGeom prst="rect">
            <a:avLst/>
          </a:prstGeom>
        </p:spPr>
        <p:txBody>
          <a:bodyPr vert="horz" lIns="91440" tIns="45720" rIns="91440" bIns="45720" rtlCol="0" anchor="b"/>
          <a:lstStyle>
            <a:lvl1pPr algn="r">
              <a:defRPr sz="1200"/>
            </a:lvl1pPr>
          </a:lstStyle>
          <a:p>
            <a:pPr algn="l">
              <a:tabLst>
                <a:tab pos="749300" algn="l"/>
              </a:tabLst>
            </a:pPr>
            <a:r>
              <a:rPr lang="en-US" sz="900" dirty="0"/>
              <a:t>Module 5                                                                          P-00.</a:t>
            </a:r>
            <a:fld id="{70C79F59-F5D6-5A47-9EF3-19E81CB6529D}" type="slidenum">
              <a:rPr lang="en-US" sz="900" smtClean="0"/>
              <a:pPr algn="l">
                <a:tabLst>
                  <a:tab pos="749300" algn="l"/>
                </a:tabLst>
              </a:pPr>
              <a:t>‹#›</a:t>
            </a:fld>
            <a:endParaRPr lang="en-US" sz="900" dirty="0"/>
          </a:p>
        </p:txBody>
      </p:sp>
    </p:spTree>
    <p:extLst>
      <p:ext uri="{BB962C8B-B14F-4D97-AF65-F5344CB8AC3E}">
        <p14:creationId xmlns:p14="http://schemas.microsoft.com/office/powerpoint/2010/main" val="34248246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6305968"/>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thinkstockphotos.com/search/2/image?artist=pius99&amp;family=creativ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thinkstockphotos.com/search/2/image?artist=Creatas+Images&amp;family=creative"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thinkstockphotos.com/search/2/image?artist=Creatas+Images&amp;family=creative"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thinkstockphotos.com/search/2/image?artist=pius99&amp;family=creativ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558800" y="2578630"/>
            <a:ext cx="5486400" cy="5490103"/>
          </a:xfrm>
          <a:prstGeom prst="rect">
            <a:avLst/>
          </a:prstGeom>
        </p:spPr>
        <p:txBody>
          <a:bodyPr wrap="square" lIns="91425" tIns="91425" rIns="91425" bIns="91425" anchor="t" anchorCtr="0">
            <a:noAutofit/>
          </a:bodyPr>
          <a:lstStyle/>
          <a:p>
            <a:pPr>
              <a:buNone/>
            </a:pPr>
            <a:endParaRPr lang="en-US" sz="1000" dirty="0"/>
          </a:p>
        </p:txBody>
      </p:sp>
      <p:sp>
        <p:nvSpPr>
          <p:cNvPr id="42" name="Shape 42"/>
          <p:cNvSpPr>
            <a:spLocks noGrp="1" noRot="1" noChangeAspect="1"/>
          </p:cNvSpPr>
          <p:nvPr>
            <p:ph type="sldImg" idx="2"/>
          </p:nvPr>
        </p:nvSpPr>
        <p:spPr>
          <a:xfrm>
            <a:off x="2116138" y="1143000"/>
            <a:ext cx="2557462" cy="1438275"/>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a:p>
        </p:txBody>
      </p:sp>
    </p:spTree>
    <p:extLst>
      <p:ext uri="{BB962C8B-B14F-4D97-AF65-F5344CB8AC3E}">
        <p14:creationId xmlns:p14="http://schemas.microsoft.com/office/powerpoint/2010/main" val="517678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a:p>
        </p:txBody>
      </p:sp>
    </p:spTree>
    <p:extLst>
      <p:ext uri="{BB962C8B-B14F-4D97-AF65-F5344CB8AC3E}">
        <p14:creationId xmlns:p14="http://schemas.microsoft.com/office/powerpoint/2010/main" val="1682090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1188604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3228974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a:p>
        </p:txBody>
      </p:sp>
    </p:spTree>
    <p:extLst>
      <p:ext uri="{BB962C8B-B14F-4D97-AF65-F5344CB8AC3E}">
        <p14:creationId xmlns:p14="http://schemas.microsoft.com/office/powerpoint/2010/main" val="2966139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a:p>
        </p:txBody>
      </p:sp>
    </p:spTree>
    <p:extLst>
      <p:ext uri="{BB962C8B-B14F-4D97-AF65-F5344CB8AC3E}">
        <p14:creationId xmlns:p14="http://schemas.microsoft.com/office/powerpoint/2010/main" val="4065221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ThinkstockPhotos-504820544.jpg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Credit: </a:t>
            </a:r>
            <a:r>
              <a:rPr lang="en-US" sz="1200" b="0" i="0" u="none" strike="noStrike" kern="1200" cap="none" dirty="0">
                <a:solidFill>
                  <a:schemeClr val="dk1"/>
                </a:solidFill>
                <a:effectLst/>
                <a:latin typeface="Calibri"/>
                <a:ea typeface="Calibri"/>
                <a:cs typeface="Calibri"/>
                <a:sym typeface="Calibri"/>
                <a:hlinkClick r:id="rId3"/>
              </a:rPr>
              <a:t>pius99</a:t>
            </a:r>
            <a:endParaRPr lang="en-US" sz="1200" b="0" i="0" u="none" strike="noStrike" kern="1200" cap="none" dirty="0">
              <a:solidFill>
                <a:schemeClr val="dk1"/>
              </a:solidFill>
              <a:effectLst/>
              <a:latin typeface="Calibri"/>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Item number:504820544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err="1"/>
              <a:t>Collection:iStock</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a:p>
        </p:txBody>
      </p:sp>
    </p:spTree>
    <p:extLst>
      <p:ext uri="{BB962C8B-B14F-4D97-AF65-F5344CB8AC3E}">
        <p14:creationId xmlns:p14="http://schemas.microsoft.com/office/powerpoint/2010/main" val="425227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a:buNone/>
            </a:pPr>
            <a:r>
              <a:rPr lang="en-US" b="1" dirty="0"/>
              <a:t>Session Two:  Overview of the SMPs</a:t>
            </a:r>
          </a:p>
          <a:p>
            <a:pPr>
              <a:buNone/>
            </a:pPr>
            <a:r>
              <a:rPr lang="en-US" b="1" dirty="0"/>
              <a:t>Slides 2-22  Time: 90 minutes</a:t>
            </a:r>
          </a:p>
          <a:p>
            <a:pPr>
              <a:buNone/>
            </a:pPr>
            <a:endParaRPr lang="en-US" b="1" dirty="0"/>
          </a:p>
          <a:p>
            <a:pPr>
              <a:spcBef>
                <a:spcPts val="205"/>
              </a:spcBef>
              <a:spcAft>
                <a:spcPts val="0"/>
              </a:spcAft>
              <a:buNone/>
            </a:pPr>
            <a:r>
              <a:rPr lang="en-US" b="1" dirty="0"/>
              <a:t>Key Point:  </a:t>
            </a:r>
            <a:r>
              <a:rPr lang="en-US" dirty="0">
                <a:ea typeface="Times New Roman"/>
              </a:rPr>
              <a:t>This slide is an introductory slide for session two. </a:t>
            </a:r>
          </a:p>
          <a:p>
            <a:pPr>
              <a:buNone/>
            </a:pPr>
            <a:endParaRPr lang="en-US" dirty="0"/>
          </a:p>
          <a:p>
            <a:pPr>
              <a:buNone/>
            </a:pPr>
            <a:r>
              <a:rPr lang="en-US" b="1" dirty="0"/>
              <a:t>Time Allotted: </a:t>
            </a:r>
            <a:r>
              <a:rPr lang="en-US" dirty="0"/>
              <a:t>&lt; 1 minute</a:t>
            </a:r>
          </a:p>
          <a:p>
            <a:pPr>
              <a:buNone/>
            </a:pPr>
            <a:endParaRPr lang="en-US" dirty="0"/>
          </a:p>
          <a:p>
            <a:pPr>
              <a:buNone/>
            </a:pPr>
            <a:r>
              <a:rPr lang="en-US" b="1" dirty="0"/>
              <a:t>Step-by-Step Instructions:</a:t>
            </a:r>
          </a:p>
          <a:p>
            <a:pPr marL="176131" indent="-176131">
              <a:spcBef>
                <a:spcPts val="400"/>
              </a:spcBef>
              <a:spcAft>
                <a:spcPts val="0"/>
              </a:spcAft>
              <a:buFont typeface="Arial"/>
              <a:buChar char="•"/>
            </a:pPr>
            <a:r>
              <a:rPr lang="en-US" dirty="0"/>
              <a:t>Tell participants that we will transition into session two.  </a:t>
            </a:r>
          </a:p>
          <a:p>
            <a:pPr>
              <a:spcBef>
                <a:spcPts val="400"/>
              </a:spcBef>
              <a:spcAft>
                <a:spcPts val="0"/>
              </a:spcAft>
              <a:buNone/>
            </a:pPr>
            <a:endParaRPr lang="en-US" dirty="0"/>
          </a:p>
          <a:p>
            <a:pPr>
              <a:spcBef>
                <a:spcPts val="205"/>
              </a:spcBef>
              <a:buNone/>
            </a:pPr>
            <a:r>
              <a:rPr lang="en-US" b="1" dirty="0"/>
              <a:t>Words of Wisdom: </a:t>
            </a:r>
            <a:endParaRPr lang="en-US" dirty="0"/>
          </a:p>
          <a:p>
            <a:pPr marL="176131" indent="-176131">
              <a:spcBef>
                <a:spcPts val="205"/>
              </a:spcBef>
              <a:buFont typeface="Arial"/>
              <a:buChar char="•"/>
            </a:pPr>
            <a:r>
              <a:rPr lang="en-US" dirty="0">
                <a:ea typeface="Times New Roman"/>
              </a:rPr>
              <a:t>All timing is based on the recommended group size of 12-36 participants.  </a:t>
            </a:r>
          </a:p>
          <a:p>
            <a:pPr marL="176131" indent="-176131">
              <a:spcBef>
                <a:spcPts val="205"/>
              </a:spcBef>
              <a:buFont typeface="Arial"/>
              <a:buChar char="•"/>
            </a:pPr>
            <a:r>
              <a:rPr lang="en-US" dirty="0">
                <a:ea typeface="Times New Roman"/>
              </a:rPr>
              <a:t>For session two, participants should be sitting in mixed-grade-level groups of four.   </a:t>
            </a:r>
            <a:endParaRPr lang="en-US" dirty="0"/>
          </a:p>
          <a:p>
            <a:pPr lvl="0">
              <a:spcBef>
                <a:spcPts val="0"/>
              </a:spcBef>
              <a:buNone/>
            </a:pPr>
            <a:endParaRPr dirty="0"/>
          </a:p>
        </p:txBody>
      </p:sp>
      <p:sp>
        <p:nvSpPr>
          <p:cNvPr id="42" name="Shape 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52113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63" name="Shape 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5534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0849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685800" y="4036483"/>
            <a:ext cx="5486399" cy="5014384"/>
          </a:xfrm>
          <a:prstGeom prst="rect">
            <a:avLst/>
          </a:prstGeom>
        </p:spPr>
        <p:txBody>
          <a:bodyPr wrap="square" lIns="91425" tIns="91425" rIns="91425" bIns="91425" anchor="t" anchorCtr="0">
            <a:noAutofit/>
          </a:bodyPr>
          <a:lstStyle/>
          <a:p>
            <a:pPr>
              <a:buNone/>
            </a:pPr>
            <a:r>
              <a:rPr lang="en-US" b="1" i="1" dirty="0">
                <a:ea typeface="Times New Roman"/>
              </a:rPr>
              <a:t>Key Point</a:t>
            </a:r>
          </a:p>
          <a:p>
            <a:pPr marL="176131" indent="-176131">
              <a:buFont typeface="Arial"/>
              <a:buChar char="•"/>
            </a:pPr>
            <a:r>
              <a:rPr lang="en-US" dirty="0">
                <a:ea typeface="Times New Roman"/>
              </a:rPr>
              <a:t>In order for participants to buy-in to the project, it is important to provide them with the goal and purpose of the initiative.  </a:t>
            </a:r>
          </a:p>
          <a:p>
            <a:pPr>
              <a:buNone/>
              <a:defRPr/>
            </a:pPr>
            <a:endParaRPr lang="en-US" b="1" i="1" dirty="0">
              <a:ea typeface="Times New Roman"/>
            </a:endParaRPr>
          </a:p>
          <a:p>
            <a:pPr>
              <a:buNone/>
              <a:defRPr/>
            </a:pPr>
            <a:r>
              <a:rPr lang="en-US" b="1" i="1" dirty="0">
                <a:ea typeface="Times New Roman"/>
              </a:rPr>
              <a:t>Time Allotted:  </a:t>
            </a:r>
            <a:r>
              <a:rPr lang="en-US" dirty="0">
                <a:solidFill>
                  <a:srgbClr val="000000"/>
                </a:solidFill>
                <a:ea typeface="Times New Roman"/>
              </a:rPr>
              <a:t>10 minutes</a:t>
            </a:r>
          </a:p>
          <a:p>
            <a:pPr>
              <a:buNone/>
              <a:defRPr/>
            </a:pPr>
            <a:endParaRPr lang="en-US" dirty="0">
              <a:solidFill>
                <a:srgbClr val="FF0000"/>
              </a:solidFill>
              <a:ea typeface="Times New Roman"/>
            </a:endParaRPr>
          </a:p>
          <a:p>
            <a:pPr>
              <a:buNone/>
              <a:defRPr/>
            </a:pPr>
            <a:r>
              <a:rPr lang="en-US" b="1" i="1" dirty="0">
                <a:ea typeface="Times New Roman"/>
              </a:rPr>
              <a:t>Step-By-Step Instructions</a:t>
            </a:r>
          </a:p>
          <a:p>
            <a:pPr marL="176131" indent="-176131">
              <a:buFont typeface="Arial"/>
              <a:buChar char="•"/>
            </a:pPr>
            <a:r>
              <a:rPr lang="en-US" dirty="0">
                <a:ea typeface="ＭＳ Ｐゴシック" charset="-128"/>
              </a:rPr>
              <a:t>Tell participants that the work in which they are engaged is a part of a bigger picture of work, and this first learning session will help establish the foundation for future learning.</a:t>
            </a:r>
          </a:p>
          <a:p>
            <a:pPr marL="176131" indent="-176131">
              <a:buFont typeface="Arial"/>
              <a:buChar char="•"/>
            </a:pPr>
            <a:r>
              <a:rPr lang="en-US" dirty="0">
                <a:solidFill>
                  <a:schemeClr val="tx1"/>
                </a:solidFill>
                <a:ea typeface="ＭＳ Ｐゴシック" charset="-128"/>
              </a:rPr>
              <a:t>Explain to </a:t>
            </a:r>
            <a:r>
              <a:rPr lang="en-US" dirty="0">
                <a:solidFill>
                  <a:schemeClr val="tx1"/>
                </a:solidFill>
              </a:rPr>
              <a:t>participants the Charles A. Dana Center at The University of Texas at Austin has been working alongside LDOE leaders to create learning modules to support implementation of the Tier 1 resources. In order to hear the purpose and goals of the initiative, </a:t>
            </a:r>
            <a:r>
              <a:rPr lang="en-US" dirty="0">
                <a:solidFill>
                  <a:srgbClr val="FF0000"/>
                </a:solidFill>
              </a:rPr>
              <a:t>LDOE leader, ___________, will offer commentary on the project. </a:t>
            </a:r>
          </a:p>
          <a:p>
            <a:pPr marL="176131" indent="-176131">
              <a:buFont typeface="Arial"/>
              <a:buChar char="•"/>
            </a:pPr>
            <a:r>
              <a:rPr lang="en-US" dirty="0">
                <a:solidFill>
                  <a:srgbClr val="FF0000"/>
                </a:solidFill>
                <a:ea typeface="ＭＳ Ｐゴシック" charset="-128"/>
              </a:rPr>
              <a:t>Play the video. </a:t>
            </a:r>
          </a:p>
          <a:p>
            <a:pPr marL="176131" indent="-176131">
              <a:buFont typeface="Arial"/>
              <a:buChar char="•"/>
            </a:pPr>
            <a:r>
              <a:rPr lang="en-US" dirty="0">
                <a:ea typeface="ＭＳ Ｐゴシック" charset="-128"/>
              </a:rPr>
              <a:t>Reiterate the overarching goal, which is to build the capacity of Louisiana teachers to ensure that ALL students meet or exceed the expectations of the Louisiana Student Standards for Mathematics.  </a:t>
            </a:r>
          </a:p>
          <a:p>
            <a:pPr>
              <a:buNone/>
              <a:tabLst>
                <a:tab pos="234841" algn="l"/>
                <a:tab pos="500994" algn="l"/>
              </a:tabLst>
              <a:defRPr/>
            </a:pPr>
            <a:endParaRPr lang="en-US" dirty="0">
              <a:ea typeface="Times New Roman"/>
            </a:endParaRPr>
          </a:p>
          <a:p>
            <a:pPr>
              <a:buNone/>
              <a:tabLst>
                <a:tab pos="234841" algn="l"/>
                <a:tab pos="500994" algn="l"/>
              </a:tabLst>
              <a:defRPr/>
            </a:pPr>
            <a:r>
              <a:rPr lang="en-US" b="1" i="1" dirty="0">
                <a:ea typeface="Times New Roman"/>
              </a:rPr>
              <a:t>Words of Wisdom</a:t>
            </a:r>
          </a:p>
          <a:p>
            <a:pPr marL="176131" indent="-176131">
              <a:buFont typeface="Arial"/>
              <a:buChar char="•"/>
            </a:pPr>
            <a:r>
              <a:rPr lang="en-US" dirty="0">
                <a:ea typeface="ＭＳ Ｐゴシック" charset="-128"/>
              </a:rPr>
              <a:t>This slide provides participants with the goal of the three-year initiative.</a:t>
            </a:r>
          </a:p>
          <a:p>
            <a:pPr marL="176131" indent="-176131">
              <a:buFont typeface="Arial"/>
              <a:buChar char="•"/>
            </a:pPr>
            <a:r>
              <a:rPr lang="en-US" dirty="0">
                <a:solidFill>
                  <a:srgbClr val="000000"/>
                </a:solidFill>
                <a:ea typeface="Times New Roman"/>
              </a:rPr>
              <a:t>If you perceive any resistance, the basic strategy is (1) acknowledge the resistance, (2) honor and validate it with a reason or two, (3) provide a rationale for engaging, and (4) tie it to the work of the session.</a:t>
            </a:r>
            <a:endParaRPr lang="en-US" dirty="0">
              <a:ea typeface="ＭＳ Ｐゴシック" charset="-128"/>
            </a:endParaRPr>
          </a:p>
          <a:p>
            <a:pPr lvl="0">
              <a:spcBef>
                <a:spcPts val="0"/>
              </a:spcBef>
              <a:buNone/>
            </a:pPr>
            <a:endParaRPr lang="en-US" dirty="0"/>
          </a:p>
        </p:txBody>
      </p:sp>
      <p:sp>
        <p:nvSpPr>
          <p:cNvPr id="47" name="Shape 47"/>
          <p:cNvSpPr>
            <a:spLocks noGrp="1" noRot="1" noChangeAspect="1"/>
          </p:cNvSpPr>
          <p:nvPr>
            <p:ph type="sldImg" idx="2"/>
          </p:nvPr>
        </p:nvSpPr>
        <p:spPr>
          <a:xfrm>
            <a:off x="881063" y="1143000"/>
            <a:ext cx="4884737" cy="2747963"/>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fontAlgn="base">
              <a:buNone/>
            </a:pPr>
            <a:r>
              <a:rPr lang="en-US" dirty="0">
                <a:solidFill>
                  <a:srgbClr val="000000"/>
                </a:solidFill>
                <a:ea typeface="Times New Roman"/>
              </a:rPr>
              <a:t>Picture:  https://</a:t>
            </a:r>
            <a:r>
              <a:rPr lang="en-US" dirty="0" err="1">
                <a:solidFill>
                  <a:srgbClr val="000000"/>
                </a:solidFill>
                <a:ea typeface="Times New Roman"/>
              </a:rPr>
              <a:t>pixabay.com</a:t>
            </a:r>
            <a:r>
              <a:rPr lang="en-US" dirty="0">
                <a:solidFill>
                  <a:srgbClr val="000000"/>
                </a:solidFill>
                <a:ea typeface="Times New Roman"/>
              </a:rPr>
              <a:t>/en/dollar-money-us-dollar-arrangement-1443244/</a:t>
            </a:r>
          </a:p>
          <a:p>
            <a:pPr fontAlgn="base">
              <a:buNone/>
            </a:pPr>
            <a:r>
              <a:rPr lang="en-US" dirty="0">
                <a:solidFill>
                  <a:srgbClr val="000000"/>
                </a:solidFill>
                <a:ea typeface="Times New Roman"/>
              </a:rPr>
              <a:t>Free commercial</a:t>
            </a:r>
            <a:r>
              <a:rPr lang="en-US" baseline="0" dirty="0">
                <a:solidFill>
                  <a:srgbClr val="000000"/>
                </a:solidFill>
                <a:ea typeface="Times New Roman"/>
              </a:rPr>
              <a:t> use policy</a:t>
            </a:r>
            <a:endParaRPr lang="en-US" dirty="0">
              <a:solidFill>
                <a:srgbClr val="000000"/>
              </a:solidFill>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14391732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fontAlgn="base">
              <a:buNone/>
            </a:pPr>
            <a:r>
              <a:rPr lang="en-US" dirty="0">
                <a:solidFill>
                  <a:srgbClr val="000000"/>
                </a:solidFill>
                <a:ea typeface="Times New Roman"/>
              </a:rPr>
              <a:t>Picture:  https://</a:t>
            </a:r>
            <a:r>
              <a:rPr lang="en-US" dirty="0" err="1">
                <a:solidFill>
                  <a:srgbClr val="000000"/>
                </a:solidFill>
                <a:ea typeface="Times New Roman"/>
              </a:rPr>
              <a:t>pixabay.com</a:t>
            </a:r>
            <a:r>
              <a:rPr lang="en-US" dirty="0">
                <a:solidFill>
                  <a:srgbClr val="000000"/>
                </a:solidFill>
                <a:ea typeface="Times New Roman"/>
              </a:rPr>
              <a:t>/en/dollar-money-us-dollar-arrangement-1443244/</a:t>
            </a:r>
          </a:p>
          <a:p>
            <a:pPr fontAlgn="base">
              <a:buNone/>
            </a:pPr>
            <a:r>
              <a:rPr lang="en-US" dirty="0">
                <a:solidFill>
                  <a:srgbClr val="000000"/>
                </a:solidFill>
                <a:ea typeface="Times New Roman"/>
              </a:rPr>
              <a:t>Free commercial</a:t>
            </a:r>
            <a:r>
              <a:rPr lang="en-US" baseline="0" dirty="0">
                <a:solidFill>
                  <a:srgbClr val="000000"/>
                </a:solidFill>
                <a:ea typeface="Times New Roman"/>
              </a:rPr>
              <a:t> use policy</a:t>
            </a:r>
            <a:endParaRPr lang="en-US" dirty="0">
              <a:solidFill>
                <a:srgbClr val="000000"/>
              </a:solidFill>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a:p>
        </p:txBody>
      </p:sp>
    </p:spTree>
    <p:extLst>
      <p:ext uri="{BB962C8B-B14F-4D97-AF65-F5344CB8AC3E}">
        <p14:creationId xmlns:p14="http://schemas.microsoft.com/office/powerpoint/2010/main" val="1439173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fontAlgn="base">
              <a:buNone/>
            </a:pPr>
            <a:endParaRPr lang="en-US" dirty="0">
              <a:solidFill>
                <a:srgbClr val="000000"/>
              </a:solidFill>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1811691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fontAlgn="base">
              <a:buNone/>
            </a:pPr>
            <a:endParaRPr lang="en-US" dirty="0">
              <a:solidFill>
                <a:srgbClr val="000000"/>
              </a:solidFill>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18116911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en-US" dirty="0"/>
              <a:t>https://</a:t>
            </a:r>
            <a:r>
              <a:rPr lang="en-US" dirty="0" err="1"/>
              <a:t>pixabay.com</a:t>
            </a:r>
            <a:r>
              <a:rPr lang="en-US" dirty="0"/>
              <a:t>/en/dog-animal-puppy-siberian-huskies-168815/</a:t>
            </a:r>
          </a:p>
          <a:p>
            <a:pPr>
              <a:buNone/>
            </a:pPr>
            <a:r>
              <a:rPr lang="en-US" dirty="0"/>
              <a:t>Free commercial</a:t>
            </a:r>
            <a:r>
              <a:rPr lang="en-US" baseline="0" dirty="0"/>
              <a:t> use art</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2229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a:buNone/>
              <a:tabLst>
                <a:tab pos="228600" algn="l"/>
                <a:tab pos="487680" algn="l"/>
              </a:tabLst>
              <a:defRPr/>
            </a:pPr>
            <a:r>
              <a:rPr lang="en-US" b="1" dirty="0">
                <a:solidFill>
                  <a:srgbClr val="000000"/>
                </a:solidFill>
                <a:ea typeface="Times New Roman"/>
              </a:rPr>
              <a:t>Key Point</a:t>
            </a:r>
          </a:p>
          <a:p>
            <a:pPr marL="171450" indent="-171450">
              <a:buFont typeface="Arial"/>
              <a:buChar char="•"/>
              <a:tabLst>
                <a:tab pos="228600" algn="l"/>
                <a:tab pos="487680" algn="l"/>
              </a:tabLst>
              <a:defRPr/>
            </a:pPr>
            <a:r>
              <a:rPr lang="en-US" dirty="0">
                <a:solidFill>
                  <a:srgbClr val="000000"/>
                </a:solidFill>
                <a:ea typeface="Times New Roman"/>
              </a:rPr>
              <a:t>The SMPs are the heart of the LSSM and play an important role in ensuring that the teaching and learning of mathematics leads to deeper conceptual understanding, opportunities to apply those understandings, and development of procedural skills and fluency.</a:t>
            </a:r>
          </a:p>
          <a:p>
            <a:pPr marL="0" indent="0" eaLnBrk="1" fontAlgn="auto" hangingPunct="1">
              <a:spcBef>
                <a:spcPts val="0"/>
              </a:spcBef>
              <a:spcAft>
                <a:spcPts val="0"/>
              </a:spcAft>
              <a:buFont typeface="Arial"/>
              <a:buNone/>
              <a:tabLst>
                <a:tab pos="228600" algn="l"/>
                <a:tab pos="487680" algn="l"/>
              </a:tabLst>
              <a:defRPr/>
            </a:pPr>
            <a:br>
              <a:rPr lang="en-US" b="1" i="1" dirty="0">
                <a:ea typeface="Times New Roman"/>
              </a:rPr>
            </a:br>
            <a:r>
              <a:rPr lang="en-US" b="1" i="1" dirty="0">
                <a:ea typeface="Times New Roman"/>
              </a:rPr>
              <a:t>Time Allotted: </a:t>
            </a:r>
          </a:p>
          <a:p>
            <a:pPr marL="0" indent="0" eaLnBrk="1" fontAlgn="auto" hangingPunct="1">
              <a:spcBef>
                <a:spcPts val="0"/>
              </a:spcBef>
              <a:spcAft>
                <a:spcPts val="0"/>
              </a:spcAft>
              <a:buFont typeface="Arial"/>
              <a:buNone/>
              <a:tabLst>
                <a:tab pos="228600" algn="l"/>
                <a:tab pos="487680" algn="l"/>
              </a:tabLst>
              <a:defRPr/>
            </a:pPr>
            <a:endParaRPr lang="en-US" b="1" i="1" dirty="0">
              <a:solidFill>
                <a:srgbClr val="000000"/>
              </a:solidFill>
              <a:ea typeface="Times New Roman"/>
            </a:endParaRPr>
          </a:p>
          <a:p>
            <a:pPr marL="0" indent="0" eaLnBrk="1" fontAlgn="auto" hangingPunct="1">
              <a:spcBef>
                <a:spcPts val="0"/>
              </a:spcBef>
              <a:spcAft>
                <a:spcPts val="0"/>
              </a:spcAft>
              <a:buFont typeface="Arial"/>
              <a:buNone/>
              <a:tabLst>
                <a:tab pos="228600" algn="l"/>
                <a:tab pos="487680" algn="l"/>
              </a:tabLst>
              <a:defRPr/>
            </a:pPr>
            <a:r>
              <a:rPr lang="en-US" b="1" i="1" dirty="0">
                <a:solidFill>
                  <a:srgbClr val="000000"/>
                </a:solidFill>
                <a:ea typeface="Times New Roman"/>
              </a:rPr>
              <a:t>Step-By-Step Instructions</a:t>
            </a:r>
          </a:p>
          <a:p>
            <a:pPr marL="171450" indent="-171450">
              <a:spcBef>
                <a:spcPts val="0"/>
              </a:spcBef>
              <a:spcAft>
                <a:spcPts val="0"/>
              </a:spcAft>
              <a:buFont typeface="Arial"/>
              <a:buChar char="•"/>
            </a:pPr>
            <a:r>
              <a:rPr lang="en-US" dirty="0">
                <a:solidFill>
                  <a:srgbClr val="000000"/>
                </a:solidFill>
              </a:rPr>
              <a:t>Share the following with participants:</a:t>
            </a:r>
          </a:p>
          <a:p>
            <a:pPr marL="403225" lvl="1" indent="-171450">
              <a:spcBef>
                <a:spcPts val="0"/>
              </a:spcBef>
              <a:spcAft>
                <a:spcPts val="0"/>
              </a:spcAft>
              <a:buFont typeface="Lucida Grande"/>
              <a:buChar char="-"/>
            </a:pPr>
            <a:r>
              <a:rPr lang="en-US" dirty="0">
                <a:solidFill>
                  <a:srgbClr val="000000"/>
                </a:solidFill>
              </a:rPr>
              <a:t>In order to observe how students would engage in SMP 1 in the classroom, we will now work through an Engage NY lesson. </a:t>
            </a:r>
          </a:p>
          <a:p>
            <a:pPr marL="403225" lvl="1" indent="-171450">
              <a:spcBef>
                <a:spcPts val="0"/>
              </a:spcBef>
              <a:spcAft>
                <a:spcPts val="0"/>
              </a:spcAft>
              <a:buFont typeface="Lucida Grande"/>
              <a:buChar char="-"/>
            </a:pPr>
            <a:r>
              <a:rPr lang="en-US" dirty="0">
                <a:solidFill>
                  <a:srgbClr val="000000"/>
                </a:solidFill>
              </a:rPr>
              <a:t>As you engage in the lesson, use handout </a:t>
            </a:r>
            <a:r>
              <a:rPr lang="en-US" b="1" dirty="0">
                <a:solidFill>
                  <a:srgbClr val="000000"/>
                </a:solidFill>
              </a:rPr>
              <a:t>P-06 Looking for Evidence of the Standards for Mathematical Practice, SMP 1</a:t>
            </a:r>
            <a:r>
              <a:rPr lang="en-US" dirty="0">
                <a:solidFill>
                  <a:srgbClr val="000000"/>
                </a:solidFill>
              </a:rPr>
              <a:t> to document evidence of SMP 1. </a:t>
            </a:r>
          </a:p>
          <a:p>
            <a:pPr marL="403225" lvl="1" indent="-171450">
              <a:spcBef>
                <a:spcPts val="0"/>
              </a:spcBef>
              <a:spcAft>
                <a:spcPts val="0"/>
              </a:spcAft>
              <a:buFont typeface="Lucida Grande"/>
              <a:buChar char="-"/>
            </a:pPr>
            <a:r>
              <a:rPr lang="en-US" dirty="0">
                <a:solidFill>
                  <a:srgbClr val="000000"/>
                </a:solidFill>
              </a:rPr>
              <a:t>Remember, the purpose of engaging in this lesson is to get a clearer understanding of how students engage in the mathematics as described in the narrative description of SMP 1 Make sense of problems and persevere in solving them. </a:t>
            </a:r>
          </a:p>
          <a:p>
            <a:pPr marL="171450" indent="-171450">
              <a:spcBef>
                <a:spcPts val="0"/>
              </a:spcBef>
              <a:spcAft>
                <a:spcPts val="0"/>
              </a:spcAft>
              <a:buFont typeface="Arial"/>
              <a:buChar char="•"/>
            </a:pPr>
            <a:r>
              <a:rPr lang="en-US" dirty="0">
                <a:solidFill>
                  <a:srgbClr val="000000"/>
                </a:solidFill>
              </a:rPr>
              <a:t>Ask participants to engage in the math as learners as if they were their students</a:t>
            </a:r>
            <a:r>
              <a:rPr lang="en-US" baseline="0" dirty="0">
                <a:solidFill>
                  <a:srgbClr val="000000"/>
                </a:solidFill>
              </a:rPr>
              <a:t>, but to also be looking for and documenting evidence of </a:t>
            </a:r>
            <a:r>
              <a:rPr lang="en-US" i="1" dirty="0">
                <a:solidFill>
                  <a:srgbClr val="000000"/>
                </a:solidFill>
              </a:rPr>
              <a:t> </a:t>
            </a:r>
            <a:r>
              <a:rPr lang="en-US" dirty="0">
                <a:solidFill>
                  <a:srgbClr val="000000"/>
                </a:solidFill>
              </a:rPr>
              <a:t>SMP 1. </a:t>
            </a:r>
          </a:p>
          <a:p>
            <a:pPr marL="171450" indent="-171450" eaLnBrk="1" fontAlgn="auto" hangingPunct="1">
              <a:spcBef>
                <a:spcPts val="0"/>
              </a:spcBef>
              <a:spcAft>
                <a:spcPts val="0"/>
              </a:spcAft>
              <a:buFont typeface="Arial"/>
              <a:buChar char="•"/>
              <a:tabLst>
                <a:tab pos="228600" algn="l"/>
                <a:tab pos="487680" algn="l"/>
              </a:tabLst>
              <a:defRPr/>
            </a:pPr>
            <a:endParaRPr lang="en-US" dirty="0">
              <a:solidFill>
                <a:srgbClr val="000000"/>
              </a:solidFill>
              <a:ea typeface="Times New Roman"/>
            </a:endParaRPr>
          </a:p>
          <a:p>
            <a:pPr marL="0" indent="0" eaLnBrk="1" fontAlgn="auto" hangingPunct="1">
              <a:spcBef>
                <a:spcPts val="0"/>
              </a:spcBef>
              <a:spcAft>
                <a:spcPts val="0"/>
              </a:spcAft>
              <a:buFont typeface="Arial"/>
              <a:buNone/>
              <a:tabLst>
                <a:tab pos="228600" algn="l"/>
                <a:tab pos="487680" algn="l"/>
              </a:tabLst>
              <a:defRPr/>
            </a:pPr>
            <a:r>
              <a:rPr lang="en-US" b="1" i="1" dirty="0">
                <a:solidFill>
                  <a:srgbClr val="000000"/>
                </a:solidFill>
                <a:ea typeface="Times New Roman"/>
              </a:rPr>
              <a:t>Words of Wisdom</a:t>
            </a:r>
          </a:p>
          <a:p>
            <a:pPr marL="171450" indent="-171450" eaLnBrk="1" fontAlgn="auto" hangingPunct="1">
              <a:spcBef>
                <a:spcPts val="0"/>
              </a:spcBef>
              <a:spcAft>
                <a:spcPts val="0"/>
              </a:spcAft>
              <a:buFont typeface="Arial"/>
              <a:buChar char="•"/>
              <a:tabLst>
                <a:tab pos="228600" algn="l"/>
                <a:tab pos="487680" algn="l"/>
              </a:tabLst>
              <a:defRPr/>
            </a:pPr>
            <a:r>
              <a:rPr lang="en-US" dirty="0">
                <a:solidFill>
                  <a:srgbClr val="000000"/>
                </a:solidFill>
                <a:ea typeface="Times New Roman"/>
              </a:rPr>
              <a:t>The focus is on how the practices enable the teaching and learning of the mathematics that leads to deeper conceptual understanding and multiple opportunities to apply those understandings in order to develop procedural skills and fluency in mathematics.</a:t>
            </a:r>
          </a:p>
        </p:txBody>
      </p:sp>
    </p:spTree>
    <p:extLst>
      <p:ext uri="{BB962C8B-B14F-4D97-AF65-F5344CB8AC3E}">
        <p14:creationId xmlns:p14="http://schemas.microsoft.com/office/powerpoint/2010/main" val="1476393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4650" y="1016000"/>
            <a:ext cx="3198813" cy="1798638"/>
          </a:xfrm>
        </p:spPr>
      </p:sp>
      <p:sp>
        <p:nvSpPr>
          <p:cNvPr id="3" name="Notes Placeholder 2"/>
          <p:cNvSpPr>
            <a:spLocks noGrp="1"/>
          </p:cNvSpPr>
          <p:nvPr>
            <p:ph type="body" idx="1"/>
          </p:nvPr>
        </p:nvSpPr>
        <p:spPr>
          <a:xfrm>
            <a:off x="626533" y="1020398"/>
            <a:ext cx="5486399" cy="3600450"/>
          </a:xfrm>
        </p:spPr>
        <p:txBody>
          <a:bodyPr/>
          <a:lstStyle/>
          <a:p>
            <a:pPr marL="0" indent="0">
              <a:spcBef>
                <a:spcPts val="0"/>
              </a:spcBef>
              <a:spcAft>
                <a:spcPts val="0"/>
              </a:spcAft>
              <a:buFont typeface="Arial"/>
              <a:buNone/>
            </a:pPr>
            <a:r>
              <a:rPr lang="en-US" b="1" i="1" dirty="0">
                <a:ea typeface="Times New Roman"/>
              </a:rPr>
              <a:t>Key Point</a:t>
            </a:r>
          </a:p>
          <a:p>
            <a:pPr marL="0" indent="0">
              <a:spcBef>
                <a:spcPts val="0"/>
              </a:spcBef>
              <a:spcAft>
                <a:spcPts val="0"/>
              </a:spcAft>
              <a:buFont typeface="Arial"/>
              <a:buNone/>
            </a:pPr>
            <a:endParaRPr lang="en-US" b="1" i="1" dirty="0">
              <a:ea typeface="Times New Roman"/>
            </a:endParaRPr>
          </a:p>
          <a:p>
            <a:pPr marL="0" indent="0">
              <a:spcBef>
                <a:spcPts val="0"/>
              </a:spcBef>
              <a:spcAft>
                <a:spcPts val="0"/>
              </a:spcAft>
              <a:buFont typeface="Arial"/>
              <a:buNone/>
            </a:pPr>
            <a:r>
              <a:rPr lang="en-US" b="1" i="1" dirty="0">
                <a:ea typeface="Times New Roman"/>
              </a:rPr>
              <a:t>Time Allotted: </a:t>
            </a:r>
            <a:r>
              <a:rPr lang="en-US" dirty="0"/>
              <a:t>10 minutes</a:t>
            </a:r>
          </a:p>
          <a:p>
            <a:pPr eaLnBrk="1" fontAlgn="auto" hangingPunct="1">
              <a:spcBef>
                <a:spcPts val="0"/>
              </a:spcBef>
              <a:spcAft>
                <a:spcPts val="0"/>
              </a:spcAft>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r>
              <a:rPr lang="en-US" b="1" i="1" dirty="0">
                <a:ea typeface="Times New Roman"/>
              </a:rPr>
              <a:t>Step-By-Step Instructions</a:t>
            </a:r>
          </a:p>
          <a:p>
            <a:pPr marL="171450" indent="-171450">
              <a:spcBef>
                <a:spcPts val="0"/>
              </a:spcBef>
              <a:spcAft>
                <a:spcPts val="0"/>
              </a:spcAft>
              <a:buFont typeface="Arial"/>
              <a:buChar char="•"/>
            </a:pPr>
            <a:r>
              <a:rPr lang="en-US" dirty="0"/>
              <a:t>Tell Participants:</a:t>
            </a:r>
          </a:p>
          <a:p>
            <a:pPr marL="347472" lvl="1" indent="-171450">
              <a:spcBef>
                <a:spcPts val="0"/>
              </a:spcBef>
              <a:spcAft>
                <a:spcPts val="0"/>
              </a:spcAft>
              <a:buFont typeface="Lucida Grande"/>
              <a:buChar char="-"/>
            </a:pPr>
            <a:r>
              <a:rPr lang="en-US" sz="1000" dirty="0"/>
              <a:t>When planning with any resource, it is important that we consider how the lesson, task, or activity</a:t>
            </a:r>
            <a:r>
              <a:rPr lang="en-US" sz="1000" baseline="0" dirty="0"/>
              <a:t> aligns with the content standards. </a:t>
            </a:r>
          </a:p>
          <a:p>
            <a:pPr marL="347472" lvl="1" indent="-171450">
              <a:spcBef>
                <a:spcPts val="0"/>
              </a:spcBef>
              <a:spcAft>
                <a:spcPts val="0"/>
              </a:spcAft>
              <a:buFont typeface="Lucida Grande"/>
              <a:buChar char="-"/>
            </a:pPr>
            <a:r>
              <a:rPr lang="en-US" sz="1000" u="none" baseline="0" dirty="0"/>
              <a:t>Only when we truly understand how the standards manifest in the lesson can we ensure that our instruction will align with the full intent of the standard.</a:t>
            </a:r>
          </a:p>
          <a:p>
            <a:pPr marL="347472" lvl="1" indent="-171450">
              <a:spcBef>
                <a:spcPts val="0"/>
              </a:spcBef>
              <a:spcAft>
                <a:spcPts val="0"/>
              </a:spcAft>
              <a:buFont typeface="Lucida Grande"/>
              <a:buChar char="-"/>
            </a:pPr>
            <a:r>
              <a:rPr lang="en-US" sz="1000" u="none" baseline="0" dirty="0"/>
              <a:t>Lets take a deeper look at the lesson we just experienced.</a:t>
            </a:r>
          </a:p>
          <a:p>
            <a:pPr marL="347472" lvl="1" indent="-171450">
              <a:spcBef>
                <a:spcPts val="0"/>
              </a:spcBef>
              <a:spcAft>
                <a:spcPts val="0"/>
              </a:spcAft>
              <a:buFont typeface="Lucida Grande"/>
              <a:buChar char="-"/>
            </a:pPr>
            <a:r>
              <a:rPr lang="en-US" sz="1000" u="none" baseline="0" dirty="0"/>
              <a:t>On the slide you will find the standard that this lesson was intended to address.</a:t>
            </a:r>
          </a:p>
          <a:p>
            <a:pPr marL="347472" lvl="1" indent="-171450">
              <a:spcBef>
                <a:spcPts val="0"/>
              </a:spcBef>
              <a:spcAft>
                <a:spcPts val="0"/>
              </a:spcAft>
              <a:buFont typeface="Lucida Grande"/>
              <a:buChar char="-"/>
            </a:pPr>
            <a:r>
              <a:rPr lang="en-US" sz="1000" u="none" baseline="0" dirty="0"/>
              <a:t>You will notice that this standard has a foot note that references a standard from the previous year for the list of mental strategies. </a:t>
            </a:r>
          </a:p>
          <a:p>
            <a:pPr marL="347472" lvl="1" indent="-171450">
              <a:spcBef>
                <a:spcPts val="0"/>
              </a:spcBef>
              <a:spcAft>
                <a:spcPts val="0"/>
              </a:spcAft>
              <a:buFont typeface="Lucida Grande"/>
              <a:buChar char="-"/>
            </a:pPr>
            <a:r>
              <a:rPr lang="en-US" sz="1000" u="none" baseline="0" dirty="0"/>
              <a:t>For the sake of this discussion, we have provided the list of mental strategies from that standard here on the slide.</a:t>
            </a:r>
          </a:p>
          <a:p>
            <a:pPr marL="347472" lvl="1" indent="-171450">
              <a:spcBef>
                <a:spcPts val="0"/>
              </a:spcBef>
              <a:spcAft>
                <a:spcPts val="0"/>
              </a:spcAft>
              <a:buFont typeface="Lucida Grande"/>
              <a:buChar char="-"/>
            </a:pPr>
            <a:r>
              <a:rPr lang="en-US" sz="1000" u="none" baseline="0" dirty="0"/>
              <a:t>For the next several minutes I would like for your table groups to discuss the lesson and look for evidence of how this lesson meets the intent of this standard.</a:t>
            </a:r>
          </a:p>
          <a:p>
            <a:pPr marL="171450" lvl="0" indent="-171450">
              <a:spcBef>
                <a:spcPts val="0"/>
              </a:spcBef>
              <a:spcAft>
                <a:spcPts val="0"/>
              </a:spcAft>
              <a:buFont typeface="Arial"/>
              <a:buChar char="•"/>
            </a:pPr>
            <a:r>
              <a:rPr lang="en-US" u="none" baseline="0" dirty="0"/>
              <a:t>Allow about 5 minutes for the groups to look for and discuss evidence of the standard in the lesson.</a:t>
            </a:r>
          </a:p>
          <a:p>
            <a:pPr marL="171450" lvl="0" indent="-171450">
              <a:spcBef>
                <a:spcPts val="0"/>
              </a:spcBef>
              <a:spcAft>
                <a:spcPts val="0"/>
              </a:spcAft>
              <a:buFont typeface="Arial"/>
              <a:buChar char="•"/>
            </a:pPr>
            <a:r>
              <a:rPr lang="en-US" u="none" baseline="0" dirty="0"/>
              <a:t>When time is up, ask for a few table groups to share out, probe for specific evidence demonstrated in the lesson that meets the standard.</a:t>
            </a:r>
          </a:p>
          <a:p>
            <a:pPr marL="171450" lvl="0" indent="-171450">
              <a:spcBef>
                <a:spcPts val="0"/>
              </a:spcBef>
              <a:spcAft>
                <a:spcPts val="0"/>
              </a:spcAft>
              <a:buFont typeface="Arial"/>
              <a:buChar char="•"/>
            </a:pPr>
            <a:r>
              <a:rPr lang="en-US" u="none" baseline="0" dirty="0"/>
              <a:t>Possible response:</a:t>
            </a:r>
          </a:p>
          <a:p>
            <a:pPr marL="347472" lvl="1" indent="-171450">
              <a:spcBef>
                <a:spcPts val="0"/>
              </a:spcBef>
              <a:spcAft>
                <a:spcPts val="0"/>
              </a:spcAft>
              <a:buFont typeface="Lucida Grande"/>
              <a:buChar char="-"/>
            </a:pPr>
            <a:r>
              <a:rPr lang="en-US" u="none" baseline="0" dirty="0">
                <a:solidFill>
                  <a:srgbClr val="FF0000"/>
                </a:solidFill>
              </a:rPr>
              <a:t>The lesson focuses on the mental strategy of making ten, which is one of the strategies called out by the standard.</a:t>
            </a:r>
          </a:p>
          <a:p>
            <a:pPr marL="171450" lvl="0" indent="-171450">
              <a:spcBef>
                <a:spcPts val="0"/>
              </a:spcBef>
              <a:spcAft>
                <a:spcPts val="0"/>
              </a:spcAft>
              <a:buFont typeface="Arial"/>
              <a:buChar char="•"/>
            </a:pPr>
            <a:r>
              <a:rPr lang="en-US" dirty="0"/>
              <a:t>Make the following point before transitioning to the next slide</a:t>
            </a:r>
            <a:r>
              <a:rPr lang="en-US" u="none" baseline="0" dirty="0"/>
              <a:t>:</a:t>
            </a:r>
            <a:r>
              <a:rPr lang="en-US" u="none" dirty="0"/>
              <a:t> </a:t>
            </a:r>
          </a:p>
          <a:p>
            <a:pPr marL="347472" lvl="1" indent="-171450">
              <a:buFont typeface="Lucida Grande"/>
              <a:buChar char="-"/>
            </a:pPr>
            <a:r>
              <a:rPr lang="en-US" u="none" baseline="0" dirty="0"/>
              <a:t>Not all lessons address every aspect of a standard. Often we will find that a lesson covers only a piece of the standard. This is why it is important to consider not only the individual lesson, but also how that lesson fits into the full scope and sequence. Only then can we tell if a standard is taught to its full intent.</a:t>
            </a:r>
          </a:p>
          <a:p>
            <a:pPr eaLnBrk="1" fontAlgn="auto" hangingPunct="1">
              <a:spcBef>
                <a:spcPts val="0"/>
              </a:spcBef>
              <a:spcAft>
                <a:spcPts val="0"/>
              </a:spcAft>
              <a:buNone/>
              <a:tabLst>
                <a:tab pos="228600" algn="l"/>
                <a:tab pos="487680" algn="l"/>
              </a:tabLst>
              <a:defRPr/>
            </a:pPr>
            <a:endParaRPr lang="en-US" dirty="0">
              <a:ea typeface="Times New Roman"/>
            </a:endParaRPr>
          </a:p>
          <a:p>
            <a:pPr marL="0" indent="0" eaLnBrk="1" fontAlgn="auto" hangingPunct="1">
              <a:spcBef>
                <a:spcPts val="0"/>
              </a:spcBef>
              <a:spcAft>
                <a:spcPts val="0"/>
              </a:spcAft>
              <a:buFont typeface="Arial"/>
              <a:buNone/>
              <a:tabLst>
                <a:tab pos="228600" algn="l"/>
                <a:tab pos="487680" algn="l"/>
              </a:tabLst>
              <a:defRPr/>
            </a:pPr>
            <a:r>
              <a:rPr lang="en-US" b="1" i="1" dirty="0">
                <a:ea typeface="Times New Roman"/>
              </a:rPr>
              <a:t>Words of Wisdom</a:t>
            </a:r>
          </a:p>
          <a:p>
            <a:pPr marL="0" indent="0" eaLnBrk="1" fontAlgn="auto" hangingPunct="1">
              <a:spcBef>
                <a:spcPts val="0"/>
              </a:spcBef>
              <a:spcAft>
                <a:spcPts val="0"/>
              </a:spcAft>
              <a:buFont typeface="Arial"/>
              <a:buNone/>
              <a:tabLst>
                <a:tab pos="228600" algn="l"/>
                <a:tab pos="487680" algn="l"/>
              </a:tabLst>
              <a:defRPr/>
            </a:pPr>
            <a:endParaRPr lang="en-US" b="1" i="1" dirty="0">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1978212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1538" y="1201738"/>
            <a:ext cx="2760662" cy="1552575"/>
          </a:xfrm>
        </p:spPr>
      </p:sp>
      <p:sp>
        <p:nvSpPr>
          <p:cNvPr id="3" name="Notes Placeholder 2"/>
          <p:cNvSpPr>
            <a:spLocks noGrp="1"/>
          </p:cNvSpPr>
          <p:nvPr>
            <p:ph type="body" idx="1"/>
          </p:nvPr>
        </p:nvSpPr>
        <p:spPr>
          <a:xfrm>
            <a:off x="846667" y="1210734"/>
            <a:ext cx="5486399" cy="7933266"/>
          </a:xfrm>
        </p:spPr>
        <p:txBody>
          <a:bodyPr/>
          <a:lstStyle/>
          <a:p>
            <a:pPr marL="0" indent="0">
              <a:spcBef>
                <a:spcPts val="0"/>
              </a:spcBef>
              <a:spcAft>
                <a:spcPts val="0"/>
              </a:spcAft>
              <a:buFont typeface="Arial"/>
              <a:buNone/>
            </a:pPr>
            <a:r>
              <a:rPr lang="en-US" b="1" dirty="0">
                <a:ea typeface="Times New Roman"/>
              </a:rPr>
              <a:t>Key Point</a:t>
            </a:r>
          </a:p>
          <a:p>
            <a:pPr marL="171450" indent="-171450">
              <a:buFont typeface="Arial"/>
              <a:buChar char="•"/>
            </a:pPr>
            <a:r>
              <a:rPr lang="en-US" dirty="0">
                <a:ea typeface="Times New Roman"/>
              </a:rPr>
              <a:t>Participants should be able to </a:t>
            </a:r>
          </a:p>
          <a:p>
            <a:pPr>
              <a:buNone/>
            </a:pPr>
            <a:r>
              <a:rPr lang="en-US" dirty="0">
                <a:ea typeface="Times New Roman"/>
              </a:rPr>
              <a:t>identify evidence of each of the three </a:t>
            </a:r>
          </a:p>
          <a:p>
            <a:pPr>
              <a:buNone/>
            </a:pPr>
            <a:r>
              <a:rPr lang="en-US" dirty="0">
                <a:ea typeface="Times New Roman"/>
              </a:rPr>
              <a:t>key shifts in the EngageNY lesson. </a:t>
            </a:r>
          </a:p>
          <a:p>
            <a:pPr marL="0" indent="0">
              <a:spcBef>
                <a:spcPts val="0"/>
              </a:spcBef>
              <a:spcAft>
                <a:spcPts val="0"/>
              </a:spcAft>
              <a:buFont typeface="Arial"/>
              <a:buNone/>
            </a:pPr>
            <a:endParaRPr lang="en-US" b="1" i="1" dirty="0">
              <a:ea typeface="Times New Roman"/>
            </a:endParaRPr>
          </a:p>
          <a:p>
            <a:pPr marL="0" indent="0">
              <a:spcBef>
                <a:spcPts val="0"/>
              </a:spcBef>
              <a:spcAft>
                <a:spcPts val="0"/>
              </a:spcAft>
              <a:buFont typeface="Arial"/>
              <a:buNone/>
            </a:pPr>
            <a:r>
              <a:rPr lang="en-US" b="1" i="1" dirty="0">
                <a:ea typeface="Times New Roman"/>
              </a:rPr>
              <a:t>Time Allotted: </a:t>
            </a:r>
            <a:r>
              <a:rPr lang="en-US" dirty="0"/>
              <a:t>10 minutes</a:t>
            </a: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r>
              <a:rPr lang="en-US" b="1" i="1" dirty="0">
                <a:ea typeface="Times New Roman"/>
              </a:rPr>
              <a:t>Step-By-Step Instructions</a:t>
            </a:r>
          </a:p>
          <a:p>
            <a:pPr marL="171450" indent="-171450">
              <a:spcBef>
                <a:spcPts val="0"/>
              </a:spcBef>
              <a:spcAft>
                <a:spcPts val="0"/>
              </a:spcAft>
              <a:buFont typeface="Arial"/>
              <a:buChar char="•"/>
            </a:pPr>
            <a:r>
              <a:rPr lang="en-US" dirty="0"/>
              <a:t>Tell Participants:</a:t>
            </a:r>
          </a:p>
          <a:p>
            <a:pPr marL="347472" lvl="1" indent="-171450">
              <a:spcBef>
                <a:spcPts val="0"/>
              </a:spcBef>
              <a:spcAft>
                <a:spcPts val="0"/>
              </a:spcAft>
              <a:buFont typeface="Lucida Grande"/>
              <a:buChar char="-"/>
            </a:pPr>
            <a:r>
              <a:rPr lang="en-US" sz="1000" dirty="0"/>
              <a:t>It is also important</a:t>
            </a:r>
            <a:r>
              <a:rPr lang="en-US" sz="1000" baseline="0" dirty="0"/>
              <a:t> that we understand how our resource materials address the Key Shifts of the Louisiana State Standards.</a:t>
            </a:r>
          </a:p>
          <a:p>
            <a:pPr marL="347472" lvl="1" indent="-171450">
              <a:spcBef>
                <a:spcPts val="0"/>
              </a:spcBef>
              <a:spcAft>
                <a:spcPts val="0"/>
              </a:spcAft>
              <a:buFont typeface="Lucida Grande"/>
              <a:buChar char="-"/>
            </a:pPr>
            <a:r>
              <a:rPr lang="en-US" sz="1000" u="none" baseline="0" dirty="0"/>
              <a:t>As you will recall from the beginning of our day, the key shifts are Focus, Coherence, and Rigor. </a:t>
            </a:r>
          </a:p>
          <a:p>
            <a:pPr marL="347472" lvl="1" indent="-171450">
              <a:spcBef>
                <a:spcPts val="0"/>
              </a:spcBef>
              <a:spcAft>
                <a:spcPts val="0"/>
              </a:spcAft>
              <a:buFont typeface="Lucida Grande"/>
              <a:buChar char="-"/>
            </a:pPr>
            <a:r>
              <a:rPr lang="en-US" sz="1000" u="none" baseline="0" dirty="0"/>
              <a:t>Take a few minutes to re-familiarize yourselves with these Key Shifts and their definitions.</a:t>
            </a:r>
          </a:p>
          <a:p>
            <a:pPr marL="457200" lvl="2" indent="-171450">
              <a:buFont typeface="Courier New"/>
              <a:buChar char="o"/>
            </a:pPr>
            <a:r>
              <a:rPr lang="en-US" sz="1000" b="1" dirty="0">
                <a:solidFill>
                  <a:schemeClr val="tx1"/>
                </a:solidFill>
              </a:rPr>
              <a:t>Focus</a:t>
            </a:r>
            <a:r>
              <a:rPr lang="en-US" sz="1000" dirty="0">
                <a:solidFill>
                  <a:schemeClr val="tx1"/>
                </a:solidFill>
              </a:rPr>
              <a:t> - Rather than racing to cover many topics in a mile-wide, inch-deep curriculum, the standards ask math teachers to significantly narrow and deepen the way time and energy are spent in the classroom.</a:t>
            </a:r>
          </a:p>
          <a:p>
            <a:pPr marL="457200" lvl="2" indent="-171450">
              <a:buFont typeface="Courier New"/>
              <a:buChar char="o"/>
            </a:pPr>
            <a:r>
              <a:rPr lang="en-US" sz="1000" b="1" dirty="0">
                <a:solidFill>
                  <a:schemeClr val="tx1"/>
                </a:solidFill>
              </a:rPr>
              <a:t>Coherence</a:t>
            </a:r>
            <a:r>
              <a:rPr lang="en-US" sz="1000" dirty="0">
                <a:solidFill>
                  <a:schemeClr val="tx1"/>
                </a:solidFill>
              </a:rPr>
              <a:t> - The standards are designed around coherent progressions from grade to grade. Learning is carefully connected across grades so that students can build new understanding onto foundations built in previous years.</a:t>
            </a:r>
          </a:p>
          <a:p>
            <a:pPr marL="457200" lvl="2" indent="-171450">
              <a:buFont typeface="Courier New"/>
              <a:buChar char="o"/>
            </a:pPr>
            <a:r>
              <a:rPr lang="en-US" sz="1000" b="1" dirty="0">
                <a:solidFill>
                  <a:schemeClr val="tx1"/>
                </a:solidFill>
              </a:rPr>
              <a:t>Rigor</a:t>
            </a:r>
            <a:r>
              <a:rPr lang="en-US" sz="1000" dirty="0">
                <a:solidFill>
                  <a:schemeClr val="tx1"/>
                </a:solidFill>
              </a:rPr>
              <a:t> - To help students meet the standards, educators will need to pursue, with equal intensity, three aspects of rigor in the major work of each grade: conceptual understanding, procedural skills and fluency, and application.</a:t>
            </a:r>
            <a:endParaRPr lang="en-US" sz="1000" u="none" baseline="0" dirty="0">
              <a:solidFill>
                <a:schemeClr val="tx1"/>
              </a:solidFill>
            </a:endParaRPr>
          </a:p>
          <a:p>
            <a:pPr marL="171450" lvl="0" indent="-171450">
              <a:spcBef>
                <a:spcPts val="0"/>
              </a:spcBef>
              <a:spcAft>
                <a:spcPts val="0"/>
              </a:spcAft>
              <a:buFont typeface="Arial"/>
              <a:buChar char="•"/>
            </a:pPr>
            <a:r>
              <a:rPr lang="en-US" u="none" baseline="0" dirty="0">
                <a:solidFill>
                  <a:schemeClr val="tx1"/>
                </a:solidFill>
              </a:rPr>
              <a:t>Give participants</a:t>
            </a:r>
            <a:r>
              <a:rPr lang="en-US" u="none" dirty="0">
                <a:solidFill>
                  <a:schemeClr val="tx1"/>
                </a:solidFill>
              </a:rPr>
              <a:t> a few minutes</a:t>
            </a:r>
            <a:r>
              <a:rPr lang="en-US" u="none" baseline="0" dirty="0">
                <a:solidFill>
                  <a:schemeClr val="tx1"/>
                </a:solidFill>
              </a:rPr>
              <a:t> to read over the slide.</a:t>
            </a:r>
          </a:p>
          <a:p>
            <a:pPr marL="171450" lvl="0" indent="-171450">
              <a:spcBef>
                <a:spcPts val="0"/>
              </a:spcBef>
              <a:spcAft>
                <a:spcPts val="0"/>
              </a:spcAft>
              <a:buFont typeface="Arial"/>
              <a:buChar char="•"/>
            </a:pPr>
            <a:r>
              <a:rPr lang="en-US" u="none" baseline="0" dirty="0"/>
              <a:t>Tell participants:</a:t>
            </a:r>
          </a:p>
          <a:p>
            <a:pPr marL="347472" lvl="1" indent="-171450">
              <a:spcBef>
                <a:spcPts val="0"/>
              </a:spcBef>
              <a:spcAft>
                <a:spcPts val="0"/>
              </a:spcAft>
              <a:buFont typeface="Lucida Grande"/>
              <a:buChar char="-"/>
            </a:pPr>
            <a:r>
              <a:rPr lang="en-US" sz="1000" u="none" baseline="0" dirty="0"/>
              <a:t>With your table groups, I would like for you to go back through the lesson only this time look at it through the lens of trying to identify evidence of the key shifts.</a:t>
            </a:r>
          </a:p>
          <a:p>
            <a:pPr marL="347472" lvl="1" indent="-171450">
              <a:spcBef>
                <a:spcPts val="0"/>
              </a:spcBef>
              <a:spcAft>
                <a:spcPts val="0"/>
              </a:spcAft>
              <a:buFont typeface="Lucida Grande"/>
              <a:buChar char="-"/>
            </a:pPr>
            <a:r>
              <a:rPr lang="en-US" sz="1000" u="none" baseline="0" dirty="0"/>
              <a:t>Be prepared to share out specific places in the lesson that you see each of the key shifts being addressed.</a:t>
            </a:r>
          </a:p>
          <a:p>
            <a:pPr marL="347472" lvl="1" indent="-171450">
              <a:spcBef>
                <a:spcPts val="0"/>
              </a:spcBef>
              <a:spcAft>
                <a:spcPts val="0"/>
              </a:spcAft>
              <a:buFont typeface="Lucida Grande"/>
              <a:buChar char="-"/>
            </a:pPr>
            <a:r>
              <a:rPr lang="en-US" sz="1000" u="none" baseline="0" dirty="0"/>
              <a:t>Remember, when looking for evidence of rigor, you will first need to discuss which aspect of rigor (conceptual understanding, procedural skills and fluency, or application) is addressed with this standard.</a:t>
            </a:r>
          </a:p>
          <a:p>
            <a:pPr marL="171450" lvl="0" indent="-171450">
              <a:spcBef>
                <a:spcPts val="0"/>
              </a:spcBef>
              <a:spcAft>
                <a:spcPts val="0"/>
              </a:spcAft>
              <a:buFont typeface="Arial"/>
              <a:buChar char="•"/>
            </a:pPr>
            <a:r>
              <a:rPr lang="en-US" u="none" baseline="0" dirty="0"/>
              <a:t>Give participants several minutes to discuss the lesson and look for evidence of the key shifts.</a:t>
            </a:r>
          </a:p>
          <a:p>
            <a:pPr marL="171450" lvl="0" indent="-171450">
              <a:spcBef>
                <a:spcPts val="0"/>
              </a:spcBef>
              <a:spcAft>
                <a:spcPts val="0"/>
              </a:spcAft>
              <a:buFont typeface="Arial"/>
              <a:buChar char="•"/>
            </a:pPr>
            <a:r>
              <a:rPr lang="en-US" u="none" baseline="0" dirty="0"/>
              <a:t>Have some groups share out what they discussed as evidence for each shift.</a:t>
            </a:r>
          </a:p>
          <a:p>
            <a:pPr marL="171450" lvl="0" indent="-171450">
              <a:spcBef>
                <a:spcPts val="0"/>
              </a:spcBef>
              <a:spcAft>
                <a:spcPts val="0"/>
              </a:spcAft>
              <a:buFont typeface="Arial"/>
              <a:buChar char="•"/>
            </a:pPr>
            <a:r>
              <a:rPr lang="en-US" u="none" baseline="0" dirty="0"/>
              <a:t>Possible evidence that they found could include:</a:t>
            </a:r>
          </a:p>
          <a:p>
            <a:pPr marL="628650" lvl="1" indent="-171450">
              <a:spcBef>
                <a:spcPts val="0"/>
              </a:spcBef>
              <a:spcAft>
                <a:spcPts val="0"/>
              </a:spcAft>
              <a:buFont typeface="Arial"/>
              <a:buChar char="•"/>
            </a:pPr>
            <a:r>
              <a:rPr lang="en-US" sz="1000" u="none" baseline="0" dirty="0"/>
              <a:t>Focus </a:t>
            </a:r>
            <a:r>
              <a:rPr lang="mr-IN" sz="1000" u="none" baseline="0" dirty="0"/>
              <a:t>–</a:t>
            </a:r>
            <a:r>
              <a:rPr lang="en-US" sz="1000" u="none" baseline="0" dirty="0"/>
              <a:t> The lesson focuses on one specific mental strategy (making a ten) instead of trying to cover all the strategies at once.</a:t>
            </a:r>
          </a:p>
          <a:p>
            <a:pPr marL="628650" lvl="1" indent="-171450">
              <a:spcBef>
                <a:spcPts val="0"/>
              </a:spcBef>
              <a:spcAft>
                <a:spcPts val="0"/>
              </a:spcAft>
              <a:buFont typeface="Arial"/>
              <a:buChar char="•"/>
            </a:pPr>
            <a:r>
              <a:rPr lang="en-US" sz="1000" u="none" baseline="0" dirty="0"/>
              <a:t>Coherence </a:t>
            </a:r>
            <a:r>
              <a:rPr lang="mr-IN" sz="1000" u="none" baseline="0" dirty="0"/>
              <a:t>–</a:t>
            </a:r>
            <a:r>
              <a:rPr lang="en-US" sz="1000" u="none" baseline="0" dirty="0"/>
              <a:t> The lesson uses a strategy that was covered in first grade as a mental strategy and builds on that understanding to include sums up to 20.</a:t>
            </a:r>
          </a:p>
          <a:p>
            <a:pPr marL="628650" lvl="1" indent="-171450">
              <a:spcBef>
                <a:spcPts val="0"/>
              </a:spcBef>
              <a:spcAft>
                <a:spcPts val="0"/>
              </a:spcAft>
              <a:buFont typeface="Arial"/>
              <a:buChar char="•"/>
            </a:pPr>
            <a:r>
              <a:rPr lang="en-US" sz="1000" u="none" baseline="0" dirty="0"/>
              <a:t>Rigor </a:t>
            </a:r>
            <a:r>
              <a:rPr lang="mr-IN" sz="1000" u="none" baseline="0" dirty="0"/>
              <a:t>–</a:t>
            </a:r>
            <a:r>
              <a:rPr lang="en-US" sz="1000" u="none" baseline="0" dirty="0"/>
              <a:t> The lesson focuses on building procedural skills and fluency by encouraging the use of the strategy making ten in order to make students more efficient at adding numbers.</a:t>
            </a:r>
          </a:p>
          <a:p>
            <a:pPr eaLnBrk="1" fontAlgn="auto" hangingPunct="1">
              <a:spcBef>
                <a:spcPts val="0"/>
              </a:spcBef>
              <a:spcAft>
                <a:spcPts val="0"/>
              </a:spcAft>
              <a:buNone/>
              <a:tabLst>
                <a:tab pos="228600" algn="l"/>
                <a:tab pos="487680" algn="l"/>
              </a:tabLst>
              <a:defRPr/>
            </a:pPr>
            <a:endParaRPr lang="en-US" dirty="0">
              <a:ea typeface="Times New Roman"/>
            </a:endParaRPr>
          </a:p>
          <a:p>
            <a:pPr marL="0" indent="0" eaLnBrk="1" fontAlgn="auto" hangingPunct="1">
              <a:spcBef>
                <a:spcPts val="0"/>
              </a:spcBef>
              <a:spcAft>
                <a:spcPts val="0"/>
              </a:spcAft>
              <a:buFont typeface="Arial"/>
              <a:buNone/>
              <a:tabLst>
                <a:tab pos="228600" algn="l"/>
                <a:tab pos="487680" algn="l"/>
              </a:tabLst>
              <a:defRPr/>
            </a:pPr>
            <a:r>
              <a:rPr lang="en-US" b="1" i="1" dirty="0">
                <a:ea typeface="Times New Roman"/>
              </a:rPr>
              <a:t>Words of Wisdom</a:t>
            </a:r>
          </a:p>
          <a:p>
            <a:pPr marL="0" indent="0" eaLnBrk="1" fontAlgn="auto" hangingPunct="1">
              <a:spcBef>
                <a:spcPts val="0"/>
              </a:spcBef>
              <a:spcAft>
                <a:spcPts val="0"/>
              </a:spcAft>
              <a:buFont typeface="Arial"/>
              <a:buNone/>
              <a:tabLst>
                <a:tab pos="228600" algn="l"/>
                <a:tab pos="487680" algn="l"/>
              </a:tabLst>
              <a:defRPr/>
            </a:pPr>
            <a:endParaRPr lang="en-US" b="1" i="1" dirty="0">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10418096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44613" y="342900"/>
            <a:ext cx="3868737" cy="2176463"/>
          </a:xfrm>
        </p:spPr>
      </p:sp>
      <p:sp>
        <p:nvSpPr>
          <p:cNvPr id="3" name="Notes Placeholder 2"/>
          <p:cNvSpPr>
            <a:spLocks noGrp="1"/>
          </p:cNvSpPr>
          <p:nvPr>
            <p:ph type="body" idx="1"/>
          </p:nvPr>
        </p:nvSpPr>
        <p:spPr>
          <a:xfrm>
            <a:off x="685800" y="2600324"/>
            <a:ext cx="5486399" cy="5476875"/>
          </a:xfrm>
        </p:spPr>
        <p:txBody>
          <a:bodyPr/>
          <a:lstStyle/>
          <a:p>
            <a:pPr marL="173736" indent="-173736" eaLnBrk="1" fontAlgn="auto" hangingPunct="1">
              <a:spcAft>
                <a:spcPts val="0"/>
              </a:spcAft>
              <a:buNone/>
              <a:defRPr/>
            </a:pPr>
            <a:r>
              <a:rPr lang="en-US" b="1" i="1" dirty="0">
                <a:ea typeface="Times New Roman"/>
              </a:rPr>
              <a:t>Key Point</a:t>
            </a:r>
          </a:p>
          <a:p>
            <a:pPr marL="173736" indent="-173736">
              <a:buFont typeface="Arial"/>
              <a:buChar char="•"/>
              <a:defRPr/>
            </a:pPr>
            <a:r>
              <a:rPr lang="en-US" dirty="0">
                <a:ea typeface="Times New Roman"/>
              </a:rPr>
              <a:t>As a result of learning in session two, participants should recognize the critical role that the standards for mathematical practice play in the development of students’ mathematical thinking.  Teachers should be able to identify specific actions they can take to support student engagement within these standards.</a:t>
            </a:r>
            <a:r>
              <a:rPr lang="en-US" b="1" i="1" dirty="0">
                <a:ea typeface="Times New Roman"/>
              </a:rPr>
              <a:t> </a:t>
            </a:r>
          </a:p>
          <a:p>
            <a:pPr marL="173736" indent="-173736" eaLnBrk="1" fontAlgn="auto" hangingPunct="1">
              <a:spcAft>
                <a:spcPts val="0"/>
              </a:spcAft>
              <a:buNone/>
              <a:defRPr/>
            </a:pPr>
            <a:endParaRPr lang="en-US" b="1" i="1" dirty="0">
              <a:ea typeface="Times New Roman"/>
            </a:endParaRPr>
          </a:p>
          <a:p>
            <a:pPr marL="173736" indent="-173736" eaLnBrk="1" fontAlgn="auto" hangingPunct="1">
              <a:spcAft>
                <a:spcPts val="0"/>
              </a:spcAft>
              <a:buNone/>
              <a:defRPr/>
            </a:pPr>
            <a:r>
              <a:rPr lang="en-US" b="1" i="1" dirty="0">
                <a:ea typeface="Times New Roman"/>
              </a:rPr>
              <a:t>Time Allotted: </a:t>
            </a:r>
            <a:r>
              <a:rPr lang="en-US" dirty="0">
                <a:ea typeface="Times New Roman"/>
              </a:rPr>
              <a:t>5 minutes</a:t>
            </a:r>
          </a:p>
          <a:p>
            <a:pPr marL="173736" indent="-173736" eaLnBrk="1" fontAlgn="auto" hangingPunct="1">
              <a:spcAft>
                <a:spcPts val="0"/>
              </a:spcAft>
              <a:buNone/>
              <a:defRPr/>
            </a:pPr>
            <a:endParaRPr lang="en-US" b="1" i="1" dirty="0">
              <a:ea typeface="Times New Roman"/>
            </a:endParaRPr>
          </a:p>
          <a:p>
            <a:pPr marL="173736" indent="-173736" eaLnBrk="1" fontAlgn="auto" hangingPunct="1">
              <a:spcAft>
                <a:spcPts val="0"/>
              </a:spcAft>
              <a:buNone/>
              <a:defRPr/>
            </a:pPr>
            <a:r>
              <a:rPr lang="en-US" b="1" i="1" dirty="0">
                <a:ea typeface="Times New Roman"/>
              </a:rPr>
              <a:t>Step-By-Step Instructions</a:t>
            </a:r>
          </a:p>
          <a:p>
            <a:pPr marL="173736" indent="-173736" eaLnBrk="1" fontAlgn="auto" hangingPunct="1">
              <a:spcAft>
                <a:spcPts val="0"/>
              </a:spcAft>
              <a:buFont typeface="Arial"/>
              <a:buChar char="•"/>
              <a:defRPr/>
            </a:pPr>
            <a:r>
              <a:rPr lang="en-US" dirty="0">
                <a:solidFill>
                  <a:srgbClr val="FF0000"/>
                </a:solidFill>
                <a:ea typeface="Times New Roman"/>
              </a:rPr>
              <a:t>Tell participants, “Since the SMPs are the lens for students to access the content standards, how do the standards for mathematical practice help promote rigor in the mathematics classroom?”</a:t>
            </a:r>
          </a:p>
          <a:p>
            <a:pPr marL="173736" indent="-173736" eaLnBrk="1" fontAlgn="auto" hangingPunct="1">
              <a:spcAft>
                <a:spcPts val="0"/>
              </a:spcAft>
              <a:buFont typeface="Arial"/>
              <a:buChar char="•"/>
              <a:defRPr/>
            </a:pPr>
            <a:r>
              <a:rPr lang="en-US" b="0" i="0" dirty="0">
                <a:ea typeface="Times New Roman"/>
              </a:rPr>
              <a:t>Give</a:t>
            </a:r>
            <a:r>
              <a:rPr lang="en-US" b="0" i="0" baseline="0" dirty="0">
                <a:ea typeface="Times New Roman"/>
              </a:rPr>
              <a:t> participants 3 minutes to reflect on the questions, asking them to write their responses on </a:t>
            </a:r>
            <a:r>
              <a:rPr lang="en-US" dirty="0">
                <a:ea typeface="Times New Roman"/>
              </a:rPr>
              <a:t>handout </a:t>
            </a:r>
            <a:r>
              <a:rPr lang="en-US" dirty="0">
                <a:solidFill>
                  <a:srgbClr val="0000FF"/>
                </a:solidFill>
                <a:ea typeface="Times New Roman"/>
              </a:rPr>
              <a:t>P-OX Session Two Reflection</a:t>
            </a:r>
            <a:r>
              <a:rPr lang="en-US" b="0" i="0" baseline="0" dirty="0">
                <a:ea typeface="Times New Roman"/>
              </a:rPr>
              <a:t>.</a:t>
            </a:r>
          </a:p>
          <a:p>
            <a:pPr marL="173736" indent="-173736" eaLnBrk="1" fontAlgn="auto" hangingPunct="1">
              <a:spcAft>
                <a:spcPts val="0"/>
              </a:spcAft>
              <a:buFont typeface="Arial"/>
              <a:buChar char="•"/>
              <a:defRPr/>
            </a:pPr>
            <a:r>
              <a:rPr lang="en-US" dirty="0">
                <a:ea typeface="Times New Roman"/>
              </a:rPr>
              <a:t>Once participants have completed their reflections, collect the papers to review after the session. </a:t>
            </a:r>
          </a:p>
          <a:p>
            <a:pPr marL="173736" indent="-173736" eaLnBrk="1" fontAlgn="auto" hangingPunct="1">
              <a:spcAft>
                <a:spcPts val="0"/>
              </a:spcAft>
              <a:buFont typeface="Arial"/>
              <a:buChar char="•"/>
              <a:defRPr/>
            </a:pPr>
            <a:r>
              <a:rPr lang="en-US" b="0" i="0" baseline="0" dirty="0">
                <a:ea typeface="Times New Roman"/>
              </a:rPr>
              <a:t>Close</a:t>
            </a:r>
            <a:r>
              <a:rPr lang="en-US" b="0" i="0" dirty="0">
                <a:ea typeface="Times New Roman"/>
              </a:rPr>
              <a:t> the session by revisiting the goal of session two: </a:t>
            </a:r>
          </a:p>
          <a:p>
            <a:pPr marL="347472" indent="-173736">
              <a:buFont typeface="Lucida Grande"/>
              <a:buChar char="-"/>
              <a:defRPr/>
            </a:pPr>
            <a:r>
              <a:rPr lang="en-US" kern="1600" dirty="0">
                <a:ea typeface="Times New Roman"/>
              </a:rPr>
              <a:t>The goal of session two is to build on your prior knowledge and provide a clear overview of the Standards for Mathematical Practice. We will use this knowledge throughout each of the sessions to help support implementation of the Tier 1 resources, such as EngageNY.</a:t>
            </a:r>
          </a:p>
          <a:p>
            <a:pPr marL="347472" indent="-173736">
              <a:buFont typeface="Lucida Grande"/>
              <a:buChar char="-"/>
              <a:defRPr/>
            </a:pPr>
            <a:r>
              <a:rPr lang="en-US" b="0" i="0" u="none" kern="1600" baseline="0" dirty="0">
                <a:ea typeface="Times New Roman"/>
              </a:rPr>
              <a:t>As</a:t>
            </a:r>
            <a:r>
              <a:rPr lang="en-US" b="0" i="0" u="none" kern="1600" dirty="0">
                <a:ea typeface="Times New Roman"/>
              </a:rPr>
              <a:t> a result of today, we challenge you to take immediate action </a:t>
            </a:r>
            <a:r>
              <a:rPr lang="en-US" kern="1600" dirty="0">
                <a:ea typeface="Times New Roman"/>
              </a:rPr>
              <a:t>in your planning and teaching to promote student engagement in the mathematics content through the SMPs. </a:t>
            </a:r>
          </a:p>
          <a:p>
            <a:pPr marL="173736" indent="-173736" eaLnBrk="1" fontAlgn="auto" hangingPunct="1">
              <a:spcAft>
                <a:spcPts val="0"/>
              </a:spcAft>
              <a:buFont typeface="Arial"/>
              <a:buNone/>
              <a:tabLst>
                <a:tab pos="228600" algn="l"/>
                <a:tab pos="487680" algn="l"/>
              </a:tabLst>
              <a:defRPr/>
            </a:pPr>
            <a:endParaRPr lang="en-US" b="0" i="0" dirty="0">
              <a:ea typeface="Times New Roman"/>
            </a:endParaRPr>
          </a:p>
          <a:p>
            <a:pPr marL="173736" indent="-173736" eaLnBrk="1" fontAlgn="auto" hangingPunct="1">
              <a:spcAft>
                <a:spcPts val="0"/>
              </a:spcAft>
              <a:buFont typeface="Arial"/>
              <a:buNone/>
              <a:tabLst>
                <a:tab pos="228600" algn="l"/>
                <a:tab pos="487680" algn="l"/>
              </a:tabLst>
              <a:defRPr/>
            </a:pPr>
            <a:r>
              <a:rPr lang="en-US" b="1" i="1" dirty="0">
                <a:ea typeface="Times New Roman"/>
              </a:rPr>
              <a:t>Words of Wisdom</a:t>
            </a:r>
          </a:p>
          <a:p>
            <a:pPr marL="173736" indent="-173736" eaLnBrk="1" fontAlgn="auto" hangingPunct="1">
              <a:spcAft>
                <a:spcPts val="0"/>
              </a:spcAft>
              <a:buFont typeface="Arial"/>
              <a:buChar char="•"/>
              <a:defRPr/>
            </a:pPr>
            <a:r>
              <a:rPr lang="is-IS" b="0" i="0" u="none" kern="1600" baseline="0" dirty="0">
                <a:ea typeface="Times New Roman"/>
              </a:rPr>
              <a:t>Emphasize</a:t>
            </a:r>
            <a:r>
              <a:rPr lang="is-IS" b="0" i="0" u="none" kern="1600" dirty="0">
                <a:ea typeface="Times New Roman"/>
              </a:rPr>
              <a:t> the second reflection question on the slide to encourage teachers to take action in light of their new learning from session two. </a:t>
            </a:r>
            <a:endParaRPr lang="is-IS" b="0" i="0" u="none" kern="1600" baseline="0" dirty="0">
              <a:ea typeface="Times New Roman"/>
            </a:endParaRPr>
          </a:p>
          <a:p>
            <a:pPr marL="173736" indent="-173736" eaLnBrk="1" fontAlgn="auto" hangingPunct="1">
              <a:spcAft>
                <a:spcPts val="0"/>
              </a:spcAft>
              <a:defRPr/>
            </a:pPr>
            <a:endParaRPr lang="en-US" dirty="0">
              <a:ea typeface="Times New Roman"/>
            </a:endParaRPr>
          </a:p>
          <a:p>
            <a:pPr marL="173736" indent="-173736" eaLnBrk="1" fontAlgn="auto" hangingPunct="1">
              <a:spcAft>
                <a:spcPts val="0"/>
              </a:spcAft>
              <a:defRPr/>
            </a:pPr>
            <a:endParaRPr lang="en-US" dirty="0">
              <a:ea typeface="Times New Roman"/>
            </a:endParaRPr>
          </a:p>
        </p:txBody>
      </p:sp>
    </p:spTree>
    <p:extLst>
      <p:ext uri="{BB962C8B-B14F-4D97-AF65-F5344CB8AC3E}">
        <p14:creationId xmlns:p14="http://schemas.microsoft.com/office/powerpoint/2010/main" val="29998490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a:buNone/>
            </a:pPr>
            <a:r>
              <a:rPr lang="en-US" b="1" dirty="0"/>
              <a:t>Session Two:  Overview of the SMPs</a:t>
            </a:r>
          </a:p>
          <a:p>
            <a:pPr>
              <a:buNone/>
            </a:pPr>
            <a:r>
              <a:rPr lang="en-US" b="1" dirty="0"/>
              <a:t>Slides 2-22  Time: 90 minutes</a:t>
            </a:r>
          </a:p>
          <a:p>
            <a:pPr>
              <a:buNone/>
            </a:pPr>
            <a:endParaRPr lang="en-US" b="1" dirty="0"/>
          </a:p>
          <a:p>
            <a:pPr>
              <a:spcBef>
                <a:spcPts val="205"/>
              </a:spcBef>
              <a:spcAft>
                <a:spcPts val="0"/>
              </a:spcAft>
              <a:buNone/>
            </a:pPr>
            <a:r>
              <a:rPr lang="en-US" b="1" dirty="0"/>
              <a:t>Key Point:  </a:t>
            </a:r>
            <a:r>
              <a:rPr lang="en-US" dirty="0">
                <a:ea typeface="Times New Roman"/>
              </a:rPr>
              <a:t>This slide is an introductory slide for session two. </a:t>
            </a:r>
          </a:p>
          <a:p>
            <a:pPr>
              <a:buNone/>
            </a:pPr>
            <a:endParaRPr lang="en-US" dirty="0"/>
          </a:p>
          <a:p>
            <a:pPr>
              <a:buNone/>
            </a:pPr>
            <a:r>
              <a:rPr lang="en-US" b="1" dirty="0"/>
              <a:t>Time Allotted: </a:t>
            </a:r>
            <a:r>
              <a:rPr lang="en-US" dirty="0"/>
              <a:t>&lt; 1 minute</a:t>
            </a:r>
          </a:p>
          <a:p>
            <a:pPr>
              <a:buNone/>
            </a:pPr>
            <a:endParaRPr lang="en-US" dirty="0"/>
          </a:p>
          <a:p>
            <a:pPr>
              <a:buNone/>
            </a:pPr>
            <a:r>
              <a:rPr lang="en-US" b="1" dirty="0"/>
              <a:t>Step-by-Step Instructions:</a:t>
            </a:r>
          </a:p>
          <a:p>
            <a:pPr marL="176131" indent="-176131">
              <a:spcBef>
                <a:spcPts val="400"/>
              </a:spcBef>
              <a:spcAft>
                <a:spcPts val="0"/>
              </a:spcAft>
              <a:buFont typeface="Arial"/>
              <a:buChar char="•"/>
            </a:pPr>
            <a:r>
              <a:rPr lang="en-US" dirty="0"/>
              <a:t>Tell participants that we will transition into session two.  </a:t>
            </a:r>
          </a:p>
          <a:p>
            <a:pPr>
              <a:spcBef>
                <a:spcPts val="400"/>
              </a:spcBef>
              <a:spcAft>
                <a:spcPts val="0"/>
              </a:spcAft>
              <a:buNone/>
            </a:pPr>
            <a:endParaRPr lang="en-US" dirty="0"/>
          </a:p>
          <a:p>
            <a:pPr>
              <a:spcBef>
                <a:spcPts val="205"/>
              </a:spcBef>
              <a:buNone/>
            </a:pPr>
            <a:r>
              <a:rPr lang="en-US" b="1" dirty="0"/>
              <a:t>Words of Wisdom: </a:t>
            </a:r>
            <a:endParaRPr lang="en-US" dirty="0"/>
          </a:p>
          <a:p>
            <a:pPr marL="176131" indent="-176131">
              <a:spcBef>
                <a:spcPts val="205"/>
              </a:spcBef>
              <a:buFont typeface="Arial"/>
              <a:buChar char="•"/>
            </a:pPr>
            <a:r>
              <a:rPr lang="en-US" dirty="0">
                <a:ea typeface="Times New Roman"/>
              </a:rPr>
              <a:t>All timing is based on the recommended group size of 12-36 participants.  </a:t>
            </a:r>
          </a:p>
          <a:p>
            <a:pPr marL="176131" indent="-176131">
              <a:spcBef>
                <a:spcPts val="205"/>
              </a:spcBef>
              <a:buFont typeface="Arial"/>
              <a:buChar char="•"/>
            </a:pPr>
            <a:r>
              <a:rPr lang="en-US" dirty="0">
                <a:ea typeface="Times New Roman"/>
              </a:rPr>
              <a:t>For session two, participants should be sitting in mixed-grade-level groups of four.   </a:t>
            </a:r>
            <a:endParaRPr lang="en-US" dirty="0"/>
          </a:p>
          <a:p>
            <a:pPr lvl="0">
              <a:spcBef>
                <a:spcPts val="0"/>
              </a:spcBef>
              <a:buNone/>
            </a:pPr>
            <a:endParaRPr dirty="0"/>
          </a:p>
        </p:txBody>
      </p:sp>
      <p:sp>
        <p:nvSpPr>
          <p:cNvPr id="42" name="Shape 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3161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3" name="Notes Placeholder 2"/>
          <p:cNvSpPr>
            <a:spLocks noGrp="1"/>
          </p:cNvSpPr>
          <p:nvPr>
            <p:ph type="body" idx="1"/>
          </p:nvPr>
        </p:nvSpPr>
        <p:spPr>
          <a:xfrm>
            <a:off x="316109" y="2743200"/>
            <a:ext cx="6225782" cy="5604565"/>
          </a:xfrm>
        </p:spPr>
        <p:txBody>
          <a:bodyPr/>
          <a:lstStyle/>
          <a:p>
            <a:pPr>
              <a:buNone/>
              <a:defRPr/>
            </a:pPr>
            <a:r>
              <a:rPr lang="en-US" b="1" i="1" dirty="0">
                <a:ea typeface="Times New Roman"/>
              </a:rPr>
              <a:t>Key Point</a:t>
            </a:r>
          </a:p>
          <a:p>
            <a:pPr marL="171450" indent="-171450">
              <a:buFont typeface="Arial"/>
              <a:buChar char="•"/>
              <a:tabLst>
                <a:tab pos="228600" algn="l"/>
                <a:tab pos="487680" algn="l"/>
              </a:tabLst>
              <a:defRPr/>
            </a:pPr>
            <a:r>
              <a:rPr lang="en-US" dirty="0">
                <a:ea typeface="Times New Roman"/>
              </a:rPr>
              <a:t>Being clear about how a group is expected to collaborate will </a:t>
            </a:r>
            <a:r>
              <a:rPr lang="en-US" dirty="0">
                <a:solidFill>
                  <a:schemeClr val="tx1"/>
                </a:solidFill>
              </a:rPr>
              <a:t>create an environment that fosters intellectual risk-taking and reflection. </a:t>
            </a:r>
            <a:endParaRPr lang="en-US" dirty="0"/>
          </a:p>
          <a:p>
            <a:pPr>
              <a:buNone/>
              <a:tabLst>
                <a:tab pos="228571" algn="l"/>
                <a:tab pos="487617" algn="l"/>
              </a:tabLst>
              <a:defRPr/>
            </a:pPr>
            <a:endParaRPr lang="en-US" dirty="0">
              <a:ea typeface="Times New Roman"/>
            </a:endParaRPr>
          </a:p>
          <a:p>
            <a:pPr>
              <a:buNone/>
              <a:tabLst>
                <a:tab pos="228571" algn="l"/>
                <a:tab pos="487617" algn="l"/>
              </a:tabLst>
              <a:defRPr/>
            </a:pPr>
            <a:r>
              <a:rPr lang="en-US" b="1" i="1" dirty="0">
                <a:ea typeface="Times New Roman"/>
              </a:rPr>
              <a:t>Time Allotted: </a:t>
            </a:r>
            <a:r>
              <a:rPr lang="en-US" dirty="0">
                <a:solidFill>
                  <a:schemeClr val="tx1"/>
                </a:solidFill>
                <a:ea typeface="Times New Roman"/>
              </a:rPr>
              <a:t>3 minutes</a:t>
            </a:r>
          </a:p>
          <a:p>
            <a:pPr>
              <a:defRPr/>
            </a:pPr>
            <a:endParaRPr lang="en-US" b="1" i="1" dirty="0">
              <a:ea typeface="Times New Roman"/>
            </a:endParaRPr>
          </a:p>
          <a:p>
            <a:pPr>
              <a:buNone/>
              <a:defRPr/>
            </a:pPr>
            <a:r>
              <a:rPr lang="en-US" b="1" i="1" dirty="0">
                <a:ea typeface="Times New Roman"/>
              </a:rPr>
              <a:t>Step-By-Step Instructions</a:t>
            </a:r>
          </a:p>
          <a:p>
            <a:pPr marL="171428" indent="-171428">
              <a:buFont typeface="Arial"/>
              <a:buChar char="•"/>
            </a:pPr>
            <a:r>
              <a:rPr lang="en-US" dirty="0"/>
              <a:t>Tell participants we will use a set of group norms that will guide collaboration today and throughout future</a:t>
            </a:r>
            <a:r>
              <a:rPr lang="en-US" baseline="0" dirty="0"/>
              <a:t> learning sessions</a:t>
            </a:r>
            <a:r>
              <a:rPr lang="en-US" dirty="0"/>
              <a:t>.  The </a:t>
            </a:r>
            <a:r>
              <a:rPr lang="en-US" dirty="0">
                <a:solidFill>
                  <a:schemeClr val="tx1"/>
                </a:solidFill>
              </a:rPr>
              <a:t>norms are not about logistics. This set of norms is intended to support individual and group learning by influencing how we act and learn together. </a:t>
            </a:r>
            <a:r>
              <a:rPr lang="en-US" dirty="0"/>
              <a:t>In addition, t</a:t>
            </a:r>
            <a:r>
              <a:rPr lang="en-US" dirty="0">
                <a:solidFill>
                  <a:schemeClr val="tx1"/>
                </a:solidFill>
              </a:rPr>
              <a:t>hese norms will help remind us that mistakes are a natural part of learnin</a:t>
            </a:r>
            <a:r>
              <a:rPr lang="en-US" dirty="0"/>
              <a:t>g</a:t>
            </a:r>
            <a:r>
              <a:rPr lang="en-US" dirty="0">
                <a:solidFill>
                  <a:schemeClr val="tx1"/>
                </a:solidFill>
              </a:rPr>
              <a:t> and that we need to value mistakes for the learning opportunities they provide.</a:t>
            </a:r>
          </a:p>
          <a:p>
            <a:pPr marL="171428" indent="-171428">
              <a:buFont typeface="Arial"/>
              <a:buChar char="•"/>
            </a:pPr>
            <a:r>
              <a:rPr lang="en-US" dirty="0"/>
              <a:t>Ask participants to read the slide independently and highlight</a:t>
            </a:r>
            <a:r>
              <a:rPr lang="en-US" baseline="0" dirty="0"/>
              <a:t> one or two norms they will focus on to help support their collaborative learning throughout Module</a:t>
            </a:r>
            <a:r>
              <a:rPr lang="en-US" dirty="0"/>
              <a:t> 1</a:t>
            </a:r>
            <a:r>
              <a:rPr lang="en-US" baseline="0" dirty="0"/>
              <a:t>.  </a:t>
            </a:r>
          </a:p>
          <a:p>
            <a:pPr marL="171428" indent="-171428">
              <a:buFont typeface="Arial"/>
              <a:buChar char="•"/>
              <a:defRPr/>
            </a:pPr>
            <a:r>
              <a:rPr lang="en-US" dirty="0"/>
              <a:t>Ask a few </a:t>
            </a:r>
            <a:r>
              <a:rPr lang="en-US" baseline="0" dirty="0"/>
              <a:t>participants to share </a:t>
            </a:r>
            <a:r>
              <a:rPr lang="en-US" dirty="0"/>
              <a:t>with the group</a:t>
            </a:r>
            <a:r>
              <a:rPr lang="en-US" baseline="0" dirty="0"/>
              <a:t> the norm(s) highlighted. Have </a:t>
            </a:r>
            <a:r>
              <a:rPr lang="en-US" dirty="0"/>
              <a:t>them </a:t>
            </a:r>
            <a:r>
              <a:rPr lang="en-US" baseline="0" dirty="0"/>
              <a:t>explain why they chose to</a:t>
            </a:r>
            <a:r>
              <a:rPr lang="en-US" dirty="0"/>
              <a:t> focus on the norm.</a:t>
            </a:r>
          </a:p>
          <a:p>
            <a:endParaRPr lang="en-US" b="1" i="1" dirty="0">
              <a:ea typeface="Times New Roman"/>
            </a:endParaRPr>
          </a:p>
          <a:p>
            <a:pPr>
              <a:buNone/>
            </a:pPr>
            <a:r>
              <a:rPr lang="en-US" b="1" i="1" dirty="0">
                <a:ea typeface="Times New Roman"/>
              </a:rPr>
              <a:t>Words of Wisdom</a:t>
            </a:r>
          </a:p>
          <a:p>
            <a:pPr marL="171428" indent="-171428">
              <a:buFont typeface="Arial"/>
              <a:buChar char="•"/>
              <a:tabLst>
                <a:tab pos="228571" algn="l"/>
                <a:tab pos="487617" algn="l"/>
              </a:tabLst>
              <a:defRPr/>
            </a:pPr>
            <a:r>
              <a:rPr lang="en-US" dirty="0"/>
              <a:t>Norm-setting is an important step that sets the tone for professional learning.  Allowing participants to share the norms they will focus on encourages ownership and buy-in to these guidelines.  </a:t>
            </a:r>
          </a:p>
          <a:p>
            <a:pPr marL="171428" indent="-171428">
              <a:buFont typeface="Arial"/>
              <a:buChar char="•"/>
              <a:tabLst>
                <a:tab pos="228571" algn="l"/>
                <a:tab pos="487617" algn="l"/>
              </a:tabLst>
              <a:defRPr/>
            </a:pPr>
            <a:endParaRPr lang="en-US" b="1" i="1" dirty="0">
              <a:ea typeface="Times New Roman"/>
            </a:endParaRPr>
          </a:p>
          <a:p>
            <a:pPr lvl="0">
              <a:buNone/>
            </a:pPr>
            <a:r>
              <a:rPr lang="en-US" dirty="0"/>
              <a:t>These norm</a:t>
            </a:r>
            <a:r>
              <a:rPr lang="en-US" dirty="0">
                <a:solidFill>
                  <a:srgbClr val="000000"/>
                </a:solidFill>
              </a:rPr>
              <a:t>s have been adapted from recommendations in a variety of sources, including:</a:t>
            </a:r>
          </a:p>
          <a:p>
            <a:pPr marL="342900" lvl="1" indent="-171450">
              <a:buFont typeface="Lucida Grande"/>
              <a:buChar char="-"/>
            </a:pPr>
            <a:r>
              <a:rPr lang="en-US" dirty="0"/>
              <a:t>National Research Council. (2000). </a:t>
            </a:r>
            <a:r>
              <a:rPr lang="en-US" i="1" dirty="0"/>
              <a:t>How People Learn: Brain, Mind, Experience, and School</a:t>
            </a:r>
            <a:r>
              <a:rPr lang="en-US" dirty="0"/>
              <a:t>. Washington, DC: The National Academies Press.</a:t>
            </a:r>
          </a:p>
          <a:p>
            <a:pPr marL="342900" lvl="1" indent="-171450">
              <a:buFont typeface="Lucida Grande"/>
              <a:buChar char="-"/>
            </a:pPr>
            <a:r>
              <a:rPr lang="en-US" dirty="0"/>
              <a:t>The last norm (“Mistakes are expected, respected, and inspected”) was shared by Jo </a:t>
            </a:r>
            <a:r>
              <a:rPr lang="en-US" dirty="0" err="1"/>
              <a:t>Boaler</a:t>
            </a:r>
            <a:r>
              <a:rPr lang="en-US" dirty="0"/>
              <a:t> in an early version of her online course. A current version, “How to Learn Math: For Teachers,” is available here: http://</a:t>
            </a:r>
            <a:r>
              <a:rPr lang="en-US" dirty="0" err="1"/>
              <a:t>scpd.stanford.edu</a:t>
            </a:r>
            <a:r>
              <a:rPr lang="en-US" dirty="0"/>
              <a:t>/</a:t>
            </a:r>
            <a:r>
              <a:rPr lang="en-US" dirty="0" err="1"/>
              <a:t>ppc</a:t>
            </a:r>
            <a:r>
              <a:rPr lang="en-US" dirty="0"/>
              <a:t>/how-learn-math-teachers</a:t>
            </a:r>
          </a:p>
          <a:p>
            <a:pPr>
              <a:spcBef>
                <a:spcPts val="600"/>
              </a:spcBef>
              <a:buNone/>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endParaRPr lang="en-US" dirty="0"/>
          </a:p>
        </p:txBody>
      </p:sp>
    </p:spTree>
    <p:extLst>
      <p:ext uri="{BB962C8B-B14F-4D97-AF65-F5344CB8AC3E}">
        <p14:creationId xmlns:p14="http://schemas.microsoft.com/office/powerpoint/2010/main" val="39105445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648677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Credit: </a:t>
            </a:r>
            <a:r>
              <a:rPr lang="en-US" sz="1200" u="sng" kern="1200" dirty="0">
                <a:solidFill>
                  <a:schemeClr val="tx1"/>
                </a:solidFill>
                <a:effectLst/>
                <a:latin typeface="+mn-lt"/>
                <a:ea typeface="+mn-ea"/>
                <a:cs typeface="+mn-cs"/>
                <a:hlinkClick r:id="rId3"/>
              </a:rPr>
              <a:t>Creatas Images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Item number: 80621060</a:t>
            </a:r>
          </a:p>
          <a:p>
            <a:r>
              <a:rPr lang="en-US" sz="1200" kern="1200" dirty="0">
                <a:solidFill>
                  <a:schemeClr val="tx1"/>
                </a:solidFill>
                <a:effectLst/>
                <a:latin typeface="+mn-lt"/>
                <a:ea typeface="+mn-ea"/>
                <a:cs typeface="+mn-cs"/>
              </a:rPr>
              <a:t>Collection: </a:t>
            </a:r>
            <a:r>
              <a:rPr lang="en-US" sz="1200" kern="1200" dirty="0" err="1">
                <a:solidFill>
                  <a:schemeClr val="tx1"/>
                </a:solidFill>
                <a:effectLst/>
                <a:latin typeface="+mn-lt"/>
                <a:ea typeface="+mn-ea"/>
                <a:cs typeface="+mn-cs"/>
              </a:rPr>
              <a:t>Creatas</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17829215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a:p>
        </p:txBody>
      </p:sp>
    </p:spTree>
    <p:extLst>
      <p:ext uri="{BB962C8B-B14F-4D97-AF65-F5344CB8AC3E}">
        <p14:creationId xmlns:p14="http://schemas.microsoft.com/office/powerpoint/2010/main" val="6520311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525085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Credit: </a:t>
            </a:r>
            <a:r>
              <a:rPr lang="en-US" sz="1200" u="sng" kern="1200" dirty="0">
                <a:solidFill>
                  <a:schemeClr val="tx1"/>
                </a:solidFill>
                <a:effectLst/>
                <a:latin typeface="+mn-lt"/>
                <a:ea typeface="+mn-ea"/>
                <a:cs typeface="+mn-cs"/>
                <a:hlinkClick r:id="rId3"/>
              </a:rPr>
              <a:t>Creatas Images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Item number: 80621060</a:t>
            </a:r>
          </a:p>
          <a:p>
            <a:r>
              <a:rPr lang="en-US" sz="1200" kern="1200" dirty="0">
                <a:solidFill>
                  <a:schemeClr val="tx1"/>
                </a:solidFill>
                <a:effectLst/>
                <a:latin typeface="+mn-lt"/>
                <a:ea typeface="+mn-ea"/>
                <a:cs typeface="+mn-cs"/>
              </a:rPr>
              <a:t>Collection: Creatas</a:t>
            </a:r>
          </a:p>
          <a:p>
            <a:r>
              <a:rPr lang="en-US" sz="1200" kern="1200" dirty="0">
                <a:solidFill>
                  <a:schemeClr val="tx1"/>
                </a:solidFill>
                <a:effectLst/>
                <a:latin typeface="+mn-lt"/>
                <a:ea typeface="+mn-ea"/>
                <a:cs typeface="+mn-cs"/>
              </a:rPr>
              <a:t>Photo courtesy</a:t>
            </a:r>
            <a:r>
              <a:rPr lang="en-US" sz="1200" kern="1200" baseline="0" dirty="0">
                <a:solidFill>
                  <a:schemeClr val="tx1"/>
                </a:solidFill>
                <a:effectLst/>
                <a:latin typeface="+mn-lt"/>
                <a:ea typeface="+mn-ea"/>
                <a:cs typeface="+mn-cs"/>
              </a:rPr>
              <a:t> of Creatas Images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6474734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spcBef>
                <a:spcPts val="400"/>
              </a:spcBef>
              <a:spcAft>
                <a:spcPts val="0"/>
              </a:spcAft>
              <a:buFont typeface="Arial"/>
              <a:buNone/>
            </a:pPr>
            <a:r>
              <a:rPr lang="en-US" sz="1050" b="1" i="1" dirty="0">
                <a:solidFill>
                  <a:srgbClr val="000000"/>
                </a:solidFill>
                <a:ea typeface="Times New Roman"/>
              </a:rPr>
              <a:t>Critical Point</a:t>
            </a:r>
          </a:p>
          <a:p>
            <a:pPr marL="171450" indent="-171450" eaLnBrk="1" fontAlgn="auto" hangingPunct="1">
              <a:spcBef>
                <a:spcPts val="0"/>
              </a:spcBef>
              <a:spcAft>
                <a:spcPts val="0"/>
              </a:spcAft>
              <a:buFont typeface="Arial"/>
              <a:buChar char="•"/>
              <a:tabLst>
                <a:tab pos="228600" algn="l"/>
                <a:tab pos="487680" algn="l"/>
              </a:tabLst>
              <a:defRPr/>
            </a:pPr>
            <a:r>
              <a:rPr lang="en-US" sz="1050" dirty="0">
                <a:solidFill>
                  <a:srgbClr val="000000"/>
                </a:solidFill>
              </a:rPr>
              <a:t> Use the opening MARS task from Section 1 to give participants a context for anticipating and monitoring.  </a:t>
            </a:r>
          </a:p>
          <a:p>
            <a:pPr marL="171450" indent="-171450" eaLnBrk="1" fontAlgn="auto" hangingPunct="1">
              <a:spcBef>
                <a:spcPts val="0"/>
              </a:spcBef>
              <a:spcAft>
                <a:spcPts val="0"/>
              </a:spcAft>
              <a:buFont typeface="Arial"/>
              <a:buChar char="•"/>
              <a:tabLst>
                <a:tab pos="228600" algn="l"/>
                <a:tab pos="487680" algn="l"/>
              </a:tabLst>
              <a:defRPr/>
            </a:pPr>
            <a:endParaRPr lang="en-US" sz="1050" b="1" i="1" dirty="0">
              <a:solidFill>
                <a:srgbClr val="000000"/>
              </a:solidFill>
              <a:ea typeface="Times New Roman"/>
            </a:endParaRPr>
          </a:p>
          <a:p>
            <a:pPr eaLnBrk="1" fontAlgn="auto" hangingPunct="1">
              <a:spcBef>
                <a:spcPts val="400"/>
              </a:spcBef>
              <a:spcAft>
                <a:spcPts val="0"/>
              </a:spcAft>
              <a:tabLst>
                <a:tab pos="228600" algn="l"/>
                <a:tab pos="487680" algn="l"/>
              </a:tabLst>
              <a:defRPr/>
            </a:pPr>
            <a:r>
              <a:rPr lang="en-US" sz="1050" b="1" i="1" dirty="0">
                <a:solidFill>
                  <a:srgbClr val="000000"/>
                </a:solidFill>
                <a:ea typeface="Times New Roman"/>
              </a:rPr>
              <a:t>Time Allotted</a:t>
            </a:r>
          </a:p>
          <a:p>
            <a:pPr eaLnBrk="1" fontAlgn="auto" hangingPunct="1">
              <a:spcBef>
                <a:spcPts val="0"/>
              </a:spcBef>
              <a:spcAft>
                <a:spcPts val="0"/>
              </a:spcAft>
              <a:defRPr/>
            </a:pPr>
            <a:r>
              <a:rPr lang="en-US" sz="1050" dirty="0">
                <a:solidFill>
                  <a:srgbClr val="FF0000"/>
                </a:solidFill>
                <a:ea typeface="Times New Roman"/>
              </a:rPr>
              <a:t>30 minutes</a:t>
            </a:r>
          </a:p>
          <a:p>
            <a:pPr marL="0" indent="0" eaLnBrk="1" fontAlgn="auto" hangingPunct="1">
              <a:spcBef>
                <a:spcPts val="400"/>
              </a:spcBef>
              <a:spcAft>
                <a:spcPts val="0"/>
              </a:spcAft>
              <a:buFont typeface="Arial"/>
              <a:buNone/>
              <a:tabLst>
                <a:tab pos="228600" algn="l"/>
                <a:tab pos="487680" algn="l"/>
              </a:tabLst>
              <a:defRPr/>
            </a:pPr>
            <a:endParaRPr lang="en-US" sz="1050" b="1" i="1" dirty="0">
              <a:solidFill>
                <a:srgbClr val="000000"/>
              </a:solidFill>
              <a:ea typeface="Times New Roman"/>
            </a:endParaRPr>
          </a:p>
          <a:p>
            <a:pPr marL="0" indent="0" eaLnBrk="1" fontAlgn="auto" hangingPunct="1">
              <a:spcBef>
                <a:spcPts val="400"/>
              </a:spcBef>
              <a:spcAft>
                <a:spcPts val="0"/>
              </a:spcAft>
              <a:buFont typeface="Arial"/>
              <a:buNone/>
              <a:tabLst>
                <a:tab pos="228600" algn="l"/>
                <a:tab pos="487680" algn="l"/>
              </a:tabLst>
              <a:defRPr/>
            </a:pPr>
            <a:r>
              <a:rPr lang="en-US" sz="1050" b="1" i="1" dirty="0">
                <a:solidFill>
                  <a:srgbClr val="000000"/>
                </a:solidFill>
                <a:ea typeface="Times New Roman"/>
              </a:rPr>
              <a:t>Step-By-Step Instructions</a:t>
            </a:r>
          </a:p>
          <a:p>
            <a:pPr marL="171450" indent="-171450">
              <a:buFont typeface="Arial"/>
              <a:buChar char="•"/>
            </a:pPr>
            <a:r>
              <a:rPr lang="en-US" sz="1050" dirty="0">
                <a:solidFill>
                  <a:srgbClr val="000000"/>
                </a:solidFill>
              </a:rPr>
              <a:t>Remind participants that this slide highlights the three important aspects of </a:t>
            </a:r>
            <a:r>
              <a:rPr lang="en-US" sz="1050" i="1" dirty="0">
                <a:solidFill>
                  <a:srgbClr val="800000"/>
                </a:solidFill>
              </a:rPr>
              <a:t>anticipating</a:t>
            </a:r>
            <a:r>
              <a:rPr lang="en-US" sz="1050" dirty="0">
                <a:solidFill>
                  <a:srgbClr val="000000"/>
                </a:solidFill>
              </a:rPr>
              <a:t> and was shared in the summer training.  Do a brief refresh of the information.</a:t>
            </a:r>
          </a:p>
          <a:p>
            <a:pPr lvl="1"/>
            <a:r>
              <a:rPr lang="en-US" sz="1050" u="sng" dirty="0">
                <a:solidFill>
                  <a:srgbClr val="000000"/>
                </a:solidFill>
              </a:rPr>
              <a:t>Box 1</a:t>
            </a:r>
            <a:r>
              <a:rPr lang="en-US" sz="1050" dirty="0">
                <a:solidFill>
                  <a:srgbClr val="000000"/>
                </a:solidFill>
              </a:rPr>
              <a:t>: </a:t>
            </a:r>
          </a:p>
          <a:p>
            <a:pPr marL="628650" lvl="1" indent="-171450">
              <a:buFont typeface="Arial"/>
              <a:buChar char="•"/>
              <a:defRPr/>
            </a:pPr>
            <a:r>
              <a:rPr lang="en-US" sz="1050" dirty="0">
                <a:solidFill>
                  <a:srgbClr val="000000"/>
                </a:solidFill>
              </a:rPr>
              <a:t>In mathematics, when teachers consider the most useful strategies that students are likely to use, they are able to consider the challenges that students might face and what can be done about them.</a:t>
            </a:r>
          </a:p>
          <a:p>
            <a:pPr lvl="1"/>
            <a:r>
              <a:rPr lang="en-US" sz="1050" u="sng" dirty="0">
                <a:solidFill>
                  <a:srgbClr val="000000"/>
                </a:solidFill>
              </a:rPr>
              <a:t>Box 2:</a:t>
            </a:r>
            <a:endParaRPr lang="en-US" sz="1050" dirty="0">
              <a:solidFill>
                <a:srgbClr val="000000"/>
              </a:solidFill>
            </a:endParaRPr>
          </a:p>
          <a:p>
            <a:pPr marL="628650" lvl="1" indent="-171450">
              <a:buFont typeface="Arial"/>
              <a:buChar char="•"/>
            </a:pPr>
            <a:r>
              <a:rPr lang="en-US" sz="1050" dirty="0">
                <a:solidFill>
                  <a:srgbClr val="000000"/>
                </a:solidFill>
              </a:rPr>
              <a:t>Teachers will need to consider how students might approach an instructional task. This consideration requires that teachers engage in the task or activity themselves, and consider different ways it could be approached or interpreted. They should consider the various representations that students might use in answering questions and the common errors that students make. They also consider</a:t>
            </a:r>
          </a:p>
          <a:p>
            <a:pPr marL="1543050" lvl="3" indent="-171450">
              <a:spcBef>
                <a:spcPts val="0"/>
              </a:spcBef>
              <a:buFont typeface="Arial"/>
              <a:buChar char="•"/>
            </a:pPr>
            <a:r>
              <a:rPr lang="en-US" sz="1050" dirty="0">
                <a:solidFill>
                  <a:srgbClr val="000000"/>
                </a:solidFill>
              </a:rPr>
              <a:t>how students might interpret a problem, </a:t>
            </a:r>
          </a:p>
          <a:p>
            <a:pPr marL="1543050" lvl="3" indent="-171450">
              <a:spcBef>
                <a:spcPts val="0"/>
              </a:spcBef>
              <a:buFont typeface="Arial"/>
              <a:buChar char="•"/>
            </a:pPr>
            <a:r>
              <a:rPr lang="en-US" sz="1050" dirty="0">
                <a:solidFill>
                  <a:srgbClr val="000000"/>
                </a:solidFill>
              </a:rPr>
              <a:t>the strategies they may use, both correct or incorrect, </a:t>
            </a:r>
          </a:p>
          <a:p>
            <a:pPr marL="1543050" lvl="3" indent="-171450">
              <a:spcBef>
                <a:spcPts val="0"/>
              </a:spcBef>
              <a:buFont typeface="Arial"/>
              <a:buChar char="•"/>
            </a:pPr>
            <a:r>
              <a:rPr lang="en-US" sz="1050" dirty="0">
                <a:solidFill>
                  <a:srgbClr val="000000"/>
                </a:solidFill>
              </a:rPr>
              <a:t>how their strategies might relate to the learning goal/s that have been established</a:t>
            </a:r>
          </a:p>
          <a:p>
            <a:pPr lvl="1"/>
            <a:r>
              <a:rPr lang="en-US" sz="1050" u="sng" dirty="0">
                <a:solidFill>
                  <a:srgbClr val="000000"/>
                </a:solidFill>
              </a:rPr>
              <a:t>Box 3:</a:t>
            </a:r>
            <a:endParaRPr lang="en-US" sz="1050" dirty="0">
              <a:solidFill>
                <a:srgbClr val="000000"/>
              </a:solidFill>
            </a:endParaRPr>
          </a:p>
          <a:p>
            <a:pPr marL="628650" lvl="1" indent="-171450">
              <a:buFont typeface="Arial"/>
              <a:buChar char="•"/>
            </a:pPr>
            <a:r>
              <a:rPr lang="en-US" sz="1050" dirty="0">
                <a:solidFill>
                  <a:srgbClr val="000000"/>
                </a:solidFill>
              </a:rPr>
              <a:t>Teachers will need to consider how they will respond to the strategies that students choose and the answers they generate. By taking into consideration how students will work through a problem, teachers can begin to generate questions that can be used to help students deepen their thinking. This reduces the amount of time that teachers will need to spend reacting in the moment.</a:t>
            </a:r>
          </a:p>
          <a:p>
            <a:pPr marL="171450" indent="-171450">
              <a:buFont typeface="Arial"/>
              <a:buChar char="•"/>
            </a:pPr>
            <a:r>
              <a:rPr lang="en-US" sz="1050" dirty="0">
                <a:solidFill>
                  <a:srgbClr val="000000"/>
                </a:solidFill>
              </a:rPr>
              <a:t>For this task, participants will be working in pairs to practice the anticipating and monitoring stage of the 5 practices for orchestrating productive mathematics discussions.  </a:t>
            </a:r>
          </a:p>
          <a:p>
            <a:pPr marL="171450" indent="-171450">
              <a:buFont typeface="Arial"/>
              <a:buChar char="•"/>
            </a:pPr>
            <a:r>
              <a:rPr lang="en-US" sz="1050" dirty="0">
                <a:solidFill>
                  <a:srgbClr val="000000"/>
                </a:solidFill>
              </a:rPr>
              <a:t>Give the following directions: </a:t>
            </a:r>
          </a:p>
          <a:p>
            <a:pPr marL="630936" lvl="1" indent="-171450">
              <a:spcBef>
                <a:spcPts val="0"/>
              </a:spcBef>
              <a:buFont typeface="Courier New"/>
              <a:buChar char="o"/>
            </a:pPr>
            <a:r>
              <a:rPr lang="en-US" sz="1050" dirty="0">
                <a:solidFill>
                  <a:srgbClr val="000000"/>
                </a:solidFill>
              </a:rPr>
              <a:t>Locate handout </a:t>
            </a:r>
            <a:r>
              <a:rPr lang="en-US" sz="1050" b="1" dirty="0">
                <a:solidFill>
                  <a:srgbClr val="FF0000"/>
                </a:solidFill>
              </a:rPr>
              <a:t>P-03 Anticipating and Monitoring Discourse</a:t>
            </a:r>
            <a:r>
              <a:rPr lang="en-US" sz="1050" dirty="0">
                <a:solidFill>
                  <a:srgbClr val="000000"/>
                </a:solidFill>
              </a:rPr>
              <a:t>.  </a:t>
            </a:r>
          </a:p>
          <a:p>
            <a:pPr marL="630936" lvl="1" indent="-171450">
              <a:spcBef>
                <a:spcPts val="0"/>
              </a:spcBef>
              <a:buFont typeface="Courier New"/>
              <a:buChar char="o"/>
            </a:pPr>
            <a:r>
              <a:rPr lang="en-US" sz="1050" dirty="0">
                <a:solidFill>
                  <a:srgbClr val="000000"/>
                </a:solidFill>
              </a:rPr>
              <a:t>In pairs, revisit the MARS task from Section 1. Choose two statements from the task and record 3 - 4 possible strategies they anticipate students will use for each of the two statements. </a:t>
            </a:r>
          </a:p>
          <a:p>
            <a:pPr marL="630936" lvl="1" indent="-171450">
              <a:spcBef>
                <a:spcPts val="0"/>
              </a:spcBef>
              <a:buFont typeface="Courier New"/>
              <a:buChar char="o"/>
            </a:pPr>
            <a:r>
              <a:rPr lang="en-US" sz="1050" dirty="0">
                <a:solidFill>
                  <a:srgbClr val="000000"/>
                </a:solidFill>
              </a:rPr>
              <a:t>Next, identify which solutions are most useful in addressing the content and goal of the task.</a:t>
            </a:r>
          </a:p>
          <a:p>
            <a:pPr marL="630936" lvl="1" indent="-171450">
              <a:spcBef>
                <a:spcPts val="0"/>
              </a:spcBef>
              <a:buFont typeface="Courier New"/>
              <a:buChar char="o"/>
            </a:pPr>
            <a:r>
              <a:rPr lang="en-US" sz="1050" dirty="0">
                <a:solidFill>
                  <a:srgbClr val="000000"/>
                </a:solidFill>
              </a:rPr>
              <a:t>Finally, brainstorm at least 3-5 purposeful questions they might use in response to the sample strategies that can support and advance student thinking towards the learning goal</a:t>
            </a:r>
          </a:p>
          <a:p>
            <a:pPr marL="630936" lvl="1" indent="-171450">
              <a:spcBef>
                <a:spcPts val="0"/>
              </a:spcBef>
              <a:buFont typeface="Courier New"/>
              <a:buChar char="o"/>
            </a:pPr>
            <a:r>
              <a:rPr lang="en-US" sz="1050" dirty="0">
                <a:solidFill>
                  <a:srgbClr val="000000"/>
                </a:solidFill>
              </a:rPr>
              <a:t>Pairs should c</a:t>
            </a:r>
            <a:r>
              <a:rPr lang="en-US" sz="1050" baseline="0" dirty="0">
                <a:solidFill>
                  <a:srgbClr val="000000"/>
                </a:solidFill>
              </a:rPr>
              <a:t>hoose 1 sample</a:t>
            </a:r>
            <a:r>
              <a:rPr lang="en-US" sz="1050" dirty="0">
                <a:solidFill>
                  <a:srgbClr val="000000"/>
                </a:solidFill>
              </a:rPr>
              <a:t> </a:t>
            </a:r>
            <a:r>
              <a:rPr lang="en-US" sz="1050" baseline="0" dirty="0">
                <a:solidFill>
                  <a:srgbClr val="000000"/>
                </a:solidFill>
              </a:rPr>
              <a:t>student strategy and 3-5 purposeful questions and</a:t>
            </a:r>
            <a:r>
              <a:rPr lang="en-US" sz="1050" dirty="0">
                <a:solidFill>
                  <a:srgbClr val="000000"/>
                </a:solidFill>
              </a:rPr>
              <a:t> record on chart paper.  </a:t>
            </a:r>
          </a:p>
          <a:p>
            <a:pPr marL="173736" indent="-171450">
              <a:spcBef>
                <a:spcPts val="0"/>
              </a:spcBef>
              <a:buFont typeface="Arial"/>
              <a:buChar char="•"/>
            </a:pPr>
            <a:r>
              <a:rPr lang="en-US" sz="1050" dirty="0">
                <a:solidFill>
                  <a:srgbClr val="000000"/>
                </a:solidFill>
              </a:rPr>
              <a:t>After groups are through creating their posters, have them hang them up on the wall.  </a:t>
            </a:r>
          </a:p>
          <a:p>
            <a:pPr marL="173736" indent="-171450">
              <a:spcBef>
                <a:spcPts val="0"/>
              </a:spcBef>
              <a:buFont typeface="Arial"/>
              <a:buChar char="•"/>
            </a:pPr>
            <a:r>
              <a:rPr lang="en-US" sz="1050" dirty="0">
                <a:solidFill>
                  <a:srgbClr val="000000"/>
                </a:solidFill>
              </a:rPr>
              <a:t>To debrief the activity, have participants do a gallery walk around the room.  As they examine the other posters, they should make note of new strategies on handout </a:t>
            </a:r>
            <a:r>
              <a:rPr lang="en-US" sz="1050" b="1" dirty="0">
                <a:solidFill>
                  <a:srgbClr val="FF0000"/>
                </a:solidFill>
              </a:rPr>
              <a:t>P-03 Anticipating and Monitoring Discourse</a:t>
            </a:r>
            <a:r>
              <a:rPr lang="en-US" sz="1050" b="1" dirty="0">
                <a:solidFill>
                  <a:srgbClr val="000000"/>
                </a:solidFill>
              </a:rPr>
              <a:t>.  </a:t>
            </a:r>
          </a:p>
          <a:p>
            <a:pPr eaLnBrk="1" fontAlgn="auto" hangingPunct="1">
              <a:spcBef>
                <a:spcPts val="0"/>
              </a:spcBef>
              <a:spcAft>
                <a:spcPts val="0"/>
              </a:spcAft>
              <a:tabLst>
                <a:tab pos="228600" algn="l"/>
                <a:tab pos="487680" algn="l"/>
              </a:tabLst>
              <a:defRPr/>
            </a:pPr>
            <a:endParaRPr lang="en-US" sz="1050" dirty="0">
              <a:solidFill>
                <a:srgbClr val="000000"/>
              </a:solidFill>
              <a:ea typeface="Times New Roman"/>
            </a:endParaRPr>
          </a:p>
          <a:p>
            <a:pPr>
              <a:spcBef>
                <a:spcPts val="411"/>
              </a:spcBef>
              <a:spcAft>
                <a:spcPts val="0"/>
              </a:spcAft>
            </a:pPr>
            <a:r>
              <a:rPr lang="en-US" sz="1050" b="1" i="1" dirty="0">
                <a:solidFill>
                  <a:srgbClr val="000000"/>
                </a:solidFill>
                <a:ea typeface="Times New Roman"/>
              </a:rPr>
              <a:t>Words of Wisdom</a:t>
            </a:r>
          </a:p>
          <a:p>
            <a:pPr marL="176131" indent="-176131">
              <a:spcBef>
                <a:spcPts val="411"/>
              </a:spcBef>
              <a:spcAft>
                <a:spcPts val="0"/>
              </a:spcAft>
              <a:buFont typeface="Arial"/>
              <a:buChar char="•"/>
            </a:pPr>
            <a:r>
              <a:rPr lang="en-US" sz="1050" dirty="0">
                <a:ea typeface="Times New Roman"/>
              </a:rPr>
              <a:t>Encourage teams to have a manageable goal of no more than 3</a:t>
            </a:r>
            <a:r>
              <a:rPr lang="en-US" sz="1050" baseline="0" dirty="0">
                <a:ea typeface="Times New Roman"/>
              </a:rPr>
              <a:t> to </a:t>
            </a:r>
            <a:r>
              <a:rPr lang="en-US" sz="1050" dirty="0">
                <a:ea typeface="Times New Roman"/>
              </a:rPr>
              <a:t>4 strategies documented.  Looking for more strategies than that can be difficult to manage while monitoring student work.</a:t>
            </a:r>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40474253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4" name="Notes Placeholder 3"/>
          <p:cNvSpPr>
            <a:spLocks noGrp="1"/>
          </p:cNvSpPr>
          <p:nvPr>
            <p:ph type="body" idx="10"/>
          </p:nvPr>
        </p:nvSpPr>
        <p:spPr/>
        <p:txBody>
          <a:bodyPr/>
          <a:lstStyle/>
          <a:p>
            <a:endParaRPr lang="en-US"/>
          </a:p>
        </p:txBody>
      </p:sp>
    </p:spTree>
    <p:extLst>
      <p:ext uri="{BB962C8B-B14F-4D97-AF65-F5344CB8AC3E}">
        <p14:creationId xmlns:p14="http://schemas.microsoft.com/office/powerpoint/2010/main" val="5478354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5051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ts val="400"/>
              </a:spcBef>
              <a:spcAft>
                <a:spcPts val="0"/>
              </a:spcAft>
              <a:buNone/>
            </a:pPr>
            <a:r>
              <a:rPr lang="en-US" b="1" dirty="0"/>
              <a:t>Key Point:  </a:t>
            </a:r>
            <a:r>
              <a:rPr lang="en-US" dirty="0">
                <a:ea typeface="Times" charset="0"/>
              </a:rPr>
              <a:t>It is important to “begin with the end in mind” as a lens for learning.</a:t>
            </a:r>
          </a:p>
          <a:p>
            <a:pPr>
              <a:buNone/>
            </a:pPr>
            <a:endParaRPr lang="en-US" dirty="0"/>
          </a:p>
          <a:p>
            <a:pPr>
              <a:buNone/>
            </a:pPr>
            <a:r>
              <a:rPr lang="en-US" b="1" dirty="0"/>
              <a:t>Time Allotted: </a:t>
            </a:r>
            <a:r>
              <a:rPr lang="en-US" dirty="0"/>
              <a:t>1 minute</a:t>
            </a:r>
          </a:p>
          <a:p>
            <a:pPr>
              <a:buNone/>
            </a:pPr>
            <a:endParaRPr lang="en-US" dirty="0"/>
          </a:p>
          <a:p>
            <a:pPr>
              <a:buNone/>
            </a:pPr>
            <a:r>
              <a:rPr lang="en-US" b="1" dirty="0"/>
              <a:t>Step-by-Step Instructions:</a:t>
            </a:r>
          </a:p>
          <a:p>
            <a:pPr marL="176131" indent="-176131">
              <a:spcBef>
                <a:spcPts val="400"/>
              </a:spcBef>
              <a:spcAft>
                <a:spcPts val="0"/>
              </a:spcAft>
              <a:buFont typeface="Arial"/>
              <a:buChar char="•"/>
            </a:pPr>
            <a:r>
              <a:rPr lang="en-US" dirty="0"/>
              <a:t>Ask participants to quietly read the learning expectations for module 3.</a:t>
            </a:r>
            <a:endParaRPr lang="en-US" dirty="0">
              <a:solidFill>
                <a:srgbClr val="FF0000"/>
              </a:solidFill>
            </a:endParaRPr>
          </a:p>
          <a:p>
            <a:pPr marL="176131" indent="-176131">
              <a:spcBef>
                <a:spcPts val="400"/>
              </a:spcBef>
              <a:spcAft>
                <a:spcPts val="0"/>
              </a:spcAft>
              <a:buFont typeface="Arial"/>
              <a:buChar char="•"/>
            </a:pPr>
            <a:r>
              <a:rPr lang="en-US" dirty="0"/>
              <a:t>Explain that module 3</a:t>
            </a:r>
            <a:r>
              <a:rPr lang="en-US" baseline="0" dirty="0"/>
              <a:t> </a:t>
            </a:r>
            <a:r>
              <a:rPr lang="en-US" dirty="0"/>
              <a:t>is about setting the foundation for implementing the Tier 1 curriculum aligned to the LSSM.  The learning developed in module 1 will be used throughout future modules to support the process of implementing the Tier 1 resources. </a:t>
            </a:r>
          </a:p>
          <a:p>
            <a:pPr>
              <a:spcBef>
                <a:spcPts val="400"/>
              </a:spcBef>
              <a:spcAft>
                <a:spcPts val="0"/>
              </a:spcAft>
              <a:buNone/>
            </a:pPr>
            <a:endParaRPr lang="en-US" dirty="0">
              <a:ea typeface="Times New Roman"/>
            </a:endParaRPr>
          </a:p>
          <a:p>
            <a:pPr>
              <a:buNone/>
              <a:tabLst>
                <a:tab pos="234841" algn="l"/>
                <a:tab pos="500994" algn="l"/>
              </a:tabLst>
              <a:defRPr/>
            </a:pPr>
            <a:r>
              <a:rPr lang="en-US" b="1" i="1" dirty="0">
                <a:ea typeface="Times New Roman"/>
              </a:rPr>
              <a:t>Words of Wisdom</a:t>
            </a:r>
          </a:p>
          <a:p>
            <a:pPr marL="176131" indent="-176131">
              <a:buFont typeface="Arial"/>
              <a:buChar char="•"/>
              <a:tabLst>
                <a:tab pos="234841" algn="l"/>
                <a:tab pos="500994" algn="l"/>
              </a:tabLst>
              <a:defRPr/>
            </a:pPr>
            <a:r>
              <a:rPr lang="en-US" dirty="0">
                <a:ea typeface="Times New Roman"/>
              </a:rPr>
              <a:t>This slide should be brief and is about clarifying the learning expectations of module 3.</a:t>
            </a:r>
          </a:p>
          <a:p>
            <a:pPr marL="171450" indent="-171450"/>
            <a:endParaRPr lang="en-US" dirty="0"/>
          </a:p>
          <a:p>
            <a:pPr>
              <a:buNone/>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2165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ThinkstockPhotos-504820544.jpg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Credit: </a:t>
            </a:r>
            <a:r>
              <a:rPr lang="en-US" sz="1200" b="0" i="0" u="none" strike="noStrike" kern="1200" cap="none" dirty="0">
                <a:solidFill>
                  <a:schemeClr val="dk1"/>
                </a:solidFill>
                <a:effectLst/>
                <a:latin typeface="Calibri"/>
                <a:ea typeface="Calibri"/>
                <a:cs typeface="Calibri"/>
                <a:sym typeface="Calibri"/>
                <a:hlinkClick r:id="rId3"/>
              </a:rPr>
              <a:t>pius99</a:t>
            </a:r>
            <a:endParaRPr lang="en-US" sz="1200" b="0" i="0" u="none" strike="noStrike" kern="1200" cap="none" dirty="0">
              <a:solidFill>
                <a:schemeClr val="dk1"/>
              </a:solidFill>
              <a:effectLst/>
              <a:latin typeface="Calibri"/>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Item number:504820544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err="1"/>
              <a:t>Collection:iStock</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a:p>
        </p:txBody>
      </p:sp>
    </p:spTree>
    <p:extLst>
      <p:ext uri="{BB962C8B-B14F-4D97-AF65-F5344CB8AC3E}">
        <p14:creationId xmlns:p14="http://schemas.microsoft.com/office/powerpoint/2010/main" val="970420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a:p>
        </p:txBody>
      </p:sp>
    </p:spTree>
    <p:extLst>
      <p:ext uri="{BB962C8B-B14F-4D97-AF65-F5344CB8AC3E}">
        <p14:creationId xmlns:p14="http://schemas.microsoft.com/office/powerpoint/2010/main" val="701519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a:p>
        </p:txBody>
      </p:sp>
    </p:spTree>
    <p:extLst>
      <p:ext uri="{BB962C8B-B14F-4D97-AF65-F5344CB8AC3E}">
        <p14:creationId xmlns:p14="http://schemas.microsoft.com/office/powerpoint/2010/main" val="701519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970420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a:p>
        </p:txBody>
      </p:sp>
    </p:spTree>
    <p:extLst>
      <p:ext uri="{BB962C8B-B14F-4D97-AF65-F5344CB8AC3E}">
        <p14:creationId xmlns:p14="http://schemas.microsoft.com/office/powerpoint/2010/main" val="2130809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97868" y="2847901"/>
            <a:ext cx="11459512" cy="310563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1092826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ext &amp; Picture">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0" y="0"/>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a:solidFill>
                <a:srgbClr val="A7A7A7"/>
              </a:solidFill>
              <a:latin typeface="Century"/>
              <a:ea typeface="Century"/>
              <a:cs typeface="Century"/>
              <a:sym typeface="Century"/>
            </a:endParaRPr>
          </a:p>
        </p:txBody>
      </p:sp>
      <p:sp>
        <p:nvSpPr>
          <p:cNvPr id="28" name="Shape 28"/>
          <p:cNvSpPr txBox="1">
            <a:spLocks noGrp="1"/>
          </p:cNvSpPr>
          <p:nvPr>
            <p:ph type="body" idx="1"/>
          </p:nvPr>
        </p:nvSpPr>
        <p:spPr>
          <a:xfrm>
            <a:off x="3629678" y="1033259"/>
            <a:ext cx="8152745"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9" name="Shape 29"/>
          <p:cNvSpPr>
            <a:spLocks noGrp="1"/>
          </p:cNvSpPr>
          <p:nvPr>
            <p:ph type="pic" idx="2"/>
          </p:nvPr>
        </p:nvSpPr>
        <p:spPr>
          <a:xfrm>
            <a:off x="307127" y="2065167"/>
            <a:ext cx="3036730" cy="3036730"/>
          </a:xfrm>
          <a:prstGeom prst="ellipse">
            <a:avLst/>
          </a:prstGeom>
          <a:noFill/>
          <a:ln w="133350" cap="flat" cmpd="sng">
            <a:solidFill>
              <a:schemeClr val="dk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213807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Image with Side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84342" y="134780"/>
            <a:ext cx="3845483" cy="6538245"/>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4" name="Shape 34"/>
          <p:cNvSpPr>
            <a:spLocks noGrp="1"/>
          </p:cNvSpPr>
          <p:nvPr>
            <p:ph type="pic" idx="2"/>
          </p:nvPr>
        </p:nvSpPr>
        <p:spPr>
          <a:xfrm>
            <a:off x="4048125" y="0"/>
            <a:ext cx="8143874" cy="68580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5"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a:solidFill>
                <a:srgbClr val="A7A7A7"/>
              </a:solidFill>
              <a:latin typeface="Century"/>
              <a:ea typeface="Century"/>
              <a:cs typeface="Century"/>
              <a:sym typeface="Century"/>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838200" y="767816"/>
            <a:ext cx="10515599"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4">
            <a:alphaModFix/>
          </a:blip>
          <a:srcRect/>
          <a:stretch/>
        </p:blipFill>
        <p:spPr>
          <a:xfrm>
            <a:off x="0" y="0"/>
            <a:ext cx="12191998" cy="685933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6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
        <p:cNvGrpSpPr/>
        <p:nvPr/>
      </p:nvGrpSpPr>
      <p:grpSpPr>
        <a:xfrm>
          <a:off x="0" y="0"/>
          <a:ext cx="0" cy="0"/>
          <a:chOff x="0" y="0"/>
          <a:chExt cx="0" cy="0"/>
        </a:xfrm>
      </p:grpSpPr>
      <p:pic>
        <p:nvPicPr>
          <p:cNvPr id="20" name="Shape 20"/>
          <p:cNvPicPr preferRelativeResize="0"/>
          <p:nvPr/>
        </p:nvPicPr>
        <p:blipFill rotWithShape="1">
          <a:blip r:embed="rId5">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1" r:id="rId2"/>
    <p:sldLayoutId id="2147483659"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
        <p:cNvGrpSpPr/>
        <p:nvPr/>
      </p:nvGrpSpPr>
      <p:grpSpPr>
        <a:xfrm>
          <a:off x="0" y="0"/>
          <a:ext cx="0" cy="0"/>
          <a:chOff x="0" y="0"/>
          <a:chExt cx="0" cy="0"/>
        </a:xfrm>
      </p:grpSpPr>
      <p:pic>
        <p:nvPicPr>
          <p:cNvPr id="31" name="Shape 31"/>
          <p:cNvPicPr preferRelativeResize="0"/>
          <p:nvPr/>
        </p:nvPicPr>
        <p:blipFill rotWithShape="1">
          <a:blip r:embed="rId3">
            <a:alphaModFix/>
          </a:blip>
          <a:srcRect/>
          <a:stretch/>
        </p:blipFill>
        <p:spPr>
          <a:xfrm>
            <a:off x="2707" y="0"/>
            <a:ext cx="12186583"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2"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36"/>
        <p:cNvGrpSpPr/>
        <p:nvPr/>
      </p:nvGrpSpPr>
      <p:grpSpPr>
        <a:xfrm>
          <a:off x="0" y="0"/>
          <a:ext cx="0" cy="0"/>
          <a:chOff x="0" y="0"/>
          <a:chExt cx="0" cy="0"/>
        </a:xfrm>
      </p:grpSpPr>
      <p:pic>
        <p:nvPicPr>
          <p:cNvPr id="37" name="Shape 37"/>
          <p:cNvPicPr preferRelativeResize="0"/>
          <p:nvPr/>
        </p:nvPicPr>
        <p:blipFill rotWithShape="1">
          <a:blip r:embed="rId3">
            <a:alphaModFix/>
          </a:blip>
          <a:srcRect/>
          <a:stretch/>
        </p:blipFill>
        <p:spPr>
          <a:xfrm>
            <a:off x="2707" y="0"/>
            <a:ext cx="12186583" cy="6858000"/>
          </a:xfrm>
          <a:prstGeom prst="rect">
            <a:avLst/>
          </a:prstGeom>
          <a:noFill/>
          <a:ln>
            <a:noFill/>
          </a:ln>
        </p:spPr>
      </p:pic>
    </p:spTree>
    <p:extLst>
      <p:ext uri="{BB962C8B-B14F-4D97-AF65-F5344CB8AC3E}">
        <p14:creationId xmlns:p14="http://schemas.microsoft.com/office/powerpoint/2010/main" val="1050264451"/>
      </p:ext>
    </p:extLst>
  </p:cSld>
  <p:clrMap bg1="lt1" tx1="dk1" bg2="dk2" tx2="lt2" accent1="accent1" accent2="accent2" accent3="accent3" accent4="accent4" accent5="accent5" accent6="accent6" hlink="hlink" folHlink="folHlink"/>
  <p:sldLayoutIdLst>
    <p:sldLayoutId id="2147483675" r:id="rId1"/>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png"/><Relationship Id="rId7" Type="http://schemas.openxmlformats.org/officeDocument/2006/relationships/diagramColors" Target="../diagrams/colors2.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www.louisianabelieves.com/resources/library/k-12-math-year-long-planning" TargetMode="External"/><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hyperlink" Target="http://www.nctm.org/Store/Products/5--Practices-for-Orchestrating-Productive-Mathematics-Discussions" TargetMode="External"/><Relationship Id="rId4" Type="http://schemas.openxmlformats.org/officeDocument/2006/relationships/hyperlink" Target="https://creativecommons.org/licenses/by-nc-sa/3.0" TargetMode="Externa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hyperlink" Target="http://www.utdanacenter.org/ldoe/surveys" TargetMode="External"/><Relationship Id="rId4" Type="http://schemas.openxmlformats.org/officeDocument/2006/relationships/hyperlink" Target="http://www.utdanacenter.org/dodea/mathsurveyq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97868" y="2847901"/>
            <a:ext cx="11459512" cy="3105636"/>
          </a:xfrm>
          <a:prstGeom prst="rect">
            <a:avLst/>
          </a:prstGeom>
          <a:noFill/>
          <a:ln>
            <a:noFill/>
          </a:ln>
        </p:spPr>
        <p:txBody>
          <a:bodyPr wrap="square" lIns="91425" tIns="45700" rIns="91425" bIns="45700" anchor="ctr" anchorCtr="0">
            <a:noAutofit/>
          </a:bodyPr>
          <a:lstStyle/>
          <a:p>
            <a:pPr marL="0" marR="0" lvl="0" indent="0" rtl="0">
              <a:lnSpc>
                <a:spcPct val="90000"/>
              </a:lnSpc>
              <a:spcBef>
                <a:spcPts val="0"/>
              </a:spcBef>
              <a:buClr>
                <a:srgbClr val="5A5A5A"/>
              </a:buClr>
              <a:buSzPct val="25000"/>
              <a:buFont typeface="Calibri"/>
              <a:buNone/>
            </a:pPr>
            <a:r>
              <a:rPr lang="en-US" sz="4400" b="1" i="0" u="none" strike="noStrike" cap="none" dirty="0">
                <a:solidFill>
                  <a:srgbClr val="5A5A5A"/>
                </a:solidFill>
                <a:sym typeface="Calibri"/>
              </a:rPr>
              <a:t>Module </a:t>
            </a:r>
            <a:r>
              <a:rPr lang="en-US" sz="4400" b="1" dirty="0"/>
              <a:t>5</a:t>
            </a:r>
            <a:r>
              <a:rPr lang="en-US" sz="4400" b="0" i="0" u="none" strike="noStrike" cap="none" dirty="0">
                <a:solidFill>
                  <a:srgbClr val="5A5A5A"/>
                </a:solidFill>
                <a:sym typeface="Calibri"/>
              </a:rPr>
              <a:t>: </a:t>
            </a:r>
            <a:r>
              <a:rPr lang="en-US" sz="4400" dirty="0"/>
              <a:t>Recognizing and Generating Equivalent Expressions</a:t>
            </a:r>
            <a:br>
              <a:rPr lang="en-US" sz="4400" dirty="0"/>
            </a:br>
            <a:br>
              <a:rPr lang="en-US" sz="4400" dirty="0"/>
            </a:br>
            <a:r>
              <a:rPr lang="en-US" sz="4400" dirty="0"/>
              <a:t>Session 0:  Setting the Stage for Module 5</a:t>
            </a:r>
            <a:br>
              <a:rPr lang="en-US" sz="4400" dirty="0"/>
            </a:br>
            <a:r>
              <a:rPr lang="en-US" sz="4400" b="0" i="0" u="none" strike="noStrike" cap="none" dirty="0">
                <a:solidFill>
                  <a:srgbClr val="5A5A5A"/>
                </a:solidFill>
                <a:sym typeface="Calibri"/>
              </a:rPr>
              <a:t>Grades </a:t>
            </a:r>
            <a:r>
              <a:rPr lang="en-US" sz="4400" dirty="0"/>
              <a:t>6-9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10</a:t>
            </a:fld>
            <a:endParaRPr lang="en-US" dirty="0"/>
          </a:p>
        </p:txBody>
      </p:sp>
      <p:sp>
        <p:nvSpPr>
          <p:cNvPr id="5" name="Text Placeholder 4"/>
          <p:cNvSpPr>
            <a:spLocks noGrp="1"/>
          </p:cNvSpPr>
          <p:nvPr>
            <p:ph type="body" idx="1"/>
          </p:nvPr>
        </p:nvSpPr>
        <p:spPr>
          <a:xfrm>
            <a:off x="323061" y="986473"/>
            <a:ext cx="11383961" cy="5327484"/>
          </a:xfrm>
        </p:spPr>
        <p:txBody>
          <a:bodyPr/>
          <a:lstStyle/>
          <a:p>
            <a:pPr marL="0" indent="0">
              <a:buNone/>
            </a:pPr>
            <a:r>
              <a:rPr lang="en-US" sz="3200" dirty="0"/>
              <a:t>Record your individual reflection on the following questions on a sticky note. </a:t>
            </a:r>
          </a:p>
          <a:p>
            <a:pPr marL="0" indent="0">
              <a:buNone/>
            </a:pPr>
            <a:endParaRPr lang="en-US" sz="1200" dirty="0"/>
          </a:p>
          <a:p>
            <a:pPr marL="457200" indent="-457200"/>
            <a:r>
              <a:rPr lang="en-US" sz="3200" dirty="0"/>
              <a:t>What did you learn about the vertical progression of recognizing and generating equivalent expressions across the grades?</a:t>
            </a:r>
          </a:p>
          <a:p>
            <a:pPr marL="457200" indent="-457200"/>
            <a:r>
              <a:rPr lang="en-US" sz="3200" dirty="0"/>
              <a:t>What actions will you take in your classroom instruction based on what you learned?</a:t>
            </a:r>
          </a:p>
        </p:txBody>
      </p:sp>
      <p:sp>
        <p:nvSpPr>
          <p:cNvPr id="4" name="Title 3"/>
          <p:cNvSpPr>
            <a:spLocks noGrp="1"/>
          </p:cNvSpPr>
          <p:nvPr>
            <p:ph type="title"/>
          </p:nvPr>
        </p:nvSpPr>
        <p:spPr/>
        <p:txBody>
          <a:bodyPr/>
          <a:lstStyle/>
          <a:p>
            <a:r>
              <a:rPr lang="en-US" b="1" dirty="0"/>
              <a:t>Reflection</a:t>
            </a:r>
          </a:p>
        </p:txBody>
      </p:sp>
      <p:sp>
        <p:nvSpPr>
          <p:cNvPr id="7" name="Shape 51">
            <a:extLst>
              <a:ext uri="{FF2B5EF4-FFF2-40B4-BE49-F238E27FC236}">
                <a16:creationId xmlns:a16="http://schemas.microsoft.com/office/drawing/2014/main" id="{164B45BF-2CC7-5F49-AA94-7981FF79420A}"/>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756543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b="1" dirty="0"/>
              <a:t>Module 5</a:t>
            </a:r>
            <a:r>
              <a:rPr lang="en-US" sz="3600" dirty="0"/>
              <a:t>: Recognizing and Generating Equivalent Expressions</a:t>
            </a:r>
            <a:br>
              <a:rPr lang="en-US" sz="3600" dirty="0"/>
            </a:br>
            <a:br>
              <a:rPr lang="en-US" sz="3600" dirty="0"/>
            </a:br>
            <a:r>
              <a:rPr lang="en-US" sz="3600" b="1" dirty="0"/>
              <a:t>Session 2</a:t>
            </a:r>
            <a:r>
              <a:rPr lang="en-US" sz="3600" dirty="0"/>
              <a:t>: Instructional Strategies to Improve Curriculum Implementation </a:t>
            </a:r>
            <a:br>
              <a:rPr lang="en-US" sz="3600" dirty="0"/>
            </a:br>
            <a:br>
              <a:rPr lang="en-US" sz="3600" dirty="0"/>
            </a:br>
            <a:r>
              <a:rPr lang="en-US" sz="3600" dirty="0"/>
              <a:t>Grades 6-9</a:t>
            </a:r>
          </a:p>
        </p:txBody>
      </p:sp>
    </p:spTree>
    <p:extLst>
      <p:ext uri="{BB962C8B-B14F-4D97-AF65-F5344CB8AC3E}">
        <p14:creationId xmlns:p14="http://schemas.microsoft.com/office/powerpoint/2010/main" val="1941927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b="1" i="1" dirty="0"/>
              <a:t>5 Practices for Orchestrating Productive Mathematics Discussions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12</a:t>
            </a:fld>
            <a:endParaRPr lang="en-US" dirty="0"/>
          </a:p>
        </p:txBody>
      </p:sp>
      <p:sp>
        <p:nvSpPr>
          <p:cNvPr id="9" name="TextBox 8"/>
          <p:cNvSpPr txBox="1"/>
          <p:nvPr/>
        </p:nvSpPr>
        <p:spPr>
          <a:xfrm>
            <a:off x="4168544" y="6257836"/>
            <a:ext cx="7058591" cy="553998"/>
          </a:xfrm>
          <a:prstGeom prst="rect">
            <a:avLst/>
          </a:prstGeom>
          <a:noFill/>
        </p:spPr>
        <p:txBody>
          <a:bodyPr wrap="square" rtlCol="0">
            <a:spAutoFit/>
          </a:bodyPr>
          <a:lstStyle/>
          <a:p>
            <a:pPr algn="r"/>
            <a:r>
              <a:rPr lang="en-US" sz="1000" dirty="0"/>
              <a:t>— Smith, M. S., &amp; Stein, M. K. (2011). </a:t>
            </a:r>
            <a:r>
              <a:rPr lang="en-US" sz="1000" i="1" dirty="0"/>
              <a:t>5 practices for orchestrating productive mathematics discussions. </a:t>
            </a:r>
            <a:br>
              <a:rPr lang="en-US" sz="1000" i="1" dirty="0"/>
            </a:br>
            <a:r>
              <a:rPr lang="en-US" sz="1000" dirty="0"/>
              <a:t>Reston, VA: National Council of Teachers of Mathematics. Available at </a:t>
            </a:r>
            <a:br>
              <a:rPr lang="en-US" sz="1000" dirty="0"/>
            </a:br>
            <a:r>
              <a:rPr lang="en-US" sz="1000" dirty="0"/>
              <a:t> http://www.nctm.org/Store/Products/5--Practices-for-Orchestrating-Productive-Mathematics-Discussions</a:t>
            </a:r>
          </a:p>
        </p:txBody>
      </p:sp>
      <p:pic>
        <p:nvPicPr>
          <p:cNvPr id="7" name="Picture 6">
            <a:extLst>
              <a:ext uri="{FF2B5EF4-FFF2-40B4-BE49-F238E27FC236}">
                <a16:creationId xmlns:a16="http://schemas.microsoft.com/office/drawing/2014/main" id="{53A7046B-F746-8F49-B62F-A8B309E1C0C5}"/>
              </a:ext>
            </a:extLst>
          </p:cNvPr>
          <p:cNvPicPr>
            <a:picLocks noChangeAspect="1"/>
          </p:cNvPicPr>
          <p:nvPr/>
        </p:nvPicPr>
        <p:blipFill>
          <a:blip r:embed="rId3"/>
          <a:stretch>
            <a:fillRect/>
          </a:stretch>
        </p:blipFill>
        <p:spPr>
          <a:xfrm>
            <a:off x="6081184" y="286035"/>
            <a:ext cx="4133756" cy="5925050"/>
          </a:xfrm>
          <a:prstGeom prst="rect">
            <a:avLst/>
          </a:prstGeom>
        </p:spPr>
      </p:pic>
    </p:spTree>
    <p:extLst>
      <p:ext uri="{BB962C8B-B14F-4D97-AF65-F5344CB8AC3E}">
        <p14:creationId xmlns:p14="http://schemas.microsoft.com/office/powerpoint/2010/main" val="1322424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a:t>
            </a:fld>
            <a:endParaRPr lang="en-US" dirty="0"/>
          </a:p>
        </p:txBody>
      </p:sp>
      <p:sp>
        <p:nvSpPr>
          <p:cNvPr id="3" name="Text Placeholder 2"/>
          <p:cNvSpPr>
            <a:spLocks noGrp="1"/>
          </p:cNvSpPr>
          <p:nvPr>
            <p:ph type="body" sz="quarter" idx="10"/>
          </p:nvPr>
        </p:nvSpPr>
        <p:spPr>
          <a:xfrm>
            <a:off x="398463" y="1193800"/>
            <a:ext cx="1633537" cy="4822825"/>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3"/>
          <p:cNvSpPr>
            <a:spLocks noGrp="1"/>
          </p:cNvSpPr>
          <p:nvPr>
            <p:ph type="title"/>
          </p:nvPr>
        </p:nvSpPr>
        <p:spPr/>
        <p:txBody>
          <a:bodyPr>
            <a:normAutofit/>
          </a:bodyPr>
          <a:lstStyle/>
          <a:p>
            <a:r>
              <a:rPr lang="en-US" sz="3200" b="1" i="1" dirty="0"/>
              <a:t>5 Practices for Orchestrating Productive Mathematics Discussions</a:t>
            </a:r>
          </a:p>
        </p:txBody>
      </p:sp>
      <p:pic>
        <p:nvPicPr>
          <p:cNvPr id="14" name="Picture 13">
            <a:extLst>
              <a:ext uri="{FF2B5EF4-FFF2-40B4-BE49-F238E27FC236}">
                <a16:creationId xmlns:a16="http://schemas.microsoft.com/office/drawing/2014/main" id="{6F5B1E8A-47C8-B348-8D3F-96EAB4E3A559}"/>
              </a:ext>
            </a:extLst>
          </p:cNvPr>
          <p:cNvPicPr>
            <a:picLocks noChangeAspect="1"/>
          </p:cNvPicPr>
          <p:nvPr/>
        </p:nvPicPr>
        <p:blipFill>
          <a:blip r:embed="rId3"/>
          <a:stretch>
            <a:fillRect/>
          </a:stretch>
        </p:blipFill>
        <p:spPr>
          <a:xfrm>
            <a:off x="0" y="782952"/>
            <a:ext cx="3231931" cy="5276307"/>
          </a:xfrm>
          <a:prstGeom prst="flowChartDelay">
            <a:avLst/>
          </a:prstGeom>
        </p:spPr>
      </p:pic>
      <p:graphicFrame>
        <p:nvGraphicFramePr>
          <p:cNvPr id="5" name="Diagram 4"/>
          <p:cNvGraphicFramePr/>
          <p:nvPr>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2093892" y="903972"/>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0" name="TextBox 9"/>
          <p:cNvSpPr txBox="1"/>
          <p:nvPr/>
        </p:nvSpPr>
        <p:spPr>
          <a:xfrm>
            <a:off x="2570945" y="1889026"/>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1" name="TextBox 10"/>
          <p:cNvSpPr txBox="1"/>
          <p:nvPr/>
        </p:nvSpPr>
        <p:spPr>
          <a:xfrm>
            <a:off x="2711430" y="2925955"/>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2" name="TextBox 11"/>
          <p:cNvSpPr txBox="1"/>
          <p:nvPr/>
        </p:nvSpPr>
        <p:spPr>
          <a:xfrm>
            <a:off x="2570944" y="3941618"/>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3" name="Shape 51">
            <a:extLst>
              <a:ext uri="{FF2B5EF4-FFF2-40B4-BE49-F238E27FC236}">
                <a16:creationId xmlns:a16="http://schemas.microsoft.com/office/drawing/2014/main" id="{2422B1BB-12E9-8D48-85B4-65A268CE427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99712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dgm id="{1C9DA8E4-D455-F04C-9E08-5B33A84D53DE}"/>
                                            </p:graphicEl>
                                          </p:spTgt>
                                        </p:tgtEl>
                                        <p:attrNameLst>
                                          <p:attrName>style.visibility</p:attrName>
                                        </p:attrNameLst>
                                      </p:cBhvr>
                                      <p:to>
                                        <p:strVal val="visible"/>
                                      </p:to>
                                    </p:set>
                                    <p:animEffect transition="in" filter="wipe(left)">
                                      <p:cBhvr>
                                        <p:cTn id="7" dur="500"/>
                                        <p:tgtEl>
                                          <p:spTgt spid="5">
                                            <p:graphicEl>
                                              <a:dgm id="{1C9DA8E4-D455-F04C-9E08-5B33A84D53DE}"/>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graphicEl>
                                              <a:dgm id="{B6EB9A7E-6BC0-4942-BD8E-633A68FE4E64}"/>
                                            </p:graphicEl>
                                          </p:spTgt>
                                        </p:tgtEl>
                                        <p:attrNameLst>
                                          <p:attrName>style.visibility</p:attrName>
                                        </p:attrNameLst>
                                      </p:cBhvr>
                                      <p:to>
                                        <p:strVal val="visible"/>
                                      </p:to>
                                    </p:set>
                                    <p:animEffect transition="in" filter="wipe(left)">
                                      <p:cBhvr>
                                        <p:cTn id="10" dur="500"/>
                                        <p:tgtEl>
                                          <p:spTgt spid="5">
                                            <p:graphicEl>
                                              <a:dgm id="{B6EB9A7E-6BC0-4942-BD8E-633A68FE4E64}"/>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graphicEl>
                                              <a:dgm id="{DE349375-560A-FA4A-9E96-BC0CEF432B59}"/>
                                            </p:graphicEl>
                                          </p:spTgt>
                                        </p:tgtEl>
                                        <p:attrNameLst>
                                          <p:attrName>style.visibility</p:attrName>
                                        </p:attrNameLst>
                                      </p:cBhvr>
                                      <p:to>
                                        <p:strVal val="visible"/>
                                      </p:to>
                                    </p:set>
                                    <p:animEffect transition="in" filter="wipe(left)">
                                      <p:cBhvr>
                                        <p:cTn id="13" dur="500"/>
                                        <p:tgtEl>
                                          <p:spTgt spid="5">
                                            <p:graphicEl>
                                              <a:dgm id="{DE349375-560A-FA4A-9E96-BC0CEF432B59}"/>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graphicEl>
                                              <a:dgm id="{3FAB60CF-2B53-924F-AC07-E12F30E76BB0}"/>
                                            </p:graphicEl>
                                          </p:spTgt>
                                        </p:tgtEl>
                                        <p:attrNameLst>
                                          <p:attrName>style.visibility</p:attrName>
                                        </p:attrNameLst>
                                      </p:cBhvr>
                                      <p:to>
                                        <p:strVal val="visible"/>
                                      </p:to>
                                    </p:set>
                                    <p:animEffect transition="in" filter="wipe(left)">
                                      <p:cBhvr>
                                        <p:cTn id="18" dur="500"/>
                                        <p:tgtEl>
                                          <p:spTgt spid="5">
                                            <p:graphicEl>
                                              <a:dgm id="{3FAB60CF-2B53-924F-AC07-E12F30E76BB0}"/>
                                            </p:graphic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graphicEl>
                                              <a:dgm id="{D637FEE4-0867-5147-B8E4-5631D0F3BA32}"/>
                                            </p:graphicEl>
                                          </p:spTgt>
                                        </p:tgtEl>
                                        <p:attrNameLst>
                                          <p:attrName>style.visibility</p:attrName>
                                        </p:attrNameLst>
                                      </p:cBhvr>
                                      <p:to>
                                        <p:strVal val="visible"/>
                                      </p:to>
                                    </p:set>
                                    <p:animEffect transition="in" filter="wipe(left)">
                                      <p:cBhvr>
                                        <p:cTn id="21" dur="500"/>
                                        <p:tgtEl>
                                          <p:spTgt spid="5">
                                            <p:graphicEl>
                                              <a:dgm id="{D637FEE4-0867-5147-B8E4-5631D0F3BA32}"/>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graphicEl>
                                              <a:dgm id="{9CF17EA7-7FE8-A645-A4AB-8AD55A87EB87}"/>
                                            </p:graphicEl>
                                          </p:spTgt>
                                        </p:tgtEl>
                                        <p:attrNameLst>
                                          <p:attrName>style.visibility</p:attrName>
                                        </p:attrNameLst>
                                      </p:cBhvr>
                                      <p:to>
                                        <p:strVal val="visible"/>
                                      </p:to>
                                    </p:set>
                                    <p:animEffect transition="in" filter="wipe(left)">
                                      <p:cBhvr>
                                        <p:cTn id="26" dur="500"/>
                                        <p:tgtEl>
                                          <p:spTgt spid="5">
                                            <p:graphicEl>
                                              <a:dgm id="{9CF17EA7-7FE8-A645-A4AB-8AD55A87EB87}"/>
                                            </p:graphic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graphicEl>
                                              <a:dgm id="{2AA9373C-9D2A-3F4E-9F83-03FC2D3F8479}"/>
                                            </p:graphicEl>
                                          </p:spTgt>
                                        </p:tgtEl>
                                        <p:attrNameLst>
                                          <p:attrName>style.visibility</p:attrName>
                                        </p:attrNameLst>
                                      </p:cBhvr>
                                      <p:to>
                                        <p:strVal val="visible"/>
                                      </p:to>
                                    </p:set>
                                    <p:animEffect transition="in" filter="wipe(left)">
                                      <p:cBhvr>
                                        <p:cTn id="29" dur="500"/>
                                        <p:tgtEl>
                                          <p:spTgt spid="5">
                                            <p:graphicEl>
                                              <a:dgm id="{2AA9373C-9D2A-3F4E-9F83-03FC2D3F8479}"/>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
                                            <p:graphicEl>
                                              <a:dgm id="{194ED4EF-44A1-D440-8EE7-4423D90D6026}"/>
                                            </p:graphicEl>
                                          </p:spTgt>
                                        </p:tgtEl>
                                        <p:attrNameLst>
                                          <p:attrName>style.visibility</p:attrName>
                                        </p:attrNameLst>
                                      </p:cBhvr>
                                      <p:to>
                                        <p:strVal val="visible"/>
                                      </p:to>
                                    </p:set>
                                    <p:animEffect transition="in" filter="wipe(left)">
                                      <p:cBhvr>
                                        <p:cTn id="34" dur="500"/>
                                        <p:tgtEl>
                                          <p:spTgt spid="5">
                                            <p:graphicEl>
                                              <a:dgm id="{194ED4EF-44A1-D440-8EE7-4423D90D6026}"/>
                                            </p:graphic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graphicEl>
                                              <a:dgm id="{E6FF55BE-7EF7-EB48-9B33-2BC352C94623}"/>
                                            </p:graphicEl>
                                          </p:spTgt>
                                        </p:tgtEl>
                                        <p:attrNameLst>
                                          <p:attrName>style.visibility</p:attrName>
                                        </p:attrNameLst>
                                      </p:cBhvr>
                                      <p:to>
                                        <p:strVal val="visible"/>
                                      </p:to>
                                    </p:set>
                                    <p:animEffect transition="in" filter="wipe(left)">
                                      <p:cBhvr>
                                        <p:cTn id="37" dur="500"/>
                                        <p:tgtEl>
                                          <p:spTgt spid="5">
                                            <p:graphicEl>
                                              <a:dgm id="{E6FF55BE-7EF7-EB48-9B33-2BC352C94623}"/>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graphicEl>
                                              <a:dgm id="{709047C7-8BB2-4F48-991B-6F517B808780}"/>
                                            </p:graphicEl>
                                          </p:spTgt>
                                        </p:tgtEl>
                                        <p:attrNameLst>
                                          <p:attrName>style.visibility</p:attrName>
                                        </p:attrNameLst>
                                      </p:cBhvr>
                                      <p:to>
                                        <p:strVal val="visible"/>
                                      </p:to>
                                    </p:set>
                                    <p:animEffect transition="in" filter="wipe(left)">
                                      <p:cBhvr>
                                        <p:cTn id="42" dur="500"/>
                                        <p:tgtEl>
                                          <p:spTgt spid="5">
                                            <p:graphicEl>
                                              <a:dgm id="{709047C7-8BB2-4F48-991B-6F517B808780}"/>
                                            </p:graphic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graphicEl>
                                              <a:dgm id="{32AB71C4-512E-4D4E-A5D4-9502C956306C}"/>
                                            </p:graphicEl>
                                          </p:spTgt>
                                        </p:tgtEl>
                                        <p:attrNameLst>
                                          <p:attrName>style.visibility</p:attrName>
                                        </p:attrNameLst>
                                      </p:cBhvr>
                                      <p:to>
                                        <p:strVal val="visible"/>
                                      </p:to>
                                    </p:set>
                                    <p:animEffect transition="in" filter="wipe(left)">
                                      <p:cBhvr>
                                        <p:cTn id="45" dur="500"/>
                                        <p:tgtEl>
                                          <p:spTgt spid="5">
                                            <p:graphicEl>
                                              <a:dgm id="{32AB71C4-512E-4D4E-A5D4-9502C956306C}"/>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8"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mtClean="0"/>
              <a:pPr/>
              <a:t>14</a:t>
            </a:fld>
            <a:endParaRPr lang="en-US" dirty="0"/>
          </a:p>
        </p:txBody>
      </p:sp>
      <p:sp>
        <p:nvSpPr>
          <p:cNvPr id="6" name="Title 5"/>
          <p:cNvSpPr>
            <a:spLocks noGrp="1"/>
          </p:cNvSpPr>
          <p:nvPr>
            <p:ph type="title"/>
          </p:nvPr>
        </p:nvSpPr>
        <p:spPr/>
        <p:txBody>
          <a:bodyPr/>
          <a:lstStyle/>
          <a:p>
            <a:r>
              <a:rPr lang="en-US" b="1" dirty="0"/>
              <a:t>Orchestrating productive mathematics discussions</a:t>
            </a:r>
          </a:p>
        </p:txBody>
      </p:sp>
      <p:sp>
        <p:nvSpPr>
          <p:cNvPr id="8" name="Rectangle 7"/>
          <p:cNvSpPr/>
          <p:nvPr/>
        </p:nvSpPr>
        <p:spPr>
          <a:xfrm>
            <a:off x="3477768" y="5653444"/>
            <a:ext cx="8534400" cy="400110"/>
          </a:xfrm>
          <a:prstGeom prst="rect">
            <a:avLst/>
          </a:prstGeom>
        </p:spPr>
        <p:txBody>
          <a:bodyPr wrap="square">
            <a:spAutoFit/>
          </a:bodyPr>
          <a:lstStyle/>
          <a:p>
            <a:pPr algn="r">
              <a:spcBef>
                <a:spcPts val="200"/>
              </a:spcBef>
            </a:pPr>
            <a:r>
              <a:rPr lang="en-US" sz="1000" dirty="0"/>
              <a:t>— Adapted from Mary Kay Stein and Margaret Schwan Smith. (2011). </a:t>
            </a:r>
            <a:r>
              <a:rPr lang="en-US" sz="1000" i="1" dirty="0"/>
              <a:t>5 Practices for Orchestrating Productive Mathematics Discussions.</a:t>
            </a:r>
            <a:r>
              <a:rPr lang="en-US" sz="1000" dirty="0"/>
              <a:t> </a:t>
            </a:r>
            <a:br>
              <a:rPr lang="en-US" sz="1000" dirty="0"/>
            </a:br>
            <a:r>
              <a:rPr lang="en-US" sz="1000" dirty="0"/>
              <a:t>|Reston, VA: National Council of Teacher of Mathematics.</a:t>
            </a:r>
          </a:p>
        </p:txBody>
      </p:sp>
      <p:graphicFrame>
        <p:nvGraphicFramePr>
          <p:cNvPr id="9" name="Content Placeholder 5"/>
          <p:cNvGraphicFramePr>
            <a:graphicFrameLocks/>
          </p:cNvGraphicFramePr>
          <p:nvPr>
            <p:extLst/>
          </p:nvPr>
        </p:nvGraphicFramePr>
        <p:xfrm>
          <a:off x="1905000" y="1140476"/>
          <a:ext cx="8610600" cy="3992880"/>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60960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i="1" kern="1200" baseline="0" dirty="0">
                          <a:solidFill>
                            <a:srgbClr val="C00000"/>
                          </a:solidFill>
                          <a:latin typeface="+mn-lt"/>
                          <a:ea typeface="+mn-ea"/>
                          <a:cs typeface="+mn-cs"/>
                        </a:rPr>
                        <a:t>Anticipating</a:t>
                      </a:r>
                      <a:r>
                        <a:rPr lang="en-US" sz="2400" b="1" kern="1200" dirty="0">
                          <a:solidFill>
                            <a:srgbClr val="C00000"/>
                          </a:solidFill>
                          <a:latin typeface="+mn-lt"/>
                          <a:ea typeface="+mn-ea"/>
                          <a:cs typeface="+mn-cs"/>
                        </a:rPr>
                        <a:t> </a:t>
                      </a:r>
                      <a:r>
                        <a:rPr lang="en-US" sz="2400" b="1" kern="1200" dirty="0">
                          <a:solidFill>
                            <a:sysClr val="windowText" lastClr="000000"/>
                          </a:solidFill>
                          <a:latin typeface="+mn-lt"/>
                          <a:ea typeface="+mn-ea"/>
                          <a:cs typeface="+mn-cs"/>
                        </a:rPr>
                        <a:t>student responses prior to the lesson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81000">
                <a:tc>
                  <a:txBody>
                    <a:bodyPr/>
                    <a:lstStyle/>
                    <a:p>
                      <a:pPr algn="ctr"/>
                      <a:r>
                        <a:rPr lang="en-US" sz="2000" b="1" dirty="0">
                          <a:solidFill>
                            <a:sysClr val="windowText" lastClr="000000"/>
                          </a:solidFill>
                        </a:rPr>
                        <a:t>What should you consider?</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000" b="1" dirty="0">
                          <a:solidFill>
                            <a:sysClr val="windowText" lastClr="000000"/>
                          </a:solidFill>
                        </a:rPr>
                        <a:t>How is this supported?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971800">
                <a:tc>
                  <a:txBody>
                    <a:bodyPr/>
                    <a:lstStyle/>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The strategies that students might use to approach or solve a challenging mathematical task</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How to respond to what students product</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Which strategies are most useful in addressing the mathematics to be learned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342900" lvl="0" indent="-342900" algn="l" defTabSz="457200" rtl="0" eaLnBrk="1" latinLnBrk="0" hangingPunct="1">
                        <a:spcBef>
                          <a:spcPts val="1200"/>
                        </a:spcBef>
                        <a:buFont typeface="Arial"/>
                        <a:buChar char="•"/>
                        <a:defRPr/>
                      </a:pPr>
                      <a:r>
                        <a:rPr lang="en-US" sz="2000" i="1" kern="1200" dirty="0">
                          <a:solidFill>
                            <a:sysClr val="windowText" lastClr="000000"/>
                          </a:solidFill>
                          <a:latin typeface="+mn-lt"/>
                          <a:ea typeface="+mn-ea"/>
                          <a:cs typeface="+mn-cs"/>
                        </a:rPr>
                        <a:t>Solving the problem in as many ways as possible</a:t>
                      </a:r>
                      <a:endParaRPr lang="en-US" sz="2000" kern="1200" dirty="0">
                        <a:solidFill>
                          <a:sysClr val="windowText" lastClr="000000"/>
                        </a:solidFill>
                        <a:latin typeface="+mn-lt"/>
                        <a:ea typeface="+mn-ea"/>
                        <a:cs typeface="+mn-cs"/>
                      </a:endParaRP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Solving the problem with other teachers</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Drawing on relevant research when possible</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Document students responses year to year</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7" name="Shape 51">
            <a:extLst>
              <a:ext uri="{FF2B5EF4-FFF2-40B4-BE49-F238E27FC236}">
                <a16:creationId xmlns:a16="http://schemas.microsoft.com/office/drawing/2014/main" id="{8ECEEA92-BEB9-1F45-BE12-98771C96842A}"/>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465023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mtClean="0"/>
              <a:pPr/>
              <a:t>15</a:t>
            </a:fld>
            <a:endParaRPr lang="en-US" dirty="0"/>
          </a:p>
        </p:txBody>
      </p:sp>
      <p:sp>
        <p:nvSpPr>
          <p:cNvPr id="6" name="Title 5"/>
          <p:cNvSpPr>
            <a:spLocks noGrp="1"/>
          </p:cNvSpPr>
          <p:nvPr>
            <p:ph type="title"/>
          </p:nvPr>
        </p:nvSpPr>
        <p:spPr/>
        <p:txBody>
          <a:bodyPr/>
          <a:lstStyle/>
          <a:p>
            <a:r>
              <a:rPr lang="en-US" b="1" dirty="0"/>
              <a:t>Orchestrating productive mathematics discussions</a:t>
            </a:r>
          </a:p>
        </p:txBody>
      </p:sp>
      <p:sp>
        <p:nvSpPr>
          <p:cNvPr id="8" name="Rectangle 7"/>
          <p:cNvSpPr/>
          <p:nvPr/>
        </p:nvSpPr>
        <p:spPr>
          <a:xfrm>
            <a:off x="3477768" y="5653444"/>
            <a:ext cx="8534400" cy="400110"/>
          </a:xfrm>
          <a:prstGeom prst="rect">
            <a:avLst/>
          </a:prstGeom>
        </p:spPr>
        <p:txBody>
          <a:bodyPr wrap="square">
            <a:spAutoFit/>
          </a:bodyPr>
          <a:lstStyle/>
          <a:p>
            <a:pPr algn="r">
              <a:spcBef>
                <a:spcPts val="200"/>
              </a:spcBef>
            </a:pPr>
            <a:r>
              <a:rPr lang="en-US" sz="1000" dirty="0"/>
              <a:t>— Adapted from Mary Kay Stein and Margaret Schwan Smith. (2011). </a:t>
            </a:r>
            <a:r>
              <a:rPr lang="en-US" sz="1000" i="1" dirty="0"/>
              <a:t>5 Practices for Orchestrating Productive Mathematics Discussions.</a:t>
            </a:r>
            <a:r>
              <a:rPr lang="en-US" sz="1000" dirty="0"/>
              <a:t> </a:t>
            </a:r>
            <a:br>
              <a:rPr lang="en-US" sz="1000" dirty="0"/>
            </a:br>
            <a:r>
              <a:rPr lang="en-US" sz="1000" dirty="0"/>
              <a:t>|Reston, VA: National Council of Teacher of Mathematics.</a:t>
            </a:r>
          </a:p>
        </p:txBody>
      </p:sp>
      <p:graphicFrame>
        <p:nvGraphicFramePr>
          <p:cNvPr id="9" name="Content Placeholder 5"/>
          <p:cNvGraphicFramePr>
            <a:graphicFrameLocks/>
          </p:cNvGraphicFramePr>
          <p:nvPr>
            <p:extLst/>
          </p:nvPr>
        </p:nvGraphicFramePr>
        <p:xfrm>
          <a:off x="1905000" y="1140476"/>
          <a:ext cx="8610600" cy="4191000"/>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60960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i="1" kern="1200" baseline="0" dirty="0">
                          <a:solidFill>
                            <a:srgbClr val="C00000"/>
                          </a:solidFill>
                          <a:latin typeface="+mn-lt"/>
                          <a:ea typeface="+mn-ea"/>
                          <a:cs typeface="+mn-cs"/>
                        </a:rPr>
                        <a:t>Monitoring</a:t>
                      </a:r>
                      <a:r>
                        <a:rPr lang="en-US" sz="2400" b="1" kern="1200" dirty="0">
                          <a:solidFill>
                            <a:srgbClr val="C00000"/>
                          </a:solidFill>
                          <a:latin typeface="+mn-lt"/>
                          <a:ea typeface="+mn-ea"/>
                          <a:cs typeface="+mn-cs"/>
                        </a:rPr>
                        <a:t> </a:t>
                      </a:r>
                      <a:r>
                        <a:rPr lang="en-US" sz="2400" b="1" kern="1200" dirty="0">
                          <a:solidFill>
                            <a:sysClr val="windowText" lastClr="000000"/>
                          </a:solidFill>
                          <a:latin typeface="+mn-lt"/>
                          <a:ea typeface="+mn-ea"/>
                          <a:cs typeface="+mn-cs"/>
                        </a:rPr>
                        <a:t>students’ work on, </a:t>
                      </a:r>
                      <a:br>
                        <a:rPr lang="en-US" sz="2400" b="1" kern="1200" dirty="0">
                          <a:solidFill>
                            <a:sysClr val="windowText" lastClr="000000"/>
                          </a:solidFill>
                          <a:latin typeface="+mn-lt"/>
                          <a:ea typeface="+mn-ea"/>
                          <a:cs typeface="+mn-cs"/>
                        </a:rPr>
                      </a:br>
                      <a:r>
                        <a:rPr lang="en-US" sz="2400" b="1" kern="1200" dirty="0">
                          <a:solidFill>
                            <a:sysClr val="windowText" lastClr="000000"/>
                          </a:solidFill>
                          <a:latin typeface="+mn-lt"/>
                          <a:ea typeface="+mn-ea"/>
                          <a:cs typeface="+mn-cs"/>
                        </a:rPr>
                        <a:t>and engagement</a:t>
                      </a:r>
                      <a:r>
                        <a:rPr lang="en-US" sz="2400" b="1" kern="1200" baseline="0" dirty="0">
                          <a:solidFill>
                            <a:sysClr val="windowText" lastClr="000000"/>
                          </a:solidFill>
                          <a:latin typeface="+mn-lt"/>
                          <a:ea typeface="+mn-ea"/>
                          <a:cs typeface="+mn-cs"/>
                        </a:rPr>
                        <a:t> </a:t>
                      </a:r>
                      <a:r>
                        <a:rPr lang="en-US" sz="2400" b="1" kern="1200" dirty="0">
                          <a:solidFill>
                            <a:sysClr val="windowText" lastClr="000000"/>
                          </a:solidFill>
                          <a:latin typeface="+mn-lt"/>
                          <a:ea typeface="+mn-ea"/>
                          <a:cs typeface="+mn-cs"/>
                        </a:rPr>
                        <a:t>with, the task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81000">
                <a:tc>
                  <a:txBody>
                    <a:bodyPr/>
                    <a:lstStyle/>
                    <a:p>
                      <a:pPr algn="ctr"/>
                      <a:r>
                        <a:rPr lang="en-US" sz="2000" b="1" dirty="0">
                          <a:solidFill>
                            <a:sysClr val="windowText" lastClr="000000"/>
                          </a:solidFill>
                        </a:rPr>
                        <a:t>What does this involve?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000" b="1" dirty="0">
                          <a:solidFill>
                            <a:sysClr val="windowText" lastClr="000000"/>
                          </a:solidFill>
                        </a:rPr>
                        <a:t>How is this supported?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971800">
                <a:tc>
                  <a:txBody>
                    <a:bodyPr/>
                    <a:lstStyle/>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Circulating while students work, watching and listening</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Recording interpretations, strategies, and points of confusion </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Asking probing questions to get students back “on track” or to advance their understanding</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342900" lvl="0" indent="-342900" algn="l" defTabSz="457200" rtl="0" eaLnBrk="1" latinLnBrk="0" hangingPunct="1">
                        <a:spcBef>
                          <a:spcPts val="1200"/>
                        </a:spcBef>
                        <a:buFont typeface="Arial"/>
                        <a:buChar char="•"/>
                        <a:defRPr/>
                      </a:pPr>
                      <a:r>
                        <a:rPr lang="en-US" sz="2000" i="1" kern="1200" dirty="0">
                          <a:solidFill>
                            <a:sysClr val="windowText" lastClr="000000"/>
                          </a:solidFill>
                          <a:latin typeface="+mn-lt"/>
                          <a:ea typeface="+mn-ea"/>
                          <a:cs typeface="+mn-cs"/>
                        </a:rPr>
                        <a:t>Anticipating</a:t>
                      </a:r>
                      <a:r>
                        <a:rPr lang="en-US" sz="2000" kern="1200" dirty="0">
                          <a:solidFill>
                            <a:sysClr val="windowText" lastClr="000000"/>
                          </a:solidFill>
                          <a:latin typeface="+mn-lt"/>
                          <a:ea typeface="+mn-ea"/>
                          <a:cs typeface="+mn-cs"/>
                        </a:rPr>
                        <a:t> student responses beforehand</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Using a recording tool</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Observing</a:t>
                      </a:r>
                      <a:r>
                        <a:rPr lang="en-US" sz="2000" kern="1200" baseline="0" dirty="0">
                          <a:solidFill>
                            <a:sysClr val="windowText" lastClr="000000"/>
                          </a:solidFill>
                          <a:latin typeface="+mn-lt"/>
                          <a:ea typeface="+mn-ea"/>
                          <a:cs typeface="+mn-cs"/>
                        </a:rPr>
                        <a:t> </a:t>
                      </a:r>
                      <a:r>
                        <a:rPr lang="en-US" sz="2000" kern="1200" dirty="0">
                          <a:solidFill>
                            <a:sysClr val="windowText" lastClr="000000"/>
                          </a:solidFill>
                          <a:latin typeface="+mn-lt"/>
                          <a:ea typeface="+mn-ea"/>
                          <a:cs typeface="+mn-cs"/>
                        </a:rPr>
                        <a:t>students’ actual responses during independent work</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7" name="Shape 51">
            <a:extLst>
              <a:ext uri="{FF2B5EF4-FFF2-40B4-BE49-F238E27FC236}">
                <a16:creationId xmlns:a16="http://schemas.microsoft.com/office/drawing/2014/main" id="{8ECEEA92-BEB9-1F45-BE12-98771C96842A}"/>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5393809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mtClean="0">
                <a:solidFill>
                  <a:srgbClr val="A6A6A6"/>
                </a:solidFill>
              </a:rPr>
              <a:pPr/>
              <a:t>16</a:t>
            </a:fld>
            <a:endParaRPr lang="en-US" dirty="0">
              <a:solidFill>
                <a:srgbClr val="A6A6A6"/>
              </a:solidFill>
            </a:endParaRPr>
          </a:p>
        </p:txBody>
      </p:sp>
      <p:sp>
        <p:nvSpPr>
          <p:cNvPr id="6" name="Title 5"/>
          <p:cNvSpPr>
            <a:spLocks noGrp="1"/>
          </p:cNvSpPr>
          <p:nvPr>
            <p:ph type="title"/>
          </p:nvPr>
        </p:nvSpPr>
        <p:spPr/>
        <p:txBody>
          <a:bodyPr/>
          <a:lstStyle/>
          <a:p>
            <a:r>
              <a:rPr lang="en-US" b="1" dirty="0"/>
              <a:t>Orchestrating productive discussions</a:t>
            </a:r>
          </a:p>
        </p:txBody>
      </p:sp>
      <p:sp>
        <p:nvSpPr>
          <p:cNvPr id="7" name="Content Placeholder 2"/>
          <p:cNvSpPr txBox="1">
            <a:spLocks/>
          </p:cNvSpPr>
          <p:nvPr/>
        </p:nvSpPr>
        <p:spPr>
          <a:xfrm>
            <a:off x="716366" y="1199731"/>
            <a:ext cx="4785533" cy="4268492"/>
          </a:xfrm>
          <a:prstGeom prst="rect">
            <a:avLst/>
          </a:prstGeom>
          <a:solidFill>
            <a:schemeClr val="accent5">
              <a:lumMod val="75000"/>
            </a:schemeClr>
          </a:solidFill>
          <a:ln>
            <a:noFill/>
          </a:ln>
        </p:spPr>
        <p:txBody>
          <a:bodyPr wrap="square" lIns="91425" tIns="91425" rIns="91425" bIns="91425" anchor="t" anchorCtr="0"/>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177800" indent="0">
              <a:buNone/>
            </a:pPr>
            <a:r>
              <a:rPr lang="en-US" b="1" dirty="0">
                <a:solidFill>
                  <a:schemeClr val="bg1"/>
                </a:solidFill>
              </a:rPr>
              <a:t>1 </a:t>
            </a:r>
            <a:r>
              <a:rPr lang="mr-IN" b="1" dirty="0">
                <a:solidFill>
                  <a:schemeClr val="bg1"/>
                </a:solidFill>
              </a:rPr>
              <a:t>–</a:t>
            </a:r>
            <a:r>
              <a:rPr lang="en-US" b="1" dirty="0">
                <a:solidFill>
                  <a:schemeClr val="bg1"/>
                </a:solidFill>
              </a:rPr>
              <a:t> Selecting</a:t>
            </a:r>
          </a:p>
          <a:p>
            <a:pPr marL="177800" indent="0">
              <a:buNone/>
            </a:pPr>
            <a:r>
              <a:rPr lang="en-US" b="1" dirty="0">
                <a:solidFill>
                  <a:schemeClr val="bg1"/>
                </a:solidFill>
              </a:rPr>
              <a:t>2 </a:t>
            </a:r>
            <a:r>
              <a:rPr lang="mr-IN" b="1" dirty="0">
                <a:solidFill>
                  <a:schemeClr val="bg1"/>
                </a:solidFill>
              </a:rPr>
              <a:t>–</a:t>
            </a:r>
            <a:r>
              <a:rPr lang="en-US" b="1" dirty="0">
                <a:solidFill>
                  <a:schemeClr val="bg1"/>
                </a:solidFill>
              </a:rPr>
              <a:t> Sequencing</a:t>
            </a:r>
          </a:p>
          <a:p>
            <a:pPr marL="177800" indent="0">
              <a:buNone/>
            </a:pPr>
            <a:endParaRPr lang="en-US" b="1" dirty="0">
              <a:solidFill>
                <a:schemeClr val="bg1"/>
              </a:solidFill>
            </a:endParaRPr>
          </a:p>
          <a:p>
            <a:pPr marL="177800" indent="0">
              <a:buNone/>
            </a:pPr>
            <a:r>
              <a:rPr lang="en-US" dirty="0">
                <a:solidFill>
                  <a:schemeClr val="bg1"/>
                </a:solidFill>
              </a:rPr>
              <a:t>Read your assigned practice.  </a:t>
            </a:r>
          </a:p>
          <a:p>
            <a:pPr marL="457200" indent="-457200">
              <a:buFont typeface="Arial" charset="0"/>
              <a:buChar char="•"/>
            </a:pPr>
            <a:r>
              <a:rPr lang="en-US" dirty="0">
                <a:solidFill>
                  <a:schemeClr val="bg1"/>
                </a:solidFill>
              </a:rPr>
              <a:t>Make note of important takeaways.  </a:t>
            </a:r>
          </a:p>
          <a:p>
            <a:pPr marL="457200" indent="-457200">
              <a:buFont typeface="Arial" charset="0"/>
              <a:buChar char="•"/>
            </a:pPr>
            <a:r>
              <a:rPr lang="en-US" dirty="0">
                <a:solidFill>
                  <a:schemeClr val="bg1"/>
                </a:solidFill>
              </a:rPr>
              <a:t>Be prepared to share.</a:t>
            </a:r>
          </a:p>
          <a:p>
            <a:pPr>
              <a:buFont typeface="Arial" charset="0"/>
              <a:buChar char="•"/>
            </a:pPr>
            <a:endParaRPr lang="en-US" sz="1800" dirty="0"/>
          </a:p>
        </p:txBody>
      </p:sp>
      <p:pic>
        <p:nvPicPr>
          <p:cNvPr id="4" name="Picture 3">
            <a:extLst>
              <a:ext uri="{FF2B5EF4-FFF2-40B4-BE49-F238E27FC236}">
                <a16:creationId xmlns:a16="http://schemas.microsoft.com/office/drawing/2014/main" id="{886B56DF-0A00-414D-A973-1EDCB18BC816}"/>
              </a:ext>
            </a:extLst>
          </p:cNvPr>
          <p:cNvPicPr>
            <a:picLocks noChangeAspect="1"/>
          </p:cNvPicPr>
          <p:nvPr/>
        </p:nvPicPr>
        <p:blipFill>
          <a:blip r:embed="rId3"/>
          <a:stretch>
            <a:fillRect/>
          </a:stretch>
        </p:blipFill>
        <p:spPr>
          <a:xfrm rot="538796">
            <a:off x="6684139" y="1313524"/>
            <a:ext cx="4550383" cy="4294235"/>
          </a:xfrm>
          <a:prstGeom prst="rect">
            <a:avLst/>
          </a:prstGeom>
          <a:ln>
            <a:solidFill>
              <a:schemeClr val="accent6">
                <a:lumMod val="50000"/>
              </a:schemeClr>
            </a:solidFill>
          </a:ln>
        </p:spPr>
      </p:pic>
      <p:sp>
        <p:nvSpPr>
          <p:cNvPr id="9" name="Shape 51">
            <a:extLst>
              <a:ext uri="{FF2B5EF4-FFF2-40B4-BE49-F238E27FC236}">
                <a16:creationId xmlns:a16="http://schemas.microsoft.com/office/drawing/2014/main" id="{6DEB18AA-CCC8-D44A-84BC-13B26E8ABCB5}"/>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49036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dissolve">
                                      <p:cBhvr>
                                        <p:cTn id="7" dur="500"/>
                                        <p:tgtEl>
                                          <p:spTgt spid="7">
                                            <p:bg/>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dissolve">
                                      <p:cBhvr>
                                        <p:cTn id="10" dur="500"/>
                                        <p:tgtEl>
                                          <p:spTgt spid="7">
                                            <p:txEl>
                                              <p:pRg st="0" end="0"/>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dissolve">
                                      <p:cBhvr>
                                        <p:cTn id="13" dur="500"/>
                                        <p:tgtEl>
                                          <p:spTgt spid="7">
                                            <p:txEl>
                                              <p:pRg st="1" end="1"/>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dissolve">
                                      <p:cBhvr>
                                        <p:cTn id="16" dur="500"/>
                                        <p:tgtEl>
                                          <p:spTgt spid="7">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dissolve">
                                      <p:cBhvr>
                                        <p:cTn id="19" dur="500"/>
                                        <p:tgtEl>
                                          <p:spTgt spid="7">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dissolve">
                                      <p:cBhvr>
                                        <p:cTn id="2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Orchestrating productive discussions</a:t>
            </a:r>
          </a:p>
        </p:txBody>
      </p:sp>
      <p:graphicFrame>
        <p:nvGraphicFramePr>
          <p:cNvPr id="5" name="Content Placeholder 5"/>
          <p:cNvGraphicFramePr>
            <a:graphicFrameLocks/>
          </p:cNvGraphicFramePr>
          <p:nvPr>
            <p:extLst/>
          </p:nvPr>
        </p:nvGraphicFramePr>
        <p:xfrm>
          <a:off x="619933" y="1043364"/>
          <a:ext cx="10498714" cy="4537625"/>
        </p:xfrm>
        <a:graphic>
          <a:graphicData uri="http://schemas.openxmlformats.org/drawingml/2006/table">
            <a:tbl>
              <a:tblPr firstRow="1" bandRow="1">
                <a:tableStyleId>{5C22544A-7EE6-4342-B048-85BDC9FD1C3A}</a:tableStyleId>
              </a:tblPr>
              <a:tblGrid>
                <a:gridCol w="5899719">
                  <a:extLst>
                    <a:ext uri="{9D8B030D-6E8A-4147-A177-3AD203B41FA5}">
                      <a16:colId xmlns:a16="http://schemas.microsoft.com/office/drawing/2014/main" val="20000"/>
                    </a:ext>
                  </a:extLst>
                </a:gridCol>
                <a:gridCol w="4598995">
                  <a:extLst>
                    <a:ext uri="{9D8B030D-6E8A-4147-A177-3AD203B41FA5}">
                      <a16:colId xmlns:a16="http://schemas.microsoft.com/office/drawing/2014/main" val="20001"/>
                    </a:ext>
                  </a:extLst>
                </a:gridCol>
              </a:tblGrid>
              <a:tr h="1151539">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i="1" kern="1200" baseline="0" dirty="0">
                          <a:solidFill>
                            <a:srgbClr val="C00000"/>
                          </a:solidFill>
                          <a:latin typeface="+mn-lt"/>
                          <a:ea typeface="+mn-ea"/>
                          <a:cs typeface="+mn-cs"/>
                        </a:rPr>
                        <a:t>Selecting</a:t>
                      </a:r>
                      <a:r>
                        <a:rPr lang="en-US" sz="2400" b="1" kern="1200" dirty="0">
                          <a:solidFill>
                            <a:srgbClr val="0070C0"/>
                          </a:solidFill>
                          <a:latin typeface="+mn-lt"/>
                          <a:ea typeface="+mj-ea"/>
                          <a:cs typeface="+mj-cs"/>
                        </a:rPr>
                        <a:t> </a:t>
                      </a:r>
                      <a:r>
                        <a:rPr lang="en-US" sz="2400" b="1" kern="1200" dirty="0">
                          <a:solidFill>
                            <a:schemeClr val="accent6">
                              <a:lumMod val="50000"/>
                            </a:schemeClr>
                          </a:solidFill>
                          <a:latin typeface="+mn-lt"/>
                          <a:ea typeface="+mj-ea"/>
                          <a:cs typeface="+mj-cs"/>
                        </a:rPr>
                        <a:t>particular students,</a:t>
                      </a:r>
                      <a:r>
                        <a:rPr lang="en-US" sz="2400" b="1" kern="1200" baseline="0" dirty="0">
                          <a:solidFill>
                            <a:schemeClr val="accent6">
                              <a:lumMod val="50000"/>
                            </a:schemeClr>
                          </a:solidFill>
                          <a:latin typeface="+mn-lt"/>
                          <a:ea typeface="+mj-ea"/>
                          <a:cs typeface="+mj-cs"/>
                        </a:rPr>
                        <a:t> </a:t>
                      </a:r>
                      <a:r>
                        <a:rPr lang="en-US" sz="2400" b="1" kern="1200" dirty="0">
                          <a:solidFill>
                            <a:schemeClr val="accent6">
                              <a:lumMod val="50000"/>
                            </a:schemeClr>
                          </a:solidFill>
                          <a:latin typeface="+mn-lt"/>
                          <a:ea typeface="+mj-ea"/>
                          <a:cs typeface="+mj-cs"/>
                        </a:rPr>
                        <a:t>or groups of students, to present their mathematical work</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2400" b="1" dirty="0">
                        <a:solidFill>
                          <a:schemeClr val="accent6">
                            <a:lumMod val="50000"/>
                          </a:schemeClr>
                        </a:solidFill>
                        <a:latin typeface="+mn-lt"/>
                        <a:ea typeface="+mj-ea"/>
                        <a:cs typeface="+mj-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83846">
                <a:tc>
                  <a:txBody>
                    <a:bodyPr/>
                    <a:lstStyle/>
                    <a:p>
                      <a:pPr algn="ctr"/>
                      <a:r>
                        <a:rPr lang="en-US" sz="2000" b="1" dirty="0">
                          <a:solidFill>
                            <a:schemeClr val="accent6">
                              <a:lumMod val="50000"/>
                            </a:schemeClr>
                          </a:solidFill>
                        </a:rPr>
                        <a:t>What does this involve?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000" b="1" dirty="0">
                          <a:solidFill>
                            <a:schemeClr val="accent6">
                              <a:lumMod val="50000"/>
                            </a:schemeClr>
                          </a:solidFill>
                        </a:rPr>
                        <a:t>How is this supported?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952665">
                <a:tc>
                  <a:txBody>
                    <a:bodyPr/>
                    <a:lstStyle/>
                    <a:p>
                      <a:pPr marL="342900" lvl="0" indent="-342900">
                        <a:spcBef>
                          <a:spcPts val="1200"/>
                        </a:spcBef>
                        <a:buFont typeface="Arial"/>
                        <a:buChar char="•"/>
                        <a:defRPr/>
                      </a:pPr>
                      <a:r>
                        <a:rPr lang="en-US" sz="1900" dirty="0">
                          <a:solidFill>
                            <a:schemeClr val="accent6">
                              <a:lumMod val="50000"/>
                            </a:schemeClr>
                          </a:solidFill>
                          <a:latin typeface="+mn-lt"/>
                          <a:ea typeface="+mn-ea"/>
                        </a:rPr>
                        <a:t>Choosing students to present because of the mathematics in their responses</a:t>
                      </a:r>
                    </a:p>
                    <a:p>
                      <a:pPr marL="342900" lvl="0" indent="-342900">
                        <a:spcBef>
                          <a:spcPts val="1200"/>
                        </a:spcBef>
                        <a:buFont typeface="Arial"/>
                        <a:buChar char="•"/>
                        <a:defRPr/>
                      </a:pPr>
                      <a:r>
                        <a:rPr lang="en-US" sz="1900" dirty="0">
                          <a:solidFill>
                            <a:schemeClr val="accent6">
                              <a:lumMod val="50000"/>
                            </a:schemeClr>
                          </a:solidFill>
                          <a:latin typeface="+mn-lt"/>
                          <a:ea typeface="+mn-ea"/>
                        </a:rPr>
                        <a:t>Making sure that over time, all students are seen as authors of mathematical ideas and have the opportunity to demonstrate competence </a:t>
                      </a:r>
                    </a:p>
                    <a:p>
                      <a:pPr marL="342900" lvl="0" indent="-342900">
                        <a:spcBef>
                          <a:spcPts val="1200"/>
                        </a:spcBef>
                        <a:buFont typeface="Arial"/>
                        <a:buChar char="•"/>
                        <a:defRPr/>
                      </a:pPr>
                      <a:r>
                        <a:rPr lang="en-US" sz="1900" dirty="0">
                          <a:solidFill>
                            <a:schemeClr val="accent6">
                              <a:lumMod val="50000"/>
                            </a:schemeClr>
                          </a:solidFill>
                          <a:latin typeface="+mn-lt"/>
                          <a:ea typeface="+mn-ea"/>
                        </a:rPr>
                        <a:t>Gaining some control over the content of the discussion</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342900" lvl="0" indent="-342900" algn="l" defTabSz="457200" rtl="0" eaLnBrk="1" latinLnBrk="0" hangingPunct="1">
                        <a:spcBef>
                          <a:spcPts val="1200"/>
                        </a:spcBef>
                        <a:buFont typeface="Arial"/>
                        <a:buChar char="•"/>
                        <a:defRPr/>
                      </a:pPr>
                      <a:r>
                        <a:rPr lang="en-US" sz="1900" i="1" kern="1200" dirty="0">
                          <a:solidFill>
                            <a:schemeClr val="accent6">
                              <a:lumMod val="50000"/>
                            </a:schemeClr>
                          </a:solidFill>
                          <a:latin typeface="+mn-lt"/>
                          <a:ea typeface="+mn-ea"/>
                          <a:cs typeface="+mn-cs"/>
                        </a:rPr>
                        <a:t>Anticipating</a:t>
                      </a:r>
                      <a:r>
                        <a:rPr lang="en-US" sz="1900" kern="1200" dirty="0">
                          <a:solidFill>
                            <a:schemeClr val="accent6">
                              <a:lumMod val="50000"/>
                            </a:schemeClr>
                          </a:solidFill>
                          <a:latin typeface="+mn-lt"/>
                          <a:ea typeface="+mn-ea"/>
                          <a:cs typeface="+mn-cs"/>
                        </a:rPr>
                        <a:t> and </a:t>
                      </a:r>
                      <a:r>
                        <a:rPr lang="en-US" sz="1900" i="1" kern="1200" dirty="0">
                          <a:solidFill>
                            <a:schemeClr val="accent6">
                              <a:lumMod val="50000"/>
                            </a:schemeClr>
                          </a:solidFill>
                          <a:latin typeface="+mn-lt"/>
                          <a:ea typeface="+mn-ea"/>
                          <a:cs typeface="+mn-cs"/>
                        </a:rPr>
                        <a:t>monitoring</a:t>
                      </a:r>
                    </a:p>
                    <a:p>
                      <a:pPr marL="342900" lvl="0" indent="-342900" algn="l" defTabSz="457200" rtl="0" eaLnBrk="1" latinLnBrk="0" hangingPunct="1">
                        <a:spcBef>
                          <a:spcPts val="1200"/>
                        </a:spcBef>
                        <a:buFont typeface="Arial"/>
                        <a:buChar char="•"/>
                        <a:defRPr/>
                      </a:pPr>
                      <a:r>
                        <a:rPr lang="en-US" sz="1900" kern="1200" dirty="0">
                          <a:solidFill>
                            <a:schemeClr val="accent6">
                              <a:lumMod val="50000"/>
                            </a:schemeClr>
                          </a:solidFill>
                          <a:latin typeface="+mn-lt"/>
                          <a:ea typeface="+mn-ea"/>
                          <a:cs typeface="+mn-cs"/>
                        </a:rPr>
                        <a:t>Planning in advance which types of responses to select, perhaps considering an incorrect solution to illustrate a typical misconception</a:t>
                      </a:r>
                    </a:p>
                    <a:p>
                      <a:pPr marL="342900" lvl="0" indent="-342900" algn="l" defTabSz="457200" rtl="0" eaLnBrk="1" latinLnBrk="0" hangingPunct="1">
                        <a:spcBef>
                          <a:spcPts val="1200"/>
                        </a:spcBef>
                        <a:buFont typeface="Arial"/>
                        <a:buChar char="•"/>
                        <a:defRPr/>
                      </a:pPr>
                      <a:r>
                        <a:rPr lang="en-US" sz="1900" kern="1200" dirty="0">
                          <a:solidFill>
                            <a:schemeClr val="accent6">
                              <a:lumMod val="50000"/>
                            </a:schemeClr>
                          </a:solidFill>
                          <a:latin typeface="+mn-lt"/>
                          <a:ea typeface="+mn-ea"/>
                          <a:cs typeface="+mn-cs"/>
                        </a:rPr>
                        <a:t>Being ready to consider unanticipated solutions</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6" name="Rectangle 5"/>
          <p:cNvSpPr/>
          <p:nvPr/>
        </p:nvSpPr>
        <p:spPr>
          <a:xfrm>
            <a:off x="2692735" y="5636567"/>
            <a:ext cx="8534400" cy="461665"/>
          </a:xfrm>
          <a:prstGeom prst="rect">
            <a:avLst/>
          </a:prstGeom>
        </p:spPr>
        <p:txBody>
          <a:bodyPr wrap="square">
            <a:spAutoFit/>
          </a:bodyPr>
          <a:lstStyle/>
          <a:p>
            <a:pPr algn="r">
              <a:spcBef>
                <a:spcPts val="200"/>
              </a:spcBef>
            </a:pPr>
            <a:r>
              <a:rPr lang="en-US" sz="1200" dirty="0"/>
              <a:t>— Adapted Smith, M. S., &amp; Stein, M. K. (2011). </a:t>
            </a:r>
            <a:r>
              <a:rPr lang="en-US" sz="1200" i="1" dirty="0"/>
              <a:t>5 practices for orchestrating productive mathematics discussions. </a:t>
            </a:r>
            <a:br>
              <a:rPr lang="en-US" sz="1200" i="1" dirty="0"/>
            </a:br>
            <a:r>
              <a:rPr lang="en-US" sz="1200" dirty="0"/>
              <a:t>Reston, VA: National Council of Teachers of Mathematics.</a:t>
            </a:r>
          </a:p>
        </p:txBody>
      </p:sp>
      <p:sp>
        <p:nvSpPr>
          <p:cNvPr id="8" name="Slide Number Placeholder 1"/>
          <p:cNvSpPr>
            <a:spLocks noGrp="1"/>
          </p:cNvSpPr>
          <p:nvPr>
            <p:ph type="sldNum" idx="12"/>
          </p:nvPr>
        </p:nvSpPr>
        <p:spPr>
          <a:xfrm>
            <a:off x="11227135" y="6313957"/>
            <a:ext cx="629281" cy="365125"/>
          </a:xfrm>
        </p:spPr>
        <p:txBody>
          <a:bodyPr/>
          <a:lstStyle/>
          <a:p>
            <a:pPr marL="0" marR="0" lvl="0" indent="0" algn="ctr" rtl="0">
              <a:spcBef>
                <a:spcPts val="0"/>
              </a:spcBef>
              <a:buSzPct val="25000"/>
              <a:buNone/>
            </a:pPr>
            <a:fld id="{00000000-1234-1234-1234-123412341234}" type="slidenum">
              <a:rPr lang="en-US" b="0" i="0" u="none" strike="noStrike" cap="none" smtClean="0">
                <a:solidFill>
                  <a:srgbClr val="A7A7A7"/>
                </a:solidFill>
                <a:latin typeface="+mj-lt"/>
                <a:ea typeface="Century"/>
                <a:cs typeface="Century"/>
                <a:sym typeface="Century"/>
              </a:rPr>
              <a:t>17</a:t>
            </a:fld>
            <a:endParaRPr lang="en-US" b="0" i="0" u="none" strike="noStrike" cap="none" dirty="0">
              <a:solidFill>
                <a:srgbClr val="A7A7A7"/>
              </a:solidFill>
              <a:latin typeface="+mj-lt"/>
              <a:ea typeface="Century"/>
              <a:cs typeface="Century"/>
              <a:sym typeface="Century"/>
            </a:endParaRPr>
          </a:p>
        </p:txBody>
      </p:sp>
      <p:sp>
        <p:nvSpPr>
          <p:cNvPr id="9" name="Shape 51">
            <a:extLst>
              <a:ext uri="{FF2B5EF4-FFF2-40B4-BE49-F238E27FC236}">
                <a16:creationId xmlns:a16="http://schemas.microsoft.com/office/drawing/2014/main" id="{5864E2D8-B44E-3D4F-88D6-03B6000AB54E}"/>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4568601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ea typeface="Century"/>
                <a:sym typeface="Century"/>
              </a:rPr>
              <a:t>18</a:t>
            </a:fld>
            <a:endParaRPr lang="en-US" sz="1600" b="0" i="0" u="none" strike="noStrike" cap="none" dirty="0">
              <a:solidFill>
                <a:srgbClr val="A7A7A7"/>
              </a:solidFill>
              <a:ea typeface="Century"/>
              <a:sym typeface="Century"/>
            </a:endParaRPr>
          </a:p>
        </p:txBody>
      </p:sp>
      <p:sp>
        <p:nvSpPr>
          <p:cNvPr id="4" name="Title 3"/>
          <p:cNvSpPr>
            <a:spLocks noGrp="1"/>
          </p:cNvSpPr>
          <p:nvPr>
            <p:ph type="title"/>
          </p:nvPr>
        </p:nvSpPr>
        <p:spPr/>
        <p:txBody>
          <a:bodyPr/>
          <a:lstStyle/>
          <a:p>
            <a:r>
              <a:rPr lang="en-US" b="1" dirty="0"/>
              <a:t>Orchestrating productive discussions</a:t>
            </a:r>
          </a:p>
        </p:txBody>
      </p:sp>
      <p:sp>
        <p:nvSpPr>
          <p:cNvPr id="6" name="Rectangle 5"/>
          <p:cNvSpPr/>
          <p:nvPr/>
        </p:nvSpPr>
        <p:spPr>
          <a:xfrm>
            <a:off x="2692735" y="5636567"/>
            <a:ext cx="8534400" cy="461665"/>
          </a:xfrm>
          <a:prstGeom prst="rect">
            <a:avLst/>
          </a:prstGeom>
        </p:spPr>
        <p:txBody>
          <a:bodyPr wrap="square">
            <a:spAutoFit/>
          </a:bodyPr>
          <a:lstStyle/>
          <a:p>
            <a:pPr algn="r">
              <a:spcBef>
                <a:spcPts val="200"/>
              </a:spcBef>
            </a:pPr>
            <a:r>
              <a:rPr lang="en-US" sz="1200" dirty="0"/>
              <a:t>— Adapted from Smith, M. S., &amp; Stein, M. K. (2011). </a:t>
            </a:r>
            <a:r>
              <a:rPr lang="en-US" sz="1200" i="1" dirty="0"/>
              <a:t>5 practices for orchestrating productive mathematics discussions. </a:t>
            </a:r>
            <a:br>
              <a:rPr lang="en-US" sz="1200" i="1" dirty="0"/>
            </a:br>
            <a:r>
              <a:rPr lang="en-US" sz="1200" dirty="0"/>
              <a:t>Reston, VA: National Council of Teachers of Mathematics. </a:t>
            </a:r>
          </a:p>
        </p:txBody>
      </p:sp>
      <p:sp>
        <p:nvSpPr>
          <p:cNvPr id="3" name="Rectangle 2"/>
          <p:cNvSpPr/>
          <p:nvPr/>
        </p:nvSpPr>
        <p:spPr>
          <a:xfrm>
            <a:off x="1000210" y="2371241"/>
            <a:ext cx="5106122" cy="1038386"/>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ontent Placeholder 5"/>
          <p:cNvGraphicFramePr>
            <a:graphicFrameLocks/>
          </p:cNvGraphicFramePr>
          <p:nvPr>
            <p:extLst/>
          </p:nvPr>
        </p:nvGraphicFramePr>
        <p:xfrm>
          <a:off x="1000210" y="1139360"/>
          <a:ext cx="10226924" cy="4114800"/>
        </p:xfrm>
        <a:graphic>
          <a:graphicData uri="http://schemas.openxmlformats.org/drawingml/2006/table">
            <a:tbl>
              <a:tblPr firstRow="1" bandRow="1">
                <a:tableStyleId>{5C22544A-7EE6-4342-B048-85BDC9FD1C3A}</a:tableStyleId>
              </a:tblPr>
              <a:tblGrid>
                <a:gridCol w="5113462">
                  <a:extLst>
                    <a:ext uri="{9D8B030D-6E8A-4147-A177-3AD203B41FA5}">
                      <a16:colId xmlns:a16="http://schemas.microsoft.com/office/drawing/2014/main" val="20000"/>
                    </a:ext>
                  </a:extLst>
                </a:gridCol>
                <a:gridCol w="5113462">
                  <a:extLst>
                    <a:ext uri="{9D8B030D-6E8A-4147-A177-3AD203B41FA5}">
                      <a16:colId xmlns:a16="http://schemas.microsoft.com/office/drawing/2014/main" val="20001"/>
                    </a:ext>
                  </a:extLst>
                </a:gridCol>
              </a:tblGrid>
              <a:tr h="60960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i="1" baseline="0" dirty="0">
                          <a:solidFill>
                            <a:srgbClr val="C00000"/>
                          </a:solidFill>
                          <a:latin typeface="+mn-lt"/>
                          <a:ea typeface="+mn-ea"/>
                          <a:cs typeface="+mn-cs"/>
                        </a:rPr>
                        <a:t>Sequencing</a:t>
                      </a:r>
                      <a:r>
                        <a:rPr lang="en-US" sz="2400" b="0" dirty="0">
                          <a:solidFill>
                            <a:schemeClr val="accent6">
                              <a:lumMod val="50000"/>
                            </a:schemeClr>
                          </a:solidFill>
                          <a:latin typeface="+mn-lt"/>
                          <a:ea typeface="ＭＳ Ｐゴシック" pitchFamily="34" charset="-128"/>
                        </a:rPr>
                        <a:t> </a:t>
                      </a:r>
                      <a:r>
                        <a:rPr lang="en-US" sz="2400" b="1" kern="1200" dirty="0">
                          <a:solidFill>
                            <a:schemeClr val="accent6">
                              <a:lumMod val="50000"/>
                            </a:schemeClr>
                          </a:solidFill>
                          <a:latin typeface="+mn-lt"/>
                          <a:ea typeface="+mj-ea"/>
                          <a:cs typeface="+mj-cs"/>
                        </a:rPr>
                        <a:t>students’</a:t>
                      </a:r>
                      <a:r>
                        <a:rPr lang="en-US" sz="2400" b="1" kern="1200" baseline="0" dirty="0">
                          <a:solidFill>
                            <a:schemeClr val="accent6">
                              <a:lumMod val="50000"/>
                            </a:schemeClr>
                          </a:solidFill>
                          <a:latin typeface="+mn-lt"/>
                          <a:ea typeface="+mj-ea"/>
                          <a:cs typeface="+mj-cs"/>
                        </a:rPr>
                        <a:t> responses in a specific order for discussion</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2400" b="1" dirty="0">
                        <a:solidFill>
                          <a:schemeClr val="accent6">
                            <a:lumMod val="50000"/>
                          </a:schemeClr>
                        </a:solidFill>
                        <a:latin typeface="+mn-lt"/>
                        <a:ea typeface="+mj-ea"/>
                        <a:cs typeface="+mj-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81000">
                <a:tc>
                  <a:txBody>
                    <a:bodyPr/>
                    <a:lstStyle/>
                    <a:p>
                      <a:pPr algn="ctr"/>
                      <a:r>
                        <a:rPr lang="en-US" sz="2000" b="1" dirty="0">
                          <a:solidFill>
                            <a:schemeClr val="accent6">
                              <a:lumMod val="50000"/>
                            </a:schemeClr>
                          </a:solidFill>
                        </a:rPr>
                        <a:t>What does this involve?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000" b="1" dirty="0">
                          <a:solidFill>
                            <a:schemeClr val="accent6">
                              <a:lumMod val="50000"/>
                            </a:schemeClr>
                          </a:solidFill>
                        </a:rPr>
                        <a:t>How is this supported?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895600">
                <a:tc>
                  <a:txBody>
                    <a:bodyPr/>
                    <a:lstStyle/>
                    <a:p>
                      <a:pPr marL="342900" lvl="0" indent="-342900">
                        <a:spcBef>
                          <a:spcPts val="1200"/>
                        </a:spcBef>
                        <a:buFont typeface="Arial"/>
                        <a:buChar char="•"/>
                        <a:defRPr/>
                      </a:pPr>
                      <a:r>
                        <a:rPr lang="en-US" sz="2000" dirty="0">
                          <a:solidFill>
                            <a:schemeClr val="accent6">
                              <a:lumMod val="50000"/>
                            </a:schemeClr>
                          </a:solidFill>
                          <a:latin typeface="+mn-lt"/>
                          <a:ea typeface="+mn-ea"/>
                        </a:rPr>
                        <a:t>Purposefully ordering presentations so the mathematics is accessible to all students</a:t>
                      </a:r>
                    </a:p>
                    <a:p>
                      <a:pPr marL="342900" lvl="0" indent="-342900">
                        <a:spcBef>
                          <a:spcPts val="1200"/>
                        </a:spcBef>
                        <a:buFont typeface="Arial"/>
                        <a:buChar char="•"/>
                        <a:defRPr/>
                      </a:pPr>
                      <a:r>
                        <a:rPr lang="en-US" sz="2000" dirty="0">
                          <a:solidFill>
                            <a:schemeClr val="accent6">
                              <a:lumMod val="50000"/>
                            </a:schemeClr>
                          </a:solidFill>
                          <a:latin typeface="+mn-lt"/>
                          <a:ea typeface="+mn-ea"/>
                        </a:rPr>
                        <a:t>Building a mathematically coherent story line from prior knowledge to current grade-level standards</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342900" lvl="0" indent="-342900" algn="l" defTabSz="457200" rtl="0" eaLnBrk="1" latinLnBrk="0" hangingPunct="1">
                        <a:spcBef>
                          <a:spcPts val="1200"/>
                        </a:spcBef>
                        <a:buFont typeface="Arial"/>
                        <a:buChar char="•"/>
                        <a:defRPr/>
                      </a:pPr>
                      <a:r>
                        <a:rPr lang="en-US" sz="2000" i="1" kern="1200" dirty="0">
                          <a:solidFill>
                            <a:schemeClr val="accent6">
                              <a:lumMod val="50000"/>
                            </a:schemeClr>
                          </a:solidFill>
                          <a:latin typeface="+mn-lt"/>
                          <a:ea typeface="+mn-ea"/>
                          <a:cs typeface="+mn-cs"/>
                        </a:rPr>
                        <a:t>Anticipating</a:t>
                      </a:r>
                      <a:r>
                        <a:rPr lang="en-US" sz="2000" kern="1200" dirty="0">
                          <a:solidFill>
                            <a:schemeClr val="accent6">
                              <a:lumMod val="50000"/>
                            </a:schemeClr>
                          </a:solidFill>
                          <a:latin typeface="+mn-lt"/>
                          <a:ea typeface="+mn-ea"/>
                          <a:cs typeface="+mn-cs"/>
                        </a:rPr>
                        <a:t>, </a:t>
                      </a:r>
                      <a:r>
                        <a:rPr lang="en-US" sz="2000" i="1" kern="1200" dirty="0">
                          <a:solidFill>
                            <a:schemeClr val="accent6">
                              <a:lumMod val="50000"/>
                            </a:schemeClr>
                          </a:solidFill>
                          <a:latin typeface="+mn-lt"/>
                          <a:ea typeface="+mn-ea"/>
                          <a:cs typeface="+mn-cs"/>
                        </a:rPr>
                        <a:t>monitoring</a:t>
                      </a:r>
                      <a:r>
                        <a:rPr lang="en-US" sz="2000" kern="1200" dirty="0">
                          <a:solidFill>
                            <a:schemeClr val="accent6">
                              <a:lumMod val="50000"/>
                            </a:schemeClr>
                          </a:solidFill>
                          <a:latin typeface="+mn-lt"/>
                          <a:ea typeface="+mn-ea"/>
                          <a:cs typeface="+mn-cs"/>
                        </a:rPr>
                        <a:t>, and </a:t>
                      </a:r>
                      <a:r>
                        <a:rPr lang="en-US" sz="2000" i="1" kern="1200" dirty="0">
                          <a:solidFill>
                            <a:schemeClr val="accent6">
                              <a:lumMod val="50000"/>
                            </a:schemeClr>
                          </a:solidFill>
                          <a:latin typeface="+mn-lt"/>
                          <a:ea typeface="+mn-ea"/>
                          <a:cs typeface="+mn-cs"/>
                        </a:rPr>
                        <a:t>selecting</a:t>
                      </a:r>
                    </a:p>
                    <a:p>
                      <a:pPr marL="342900" lvl="0" indent="-342900" algn="l" defTabSz="457200" rtl="0" eaLnBrk="1" latinLnBrk="0" hangingPunct="1">
                        <a:spcBef>
                          <a:spcPts val="1200"/>
                        </a:spcBef>
                        <a:buFont typeface="Arial"/>
                        <a:buChar char="•"/>
                        <a:defRPr/>
                      </a:pPr>
                      <a:r>
                        <a:rPr lang="en-US" sz="2000" kern="1200" dirty="0">
                          <a:solidFill>
                            <a:schemeClr val="accent6">
                              <a:lumMod val="50000"/>
                            </a:schemeClr>
                          </a:solidFill>
                          <a:latin typeface="+mn-lt"/>
                          <a:ea typeface="+mn-ea"/>
                          <a:cs typeface="+mn-cs"/>
                        </a:rPr>
                        <a:t>During anticipation of work, considering how possible student responses are mathematically related</a:t>
                      </a:r>
                    </a:p>
                    <a:p>
                      <a:endParaRPr lang="en-US" dirty="0">
                        <a:solidFill>
                          <a:schemeClr val="accent6">
                            <a:lumMod val="50000"/>
                          </a:schemeClr>
                        </a:solidFill>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9" name="Shape 51">
            <a:extLst>
              <a:ext uri="{FF2B5EF4-FFF2-40B4-BE49-F238E27FC236}">
                <a16:creationId xmlns:a16="http://schemas.microsoft.com/office/drawing/2014/main" id="{5118040E-721D-9F43-B454-988E3AFD9A76}"/>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675062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ea typeface="Century"/>
                <a:sym typeface="Century"/>
              </a:rPr>
              <a:t>19</a:t>
            </a:fld>
            <a:endParaRPr lang="en-US" sz="1600" b="0" i="0" u="none" strike="noStrike" cap="none" dirty="0">
              <a:solidFill>
                <a:srgbClr val="A7A7A7"/>
              </a:solidFill>
              <a:ea typeface="Century"/>
              <a:sym typeface="Century"/>
            </a:endParaRPr>
          </a:p>
        </p:txBody>
      </p:sp>
      <p:sp>
        <p:nvSpPr>
          <p:cNvPr id="4" name="Title 3"/>
          <p:cNvSpPr>
            <a:spLocks noGrp="1"/>
          </p:cNvSpPr>
          <p:nvPr>
            <p:ph type="title"/>
          </p:nvPr>
        </p:nvSpPr>
        <p:spPr/>
        <p:txBody>
          <a:bodyPr/>
          <a:lstStyle/>
          <a:p>
            <a:r>
              <a:rPr lang="en-US" b="1" dirty="0"/>
              <a:t>Orchestrating productive discussions</a:t>
            </a:r>
          </a:p>
        </p:txBody>
      </p:sp>
      <p:sp>
        <p:nvSpPr>
          <p:cNvPr id="6" name="Rectangle 5"/>
          <p:cNvSpPr/>
          <p:nvPr/>
        </p:nvSpPr>
        <p:spPr>
          <a:xfrm>
            <a:off x="2847718" y="5436731"/>
            <a:ext cx="8534400" cy="461665"/>
          </a:xfrm>
          <a:prstGeom prst="rect">
            <a:avLst/>
          </a:prstGeom>
        </p:spPr>
        <p:txBody>
          <a:bodyPr wrap="square">
            <a:spAutoFit/>
          </a:bodyPr>
          <a:lstStyle/>
          <a:p>
            <a:pPr algn="r">
              <a:spcBef>
                <a:spcPts val="200"/>
              </a:spcBef>
            </a:pPr>
            <a:r>
              <a:rPr lang="en-US" sz="1200" dirty="0"/>
              <a:t>— Adapted from Smith, M. S., &amp; Stein, M. K. (2011). </a:t>
            </a:r>
            <a:r>
              <a:rPr lang="en-US" sz="1200" i="1" dirty="0"/>
              <a:t>5 practices for orchestrating productive mathematics discussions. </a:t>
            </a:r>
            <a:br>
              <a:rPr lang="en-US" sz="1200" i="1" dirty="0"/>
            </a:br>
            <a:r>
              <a:rPr lang="en-US" sz="1200" dirty="0"/>
              <a:t>Reston, VA: National Council of Teachers of Mathematics.</a:t>
            </a:r>
          </a:p>
        </p:txBody>
      </p:sp>
      <p:sp>
        <p:nvSpPr>
          <p:cNvPr id="8" name="Content Placeholder 2"/>
          <p:cNvSpPr txBox="1">
            <a:spLocks/>
          </p:cNvSpPr>
          <p:nvPr/>
        </p:nvSpPr>
        <p:spPr>
          <a:xfrm>
            <a:off x="278969" y="1097796"/>
            <a:ext cx="11251770" cy="4168471"/>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0" indent="0">
              <a:spcBef>
                <a:spcPts val="1200"/>
              </a:spcBef>
              <a:buNone/>
            </a:pPr>
            <a:r>
              <a:rPr lang="en-US" altLang="en-US" dirty="0">
                <a:solidFill>
                  <a:schemeClr val="accent6">
                    <a:lumMod val="50000"/>
                  </a:schemeClr>
                </a:solidFill>
              </a:rPr>
              <a:t>Ways to </a:t>
            </a:r>
            <a:r>
              <a:rPr lang="en-US" altLang="en-US" b="1" i="1" dirty="0">
                <a:solidFill>
                  <a:srgbClr val="C00000"/>
                </a:solidFill>
              </a:rPr>
              <a:t>Sequence</a:t>
            </a:r>
          </a:p>
          <a:p>
            <a:pPr marL="457200" indent="-457200">
              <a:spcBef>
                <a:spcPts val="1200"/>
              </a:spcBef>
            </a:pPr>
            <a:r>
              <a:rPr lang="en-US" altLang="en-US" dirty="0">
                <a:solidFill>
                  <a:schemeClr val="accent6">
                    <a:lumMod val="50000"/>
                  </a:schemeClr>
                </a:solidFill>
              </a:rPr>
              <a:t>Begin with the strategy used by the majority of students before moving to those strategies that only a few students used. </a:t>
            </a:r>
          </a:p>
          <a:p>
            <a:pPr marL="457200" indent="-457200">
              <a:spcBef>
                <a:spcPts val="1200"/>
              </a:spcBef>
            </a:pPr>
            <a:r>
              <a:rPr lang="en-US" altLang="en-US" dirty="0">
                <a:solidFill>
                  <a:schemeClr val="accent6">
                    <a:lumMod val="50000"/>
                  </a:schemeClr>
                </a:solidFill>
              </a:rPr>
              <a:t>Begin with a strategy that is more concrete and then move to strategies that are more abstract. </a:t>
            </a:r>
          </a:p>
          <a:p>
            <a:pPr marL="457200" indent="-457200">
              <a:spcBef>
                <a:spcPts val="1200"/>
              </a:spcBef>
            </a:pPr>
            <a:r>
              <a:rPr lang="en-US" altLang="en-US" dirty="0">
                <a:solidFill>
                  <a:schemeClr val="accent6">
                    <a:lumMod val="50000"/>
                  </a:schemeClr>
                </a:solidFill>
              </a:rPr>
              <a:t>Present strategies that address common misconceptions. </a:t>
            </a:r>
          </a:p>
          <a:p>
            <a:pPr marL="457200" indent="-457200">
              <a:spcBef>
                <a:spcPts val="1200"/>
              </a:spcBef>
            </a:pPr>
            <a:r>
              <a:rPr lang="en-US" altLang="en-US" dirty="0">
                <a:solidFill>
                  <a:schemeClr val="accent6">
                    <a:lumMod val="50000"/>
                  </a:schemeClr>
                </a:solidFill>
              </a:rPr>
              <a:t>Have related or contrasting strategies presented one right after the other. </a:t>
            </a:r>
          </a:p>
        </p:txBody>
      </p:sp>
      <p:sp>
        <p:nvSpPr>
          <p:cNvPr id="10" name="Shape 51">
            <a:extLst>
              <a:ext uri="{FF2B5EF4-FFF2-40B4-BE49-F238E27FC236}">
                <a16:creationId xmlns:a16="http://schemas.microsoft.com/office/drawing/2014/main" id="{EF4CA8B9-CA10-6A46-AE32-34BCB330D27F}"/>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292688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The goal of the initiative</a:t>
            </a:r>
          </a:p>
        </p:txBody>
      </p:sp>
      <p:sp>
        <p:nvSpPr>
          <p:cNvPr id="50" name="Shape 50"/>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a:t>
            </a:fld>
            <a:endParaRPr lang="en-US" sz="1600" b="0" i="0" u="none" strike="noStrike" cap="none" dirty="0">
              <a:solidFill>
                <a:srgbClr val="A7A7A7"/>
              </a:solidFill>
              <a:latin typeface="Century"/>
              <a:ea typeface="Century"/>
              <a:cs typeface="Century"/>
              <a:sym typeface="Century"/>
            </a:endParaRPr>
          </a:p>
        </p:txBody>
      </p:sp>
      <p:sp>
        <p:nvSpPr>
          <p:cNvPr id="10" name="Text Placeholder 9"/>
          <p:cNvSpPr>
            <a:spLocks noGrp="1"/>
          </p:cNvSpPr>
          <p:nvPr>
            <p:ph type="body" idx="1"/>
          </p:nvPr>
        </p:nvSpPr>
        <p:spPr>
          <a:xfrm>
            <a:off x="5207336" y="1603374"/>
            <a:ext cx="6286163" cy="4393665"/>
          </a:xfrm>
        </p:spPr>
        <p:txBody>
          <a:bodyPr/>
          <a:lstStyle/>
          <a:p>
            <a:pPr marL="177800" indent="0">
              <a:spcBef>
                <a:spcPts val="1200"/>
              </a:spcBef>
              <a:buNone/>
            </a:pPr>
            <a:r>
              <a:rPr lang="en-US" sz="3400" dirty="0">
                <a:solidFill>
                  <a:schemeClr val="accent6"/>
                </a:solidFill>
              </a:rPr>
              <a:t>Improve the quality of instruction in math classrooms by developing deep mathematical content knowledge of teachers and connecting that content knowledge to the practical implementation of a quality curriculum. </a:t>
            </a:r>
            <a:endParaRPr lang="en-US" sz="3400" dirty="0">
              <a:solidFill>
                <a:schemeClr val="bg1">
                  <a:lumMod val="50000"/>
                </a:schemeClr>
              </a:solidFill>
            </a:endParaRPr>
          </a:p>
          <a:p>
            <a:endParaRPr lang="en-US" dirty="0">
              <a:solidFill>
                <a:schemeClr val="bg1">
                  <a:lumMod val="50000"/>
                </a:schemeClr>
              </a:solidFill>
            </a:endParaRPr>
          </a:p>
          <a:p>
            <a:pPr marL="177800" indent="0">
              <a:buNone/>
            </a:pPr>
            <a:endParaRPr lang="en-US" b="1" dirty="0"/>
          </a:p>
        </p:txBody>
      </p:sp>
      <p:pic>
        <p:nvPicPr>
          <p:cNvPr id="3" name="Picture Placeholder 2" descr="ThinkstockPhotos-AA014176.jpg"/>
          <p:cNvPicPr>
            <a:picLocks noGrp="1" noChangeAspect="1"/>
          </p:cNvPicPr>
          <p:nvPr>
            <p:ph type="pic" idx="2"/>
          </p:nvPr>
        </p:nvPicPr>
        <p:blipFill>
          <a:blip r:embed="rId3">
            <a:extLst>
              <a:ext uri="{28A0092B-C50C-407E-A947-70E740481C1C}">
                <a14:useLocalDpi xmlns:a14="http://schemas.microsoft.com/office/drawing/2010/main" val="0"/>
              </a:ext>
            </a:extLst>
          </a:blip>
          <a:srcRect l="13512" r="13512"/>
          <a:stretch>
            <a:fillRect/>
          </a:stretch>
        </p:blipFill>
        <p:spPr>
          <a:xfrm>
            <a:off x="323061" y="1212327"/>
            <a:ext cx="4138497" cy="4138497"/>
          </a:xfrm>
        </p:spPr>
      </p:pic>
      <p:sp>
        <p:nvSpPr>
          <p:cNvPr id="6" name="TextBox 5"/>
          <p:cNvSpPr txBox="1"/>
          <p:nvPr/>
        </p:nvSpPr>
        <p:spPr>
          <a:xfrm>
            <a:off x="0" y="1784350"/>
            <a:ext cx="276999" cy="2804990"/>
          </a:xfrm>
          <a:prstGeom prst="rect">
            <a:avLst/>
          </a:prstGeom>
          <a:noFill/>
        </p:spPr>
        <p:txBody>
          <a:bodyPr vert="vert270" wrap="square" rtlCol="0">
            <a:spAutoFit/>
          </a:bodyPr>
          <a:lstStyle/>
          <a:p>
            <a:r>
              <a:rPr lang="en-US" sz="600" i="1" dirty="0">
                <a:solidFill>
                  <a:schemeClr val="bg1">
                    <a:lumMod val="75000"/>
                  </a:schemeClr>
                </a:solidFill>
              </a:rPr>
              <a:t>Credit: Chad Baker/Jason Reed/Ryan McVay/Photodisc/ Thinkstock  </a:t>
            </a:r>
          </a:p>
        </p:txBody>
      </p:sp>
      <p:sp>
        <p:nvSpPr>
          <p:cNvPr id="7" name="Shape 51">
            <a:extLst>
              <a:ext uri="{FF2B5EF4-FFF2-40B4-BE49-F238E27FC236}">
                <a16:creationId xmlns:a16="http://schemas.microsoft.com/office/drawing/2014/main" id="{C34CE6A8-D0A5-DE43-A581-D8B4034DFB01}"/>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596258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342" y="134781"/>
            <a:ext cx="3845483" cy="2062319"/>
          </a:xfrm>
        </p:spPr>
        <p:txBody>
          <a:bodyPr/>
          <a:lstStyle/>
          <a:p>
            <a:r>
              <a:rPr lang="en-US" sz="3600" b="1" dirty="0"/>
              <a:t>Recall the Ultimate Invaders problem from Session 1. </a:t>
            </a:r>
            <a:br>
              <a:rPr lang="en-US" dirty="0"/>
            </a:br>
            <a:br>
              <a:rPr lang="en-US" dirty="0"/>
            </a:br>
            <a:endParaRPr lang="en-US" b="1" dirty="0"/>
          </a:p>
        </p:txBody>
      </p:sp>
      <p:sp>
        <p:nvSpPr>
          <p:cNvPr id="9" name="TextBox 8">
            <a:extLst>
              <a:ext uri="{FF2B5EF4-FFF2-40B4-BE49-F238E27FC236}">
                <a16:creationId xmlns:a16="http://schemas.microsoft.com/office/drawing/2014/main" id="{A43EB49A-4673-B147-A7F4-5B32AFBC6F47}"/>
              </a:ext>
            </a:extLst>
          </p:cNvPr>
          <p:cNvSpPr txBox="1"/>
          <p:nvPr/>
        </p:nvSpPr>
        <p:spPr>
          <a:xfrm>
            <a:off x="4521144" y="4367242"/>
            <a:ext cx="7229851" cy="1815882"/>
          </a:xfrm>
          <a:prstGeom prst="rect">
            <a:avLst/>
          </a:prstGeom>
          <a:noFill/>
        </p:spPr>
        <p:txBody>
          <a:bodyPr wrap="square" rtlCol="0">
            <a:spAutoFit/>
          </a:bodyPr>
          <a:lstStyle/>
          <a:p>
            <a:r>
              <a:rPr lang="en-US" sz="2800" b="1" dirty="0">
                <a:latin typeface="Calibri" panose="020F0502020204030204" pitchFamily="34" charset="0"/>
                <a:cs typeface="Calibri" panose="020F0502020204030204" pitchFamily="34" charset="0"/>
              </a:rPr>
              <a:t>Turn and Talk:</a:t>
            </a:r>
          </a:p>
          <a:p>
            <a:pPr marL="342900" indent="-342900">
              <a:buFont typeface="Arial" panose="020B0604020202020204" pitchFamily="34" charset="0"/>
              <a:buChar char="•"/>
            </a:pPr>
            <a:r>
              <a:rPr lang="en-US" sz="2800" dirty="0">
                <a:latin typeface="Calibri" panose="020F0502020204030204" pitchFamily="34" charset="0"/>
                <a:cs typeface="Calibri" panose="020F0502020204030204" pitchFamily="34" charset="0"/>
              </a:rPr>
              <a:t>Discuss at least 2 student responses you would anticipate for the Ultimate Invaders problem. </a:t>
            </a:r>
          </a:p>
        </p:txBody>
      </p:sp>
      <p:sp>
        <p:nvSpPr>
          <p:cNvPr id="10" name="TextBox 9"/>
          <p:cNvSpPr txBox="1"/>
          <p:nvPr/>
        </p:nvSpPr>
        <p:spPr>
          <a:xfrm>
            <a:off x="10697225" y="4059222"/>
            <a:ext cx="1689100" cy="184666"/>
          </a:xfrm>
          <a:prstGeom prst="rect">
            <a:avLst/>
          </a:prstGeom>
          <a:noFill/>
        </p:spPr>
        <p:txBody>
          <a:bodyPr wrap="square" rtlCol="0">
            <a:spAutoFit/>
          </a:bodyPr>
          <a:lstStyle/>
          <a:p>
            <a:r>
              <a:rPr lang="en-US" sz="600" dirty="0">
                <a:solidFill>
                  <a:schemeClr val="bg1">
                    <a:lumMod val="75000"/>
                  </a:schemeClr>
                </a:solidFill>
              </a:rPr>
              <a:t>Credit: Agile Mind, Inc.</a:t>
            </a:r>
          </a:p>
        </p:txBody>
      </p:sp>
      <p:sp>
        <p:nvSpPr>
          <p:cNvPr id="11" name="Slide Number Placeholder 3"/>
          <p:cNvSpPr>
            <a:spLocks noGrp="1"/>
          </p:cNvSpPr>
          <p:nvPr>
            <p:ph type="sldNum" idx="12"/>
          </p:nvPr>
        </p:nvSpPr>
        <p:spPr>
          <a:xfrm>
            <a:off x="11227135" y="6313957"/>
            <a:ext cx="629281" cy="365125"/>
          </a:xfrm>
          <a:prstGeom prst="rect">
            <a:avLst/>
          </a:prstGeom>
        </p:spPr>
        <p:txBody>
          <a:bodyPr/>
          <a:lstStyle/>
          <a:p>
            <a:fld id="{4080289E-A2FF-0941-931A-EE1328331F47}" type="slidenum">
              <a:rPr lang="en-US" smtClean="0">
                <a:solidFill>
                  <a:srgbClr val="A6A6A6"/>
                </a:solidFill>
              </a:rPr>
              <a:pPr/>
              <a:t>20</a:t>
            </a:fld>
            <a:endParaRPr lang="en-US" dirty="0">
              <a:solidFill>
                <a:srgbClr val="A6A6A6"/>
              </a:solidFill>
            </a:endParaRPr>
          </a:p>
        </p:txBody>
      </p:sp>
      <p:pic>
        <p:nvPicPr>
          <p:cNvPr id="12" name="Picture 11">
            <a:extLst>
              <a:ext uri="{FF2B5EF4-FFF2-40B4-BE49-F238E27FC236}">
                <a16:creationId xmlns:a16="http://schemas.microsoft.com/office/drawing/2014/main" id="{F1C2E09E-EFA1-8C48-83BA-26C13C732C1D}"/>
              </a:ext>
            </a:extLst>
          </p:cNvPr>
          <p:cNvPicPr>
            <a:picLocks noChangeAspect="1"/>
          </p:cNvPicPr>
          <p:nvPr/>
        </p:nvPicPr>
        <p:blipFill>
          <a:blip r:embed="rId3"/>
          <a:stretch>
            <a:fillRect/>
          </a:stretch>
        </p:blipFill>
        <p:spPr>
          <a:xfrm>
            <a:off x="4204319" y="134780"/>
            <a:ext cx="7863502" cy="3978275"/>
          </a:xfrm>
          <a:prstGeom prst="rect">
            <a:avLst/>
          </a:prstGeom>
        </p:spPr>
      </p:pic>
      <p:sp>
        <p:nvSpPr>
          <p:cNvPr id="4" name="TextBox 3">
            <a:extLst>
              <a:ext uri="{FF2B5EF4-FFF2-40B4-BE49-F238E27FC236}">
                <a16:creationId xmlns:a16="http://schemas.microsoft.com/office/drawing/2014/main" id="{868C9C8F-0F0A-DF40-BA66-D43BFBE39716}"/>
              </a:ext>
            </a:extLst>
          </p:cNvPr>
          <p:cNvSpPr txBox="1"/>
          <p:nvPr/>
        </p:nvSpPr>
        <p:spPr>
          <a:xfrm>
            <a:off x="84342" y="3139652"/>
            <a:ext cx="3895848" cy="3539430"/>
          </a:xfrm>
          <a:prstGeom prst="rect">
            <a:avLst/>
          </a:prstGeom>
          <a:noFill/>
        </p:spPr>
        <p:txBody>
          <a:bodyPr wrap="square" rtlCol="0">
            <a:spAutoFit/>
          </a:bodyPr>
          <a:lstStyle/>
          <a:p>
            <a:r>
              <a:rPr lang="en-US" sz="2800" b="1" dirty="0">
                <a:solidFill>
                  <a:schemeClr val="bg1"/>
                </a:solidFill>
                <a:latin typeface="Calibri" panose="020F0502020204030204" pitchFamily="34" charset="0"/>
                <a:cs typeface="Calibri" panose="020F0502020204030204" pitchFamily="34" charset="0"/>
              </a:rPr>
              <a:t>Learning Goal:</a:t>
            </a:r>
            <a:br>
              <a:rPr lang="en-US" sz="2800" b="1" dirty="0">
                <a:solidFill>
                  <a:schemeClr val="bg1"/>
                </a:solidFill>
                <a:latin typeface="Calibri" panose="020F0502020204030204" pitchFamily="34" charset="0"/>
                <a:cs typeface="Calibri" panose="020F0502020204030204" pitchFamily="34" charset="0"/>
              </a:rPr>
            </a:br>
            <a:r>
              <a:rPr lang="en-US" sz="2800" dirty="0">
                <a:solidFill>
                  <a:schemeClr val="bg1"/>
                </a:solidFill>
                <a:latin typeface="Calibri" panose="020F0502020204030204" pitchFamily="34" charset="0"/>
                <a:cs typeface="Calibri" panose="020F0502020204030204" pitchFamily="34" charset="0"/>
              </a:rPr>
              <a:t>Students will understand that rewriting an expression in different forms in a problem context can shed light on the problem and how the quantities are related. </a:t>
            </a:r>
          </a:p>
        </p:txBody>
      </p:sp>
    </p:spTree>
    <p:extLst>
      <p:ext uri="{BB962C8B-B14F-4D97-AF65-F5344CB8AC3E}">
        <p14:creationId xmlns:p14="http://schemas.microsoft.com/office/powerpoint/2010/main" val="251838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ea typeface="Century"/>
                <a:sym typeface="Century"/>
              </a:rPr>
              <a:t>21</a:t>
            </a:fld>
            <a:endParaRPr lang="en-US" sz="1600" b="0" i="0" u="none" strike="noStrike" cap="none" dirty="0">
              <a:solidFill>
                <a:srgbClr val="A7A7A7"/>
              </a:solidFill>
              <a:ea typeface="Century"/>
              <a:sym typeface="Century"/>
            </a:endParaRPr>
          </a:p>
        </p:txBody>
      </p:sp>
      <p:sp>
        <p:nvSpPr>
          <p:cNvPr id="4" name="Title 3"/>
          <p:cNvSpPr>
            <a:spLocks noGrp="1"/>
          </p:cNvSpPr>
          <p:nvPr>
            <p:ph type="title"/>
          </p:nvPr>
        </p:nvSpPr>
        <p:spPr/>
        <p:txBody>
          <a:bodyPr/>
          <a:lstStyle/>
          <a:p>
            <a:r>
              <a:rPr lang="en-US" b="1" dirty="0"/>
              <a:t>Orchestrating productive discussions</a:t>
            </a:r>
          </a:p>
        </p:txBody>
      </p:sp>
      <p:sp>
        <p:nvSpPr>
          <p:cNvPr id="8" name="Content Placeholder 2"/>
          <p:cNvSpPr txBox="1">
            <a:spLocks/>
          </p:cNvSpPr>
          <p:nvPr/>
        </p:nvSpPr>
        <p:spPr bwMode="auto">
          <a:xfrm>
            <a:off x="150521" y="910332"/>
            <a:ext cx="11876163"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b="0" i="0">
                <a:solidFill>
                  <a:schemeClr val="tx1"/>
                </a:solidFill>
                <a:latin typeface="Helvetica"/>
                <a:ea typeface="+mn-ea"/>
                <a:cs typeface="Helvetica"/>
              </a:defRPr>
            </a:lvl1pPr>
            <a:lvl2pPr marL="742950" indent="-285750" algn="l" rtl="0" eaLnBrk="0" fontAlgn="base" hangingPunct="0">
              <a:spcBef>
                <a:spcPct val="20000"/>
              </a:spcBef>
              <a:spcAft>
                <a:spcPct val="0"/>
              </a:spcAft>
              <a:buFont typeface="Arial"/>
              <a:buChar char="•"/>
              <a:defRPr sz="2200" b="0" i="0" baseline="0">
                <a:solidFill>
                  <a:schemeClr val="tx1"/>
                </a:solidFill>
                <a:latin typeface="Helvetica"/>
                <a:ea typeface="+mn-ea"/>
                <a:cs typeface="Helvetica"/>
              </a:defRPr>
            </a:lvl2pPr>
            <a:lvl3pPr marL="1544638" indent="-342900" algn="l" rtl="0" eaLnBrk="0" fontAlgn="base" hangingPunct="0">
              <a:spcBef>
                <a:spcPct val="20000"/>
              </a:spcBef>
              <a:spcAft>
                <a:spcPct val="0"/>
              </a:spcAft>
              <a:buFont typeface="Arial"/>
              <a:buChar char="•"/>
              <a:defRPr sz="2000" b="0" i="1">
                <a:solidFill>
                  <a:schemeClr val="tx1"/>
                </a:solidFill>
                <a:latin typeface="Helvetica"/>
                <a:ea typeface="+mn-ea"/>
                <a:cs typeface="Helvetica"/>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pPr>
              <a:spcBef>
                <a:spcPts val="900"/>
              </a:spcBef>
              <a:spcAft>
                <a:spcPts val="0"/>
              </a:spcAft>
            </a:pPr>
            <a:r>
              <a:rPr lang="en-US" altLang="en-US" sz="2200" dirty="0">
                <a:solidFill>
                  <a:srgbClr val="000000"/>
                </a:solidFill>
                <a:latin typeface="Arial"/>
                <a:cs typeface="Arial"/>
              </a:rPr>
              <a:t>With your group, analyze the student work samples for strategies and misconceptions. Then...</a:t>
            </a:r>
          </a:p>
          <a:p>
            <a:pPr>
              <a:spcBef>
                <a:spcPts val="900"/>
              </a:spcBef>
              <a:spcAft>
                <a:spcPts val="0"/>
              </a:spcAft>
            </a:pPr>
            <a:endParaRPr lang="en-US" altLang="en-US" sz="2200" dirty="0">
              <a:solidFill>
                <a:srgbClr val="000000"/>
              </a:solidFill>
              <a:latin typeface="Arial"/>
              <a:cs typeface="Arial"/>
            </a:endParaRPr>
          </a:p>
          <a:p>
            <a:pPr marL="342900" indent="-342900">
              <a:spcBef>
                <a:spcPts val="900"/>
              </a:spcBef>
              <a:spcAft>
                <a:spcPts val="0"/>
              </a:spcAft>
              <a:buFont typeface="Arial"/>
              <a:buChar char="•"/>
            </a:pPr>
            <a:r>
              <a:rPr lang="en-US" altLang="en-US" sz="2200" b="1" i="1" dirty="0">
                <a:solidFill>
                  <a:srgbClr val="C00000"/>
                </a:solidFill>
                <a:latin typeface="Arial"/>
                <a:cs typeface="Arial"/>
              </a:rPr>
              <a:t>Select</a:t>
            </a:r>
            <a:r>
              <a:rPr lang="en-US" altLang="en-US" sz="2200" dirty="0">
                <a:solidFill>
                  <a:srgbClr val="000000"/>
                </a:solidFill>
                <a:latin typeface="Arial"/>
                <a:cs typeface="Arial"/>
              </a:rPr>
              <a:t> student work that would best represent the strategies noted in the </a:t>
            </a:r>
            <a:r>
              <a:rPr lang="en-US" altLang="en-US" sz="2200" b="1" i="1" dirty="0">
                <a:solidFill>
                  <a:srgbClr val="C00000"/>
                </a:solidFill>
                <a:latin typeface="Arial"/>
                <a:cs typeface="Arial"/>
              </a:rPr>
              <a:t>Anticipating</a:t>
            </a:r>
            <a:r>
              <a:rPr lang="en-US" altLang="en-US" sz="2200" dirty="0">
                <a:solidFill>
                  <a:srgbClr val="C00000"/>
                </a:solidFill>
                <a:latin typeface="Arial"/>
                <a:cs typeface="Arial"/>
              </a:rPr>
              <a:t> </a:t>
            </a:r>
            <a:r>
              <a:rPr lang="en-US" altLang="en-US" sz="2200" dirty="0">
                <a:solidFill>
                  <a:srgbClr val="000000"/>
                </a:solidFill>
                <a:latin typeface="Arial"/>
                <a:cs typeface="Arial"/>
              </a:rPr>
              <a:t>section or that would help build understanding of the math. </a:t>
            </a:r>
          </a:p>
          <a:p>
            <a:pPr marL="687388" lvl="1" indent="-284163">
              <a:spcBef>
                <a:spcPts val="900"/>
              </a:spcBef>
              <a:spcAft>
                <a:spcPts val="0"/>
              </a:spcAft>
              <a:buFont typeface="Lucida Grande"/>
              <a:buChar char="–"/>
            </a:pPr>
            <a:r>
              <a:rPr lang="en-US" altLang="en-US" dirty="0">
                <a:solidFill>
                  <a:srgbClr val="000000"/>
                </a:solidFill>
                <a:latin typeface="Arial"/>
                <a:cs typeface="Arial"/>
              </a:rPr>
              <a:t>In the </a:t>
            </a:r>
            <a:r>
              <a:rPr lang="en-US" b="1" dirty="0">
                <a:solidFill>
                  <a:schemeClr val="accent6">
                    <a:lumMod val="50000"/>
                  </a:schemeClr>
                </a:solidFill>
                <a:latin typeface="Arial"/>
                <a:cs typeface="Arial"/>
              </a:rPr>
              <a:t>Planning for Mathematical Discourse</a:t>
            </a:r>
            <a:r>
              <a:rPr lang="en-US" dirty="0">
                <a:latin typeface="Arial"/>
                <a:cs typeface="Arial"/>
              </a:rPr>
              <a:t> </a:t>
            </a:r>
            <a:r>
              <a:rPr lang="en-US" altLang="en-US" dirty="0">
                <a:solidFill>
                  <a:srgbClr val="000000"/>
                </a:solidFill>
                <a:latin typeface="Arial"/>
                <a:cs typeface="Arial"/>
              </a:rPr>
              <a:t>tool, make note of which students used the anticipated strategies and describe the strategy used.</a:t>
            </a:r>
          </a:p>
          <a:p>
            <a:pPr marL="403225" lvl="1" indent="0">
              <a:spcBef>
                <a:spcPts val="900"/>
              </a:spcBef>
              <a:spcAft>
                <a:spcPts val="0"/>
              </a:spcAft>
              <a:buNone/>
            </a:pPr>
            <a:endParaRPr lang="en-US" altLang="en-US" dirty="0">
              <a:solidFill>
                <a:srgbClr val="000000"/>
              </a:solidFill>
              <a:latin typeface="Arial"/>
              <a:cs typeface="Arial"/>
            </a:endParaRPr>
          </a:p>
          <a:p>
            <a:pPr marL="342900" indent="-342900">
              <a:spcBef>
                <a:spcPts val="900"/>
              </a:spcBef>
              <a:spcAft>
                <a:spcPts val="0"/>
              </a:spcAft>
              <a:buFont typeface="Arial"/>
              <a:buChar char="•"/>
            </a:pPr>
            <a:r>
              <a:rPr lang="en-US" altLang="en-US" sz="2200" b="1" i="1" dirty="0">
                <a:solidFill>
                  <a:srgbClr val="C00000"/>
                </a:solidFill>
                <a:latin typeface="Arial"/>
                <a:cs typeface="Arial"/>
              </a:rPr>
              <a:t>Sequence</a:t>
            </a:r>
            <a:r>
              <a:rPr lang="en-US" altLang="en-US" sz="2200" dirty="0">
                <a:solidFill>
                  <a:srgbClr val="000000"/>
                </a:solidFill>
                <a:latin typeface="Arial"/>
                <a:cs typeface="Arial"/>
              </a:rPr>
              <a:t> the selected student work in the order that your group determines would best help the students make sense of the math and make note of the sequence. </a:t>
            </a:r>
          </a:p>
        </p:txBody>
      </p:sp>
      <p:sp>
        <p:nvSpPr>
          <p:cNvPr id="6" name="Shape 51">
            <a:extLst>
              <a:ext uri="{FF2B5EF4-FFF2-40B4-BE49-F238E27FC236}">
                <a16:creationId xmlns:a16="http://schemas.microsoft.com/office/drawing/2014/main" id="{B75E0AA3-3577-F546-AB85-BEF83BBDF68F}"/>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433568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3" end="3"/>
                                            </p:txEl>
                                          </p:spTgt>
                                        </p:tgtEl>
                                        <p:attrNameLst>
                                          <p:attrName>style.visibility</p:attrName>
                                        </p:attrNameLst>
                                      </p:cBhvr>
                                      <p:to>
                                        <p:strVal val="visible"/>
                                      </p:to>
                                    </p:set>
                                    <p:animEffect transition="in" filter="fade">
                                      <p:cBhvr>
                                        <p:cTn id="10" dur="500"/>
                                        <p:tgtEl>
                                          <p:spTgt spid="8">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xEl>
                                              <p:pRg st="5" end="5"/>
                                            </p:txEl>
                                          </p:spTgt>
                                        </p:tgtEl>
                                        <p:attrNameLst>
                                          <p:attrName>style.visibility</p:attrName>
                                        </p:attrNameLst>
                                      </p:cBhvr>
                                      <p:to>
                                        <p:strVal val="visible"/>
                                      </p:to>
                                    </p:set>
                                    <p:animEffect transition="in" filter="fade">
                                      <p:cBhvr>
                                        <p:cTn id="15"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22</a:t>
            </a:fld>
            <a:endParaRPr lang="en-US" sz="1600" b="0" i="0" u="none" strike="noStrike" cap="none">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Orchestrating productive discussions</a:t>
            </a:r>
          </a:p>
        </p:txBody>
      </p:sp>
      <p:pic>
        <p:nvPicPr>
          <p:cNvPr id="5" name="Picture 4"/>
          <p:cNvPicPr>
            <a:picLocks noChangeAspect="1"/>
          </p:cNvPicPr>
          <p:nvPr/>
        </p:nvPicPr>
        <p:blipFill>
          <a:blip r:embed="rId2"/>
          <a:stretch>
            <a:fillRect/>
          </a:stretch>
        </p:blipFill>
        <p:spPr>
          <a:xfrm rot="10800000">
            <a:off x="488650" y="1280089"/>
            <a:ext cx="4510731" cy="4510731"/>
          </a:xfrm>
          <a:prstGeom prst="rect">
            <a:avLst/>
          </a:prstGeom>
        </p:spPr>
      </p:pic>
      <p:sp>
        <p:nvSpPr>
          <p:cNvPr id="7" name="Rectangle 6"/>
          <p:cNvSpPr/>
          <p:nvPr/>
        </p:nvSpPr>
        <p:spPr>
          <a:xfrm>
            <a:off x="5362948" y="996298"/>
            <a:ext cx="6587199" cy="5078313"/>
          </a:xfrm>
          <a:prstGeom prst="rect">
            <a:avLst/>
          </a:prstGeom>
        </p:spPr>
        <p:txBody>
          <a:bodyPr wrap="square">
            <a:spAutoFit/>
          </a:bodyPr>
          <a:lstStyle/>
          <a:p>
            <a:r>
              <a:rPr lang="en-US" sz="3600" b="1" dirty="0">
                <a:solidFill>
                  <a:srgbClr val="9C2032"/>
                </a:solidFill>
                <a:latin typeface="Calibri" charset="0"/>
                <a:ea typeface="Calibri" charset="0"/>
                <a:cs typeface="Calibri" charset="0"/>
              </a:rPr>
              <a:t>CONNECT</a:t>
            </a:r>
            <a:r>
              <a:rPr lang="en-US" sz="3600" dirty="0">
                <a:latin typeface="Calibri" charset="0"/>
                <a:ea typeface="Calibri" charset="0"/>
                <a:cs typeface="Calibri" charset="0"/>
              </a:rPr>
              <a:t> your knowledge of the the 5 Practices to what you already know? </a:t>
            </a:r>
          </a:p>
          <a:p>
            <a:endParaRPr lang="en-US" sz="3600" dirty="0">
              <a:latin typeface="Calibri" charset="0"/>
              <a:ea typeface="Calibri" charset="0"/>
              <a:cs typeface="Calibri" charset="0"/>
            </a:endParaRPr>
          </a:p>
          <a:p>
            <a:r>
              <a:rPr lang="en-US" sz="3600" b="1" dirty="0">
                <a:solidFill>
                  <a:srgbClr val="9C2032"/>
                </a:solidFill>
                <a:latin typeface="Calibri" charset="0"/>
                <a:ea typeface="Calibri" charset="0"/>
                <a:cs typeface="Calibri" charset="0"/>
              </a:rPr>
              <a:t>EXTEND</a:t>
            </a:r>
            <a:r>
              <a:rPr lang="en-US" sz="3600" dirty="0">
                <a:latin typeface="Calibri" charset="0"/>
                <a:ea typeface="Calibri" charset="0"/>
                <a:cs typeface="Calibri" charset="0"/>
              </a:rPr>
              <a:t> your thinking in new directions?  </a:t>
            </a:r>
          </a:p>
          <a:p>
            <a:endParaRPr lang="en-US" sz="3600" dirty="0">
              <a:latin typeface="Calibri" charset="0"/>
              <a:ea typeface="Calibri" charset="0"/>
              <a:cs typeface="Calibri" charset="0"/>
            </a:endParaRPr>
          </a:p>
          <a:p>
            <a:r>
              <a:rPr lang="en-US" sz="3600" b="1" dirty="0">
                <a:solidFill>
                  <a:srgbClr val="9C2032"/>
                </a:solidFill>
                <a:latin typeface="Calibri" charset="0"/>
                <a:ea typeface="Calibri" charset="0"/>
                <a:cs typeface="Calibri" charset="0"/>
              </a:rPr>
              <a:t>CHALLENGE</a:t>
            </a:r>
            <a:r>
              <a:rPr lang="en-US" sz="3600" dirty="0">
                <a:latin typeface="Calibri" charset="0"/>
                <a:ea typeface="Calibri" charset="0"/>
                <a:cs typeface="Calibri" charset="0"/>
              </a:rPr>
              <a:t> previous thoughts or ideas?  </a:t>
            </a:r>
          </a:p>
        </p:txBody>
      </p:sp>
      <p:sp>
        <p:nvSpPr>
          <p:cNvPr id="6" name="Shape 51">
            <a:extLst>
              <a:ext uri="{FF2B5EF4-FFF2-40B4-BE49-F238E27FC236}">
                <a16:creationId xmlns:a16="http://schemas.microsoft.com/office/drawing/2014/main" id="{BF51ED92-987A-DF42-AAD8-F5D9C88346C9}"/>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954781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prstGeom prst="rect">
            <a:avLst/>
          </a:prstGeom>
          <a:noFill/>
          <a:ln>
            <a:noFill/>
          </a:ln>
        </p:spPr>
        <p:txBody>
          <a:bodyPr wrap="square" lIns="91425" tIns="45700" rIns="91425" bIns="45700" anchor="ctr" anchorCtr="0">
            <a:noAutofit/>
          </a:bodyPr>
          <a:lstStyle/>
          <a:p>
            <a:pPr lvl="0">
              <a:buSzPct val="25000"/>
            </a:pPr>
            <a:r>
              <a:rPr lang="en-US" sz="3600" b="1" i="0" u="none" strike="noStrike" cap="none" dirty="0">
                <a:solidFill>
                  <a:srgbClr val="5A5A5A"/>
                </a:solidFill>
                <a:sym typeface="Calibri"/>
              </a:rPr>
              <a:t>Module </a:t>
            </a:r>
            <a:r>
              <a:rPr lang="en-US" sz="3600" b="1" dirty="0"/>
              <a:t>5</a:t>
            </a:r>
            <a:r>
              <a:rPr lang="en-US" sz="3600" b="0" i="0" u="none" strike="noStrike" cap="none" dirty="0">
                <a:solidFill>
                  <a:srgbClr val="5A5A5A"/>
                </a:solidFill>
                <a:sym typeface="Calibri"/>
              </a:rPr>
              <a:t>: </a:t>
            </a:r>
            <a:r>
              <a:rPr lang="en-US" sz="3600" dirty="0"/>
              <a:t>Recognizing and Generating Equivalent Expressions</a:t>
            </a:r>
            <a:br>
              <a:rPr lang="en-US" sz="3600" dirty="0"/>
            </a:br>
            <a:br>
              <a:rPr lang="en-US" sz="3600" b="0" i="0" u="none" strike="noStrike" cap="none" dirty="0">
                <a:solidFill>
                  <a:srgbClr val="5A5A5A"/>
                </a:solidFill>
                <a:sym typeface="Calibri"/>
              </a:rPr>
            </a:br>
            <a:r>
              <a:rPr lang="en-US" sz="3600" b="1" i="0" u="none" strike="noStrike" cap="none" dirty="0">
                <a:solidFill>
                  <a:srgbClr val="5A5A5A"/>
                </a:solidFill>
                <a:sym typeface="Calibri"/>
              </a:rPr>
              <a:t>Session 3</a:t>
            </a:r>
            <a:r>
              <a:rPr lang="en-US" sz="3600" b="0" i="0" u="none" strike="noStrike" cap="none" dirty="0">
                <a:solidFill>
                  <a:srgbClr val="5A5A5A"/>
                </a:solidFill>
                <a:sym typeface="Calibri"/>
              </a:rPr>
              <a:t>: </a:t>
            </a:r>
            <a:r>
              <a:rPr lang="en-US" sz="3600" dirty="0"/>
              <a:t>Key Shifts in Action through an EngageNY Lesson</a:t>
            </a:r>
            <a:br>
              <a:rPr lang="en-US" sz="3600" dirty="0"/>
            </a:br>
            <a:br>
              <a:rPr lang="en-US" sz="3600" dirty="0"/>
            </a:br>
            <a:r>
              <a:rPr lang="en-US" sz="3600" b="0" i="0" u="none" strike="noStrike" cap="none" dirty="0">
                <a:solidFill>
                  <a:srgbClr val="5A5A5A"/>
                </a:solidFill>
                <a:sym typeface="Calibri"/>
              </a:rPr>
              <a:t>Grades </a:t>
            </a:r>
            <a:r>
              <a:rPr lang="en-US" sz="3600" dirty="0"/>
              <a:t>6-9</a:t>
            </a:r>
          </a:p>
        </p:txBody>
      </p:sp>
    </p:spTree>
    <p:extLst>
      <p:ext uri="{BB962C8B-B14F-4D97-AF65-F5344CB8AC3E}">
        <p14:creationId xmlns:p14="http://schemas.microsoft.com/office/powerpoint/2010/main" val="13279938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5227" y="916319"/>
            <a:ext cx="7027435" cy="4705997"/>
          </a:xfrm>
          <a:prstGeom prst="rect">
            <a:avLst/>
          </a:prstGeom>
        </p:spPr>
      </p:pic>
      <p:sp>
        <p:nvSpPr>
          <p:cNvPr id="65" name="Shape 65"/>
          <p:cNvSpPr txBox="1">
            <a:spLocks noGrp="1"/>
          </p:cNvSpPr>
          <p:nvPr>
            <p:ph type="title"/>
          </p:nvPr>
        </p:nvSpPr>
        <p:spPr>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buClr>
                <a:schemeClr val="lt1"/>
              </a:buClr>
              <a:buSzPct val="25000"/>
              <a:buFont typeface="Calibri"/>
              <a:buNone/>
            </a:pPr>
            <a:r>
              <a:rPr lang="en-US" sz="5000" b="1" dirty="0"/>
              <a:t>EngageNY</a:t>
            </a:r>
            <a:br>
              <a:rPr lang="en-US" sz="5000" b="1" dirty="0"/>
            </a:br>
            <a:r>
              <a:rPr lang="en-US" sz="5000" b="1" dirty="0"/>
              <a:t>module </a:t>
            </a:r>
            <a:br>
              <a:rPr lang="en-US" sz="5000" b="1" dirty="0"/>
            </a:br>
            <a:r>
              <a:rPr lang="en-US" sz="5000" b="1" dirty="0"/>
              <a:t>overview</a:t>
            </a:r>
            <a:endParaRPr sz="5000" b="1" i="0" u="none" strike="noStrike" cap="none" dirty="0">
              <a:solidFill>
                <a:schemeClr val="lt1"/>
              </a:solidFill>
              <a:sym typeface="Calibri"/>
            </a:endParaRPr>
          </a:p>
        </p:txBody>
      </p:sp>
      <p:sp>
        <p:nvSpPr>
          <p:cNvPr id="67" name="Shape 67"/>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24</a:t>
            </a:fld>
            <a:endParaRPr lang="en-US" sz="1600">
              <a:solidFill>
                <a:srgbClr val="A7A7A7"/>
              </a:solidFill>
              <a:latin typeface="Century"/>
              <a:ea typeface="Century"/>
              <a:cs typeface="Century"/>
              <a:sym typeface="Century"/>
            </a:endParaRPr>
          </a:p>
        </p:txBody>
      </p:sp>
      <p:sp>
        <p:nvSpPr>
          <p:cNvPr id="2" name="TextBox 1"/>
          <p:cNvSpPr txBox="1"/>
          <p:nvPr/>
        </p:nvSpPr>
        <p:spPr>
          <a:xfrm>
            <a:off x="4786876" y="916319"/>
            <a:ext cx="7341188" cy="5078313"/>
          </a:xfrm>
          <a:prstGeom prst="rect">
            <a:avLst/>
          </a:prstGeom>
          <a:solidFill>
            <a:schemeClr val="lt1"/>
          </a:solidFill>
        </p:spPr>
        <p:txBody>
          <a:bodyPr wrap="square" rtlCol="0">
            <a:spAutoFit/>
          </a:bodyPr>
          <a:lstStyle/>
          <a:p>
            <a:pPr marL="285750" indent="-285750">
              <a:buFont typeface="Arial"/>
              <a:buChar char="•"/>
            </a:pPr>
            <a:r>
              <a:rPr lang="en-US" sz="3600" dirty="0">
                <a:solidFill>
                  <a:srgbClr val="5A5A5A"/>
                </a:solidFill>
              </a:rPr>
              <a:t>Overview</a:t>
            </a:r>
          </a:p>
          <a:p>
            <a:pPr marL="285750" indent="-285750">
              <a:buFont typeface="Arial"/>
              <a:buChar char="•"/>
            </a:pPr>
            <a:r>
              <a:rPr lang="en-US" sz="3600" dirty="0">
                <a:solidFill>
                  <a:srgbClr val="5A5A5A"/>
                </a:solidFill>
              </a:rPr>
              <a:t>Focus Standards</a:t>
            </a:r>
          </a:p>
          <a:p>
            <a:pPr marL="285750" indent="-285750">
              <a:buFont typeface="Arial"/>
              <a:buChar char="•"/>
            </a:pPr>
            <a:r>
              <a:rPr lang="en-US" sz="3600" dirty="0">
                <a:solidFill>
                  <a:srgbClr val="5A5A5A"/>
                </a:solidFill>
              </a:rPr>
              <a:t>Foundational Standards</a:t>
            </a:r>
          </a:p>
          <a:p>
            <a:endParaRPr lang="en-US" sz="3600" dirty="0">
              <a:solidFill>
                <a:srgbClr val="5A5A5A"/>
              </a:solidFill>
            </a:endParaRPr>
          </a:p>
          <a:p>
            <a:pPr marL="285750" indent="-285750">
              <a:buFont typeface="Arial"/>
              <a:buChar char="•"/>
            </a:pPr>
            <a:endParaRPr lang="en-US" sz="3600" dirty="0">
              <a:solidFill>
                <a:srgbClr val="5A5A5A"/>
              </a:solidFill>
            </a:endParaRPr>
          </a:p>
          <a:p>
            <a:pPr marL="285750" indent="-285750">
              <a:buFont typeface="Arial"/>
              <a:buChar char="•"/>
            </a:pPr>
            <a:endParaRPr lang="en-US" sz="3600" dirty="0">
              <a:solidFill>
                <a:srgbClr val="5A5A5A"/>
              </a:solidFill>
            </a:endParaRPr>
          </a:p>
          <a:p>
            <a:pPr marL="285750" indent="-285750">
              <a:buFont typeface="Arial"/>
              <a:buChar char="•"/>
            </a:pPr>
            <a:endParaRPr lang="en-US" sz="3600" dirty="0">
              <a:solidFill>
                <a:srgbClr val="5A5A5A"/>
              </a:solidFill>
            </a:endParaRPr>
          </a:p>
          <a:p>
            <a:pPr marL="285750" indent="-285750">
              <a:buFont typeface="Arial"/>
              <a:buChar char="•"/>
            </a:pPr>
            <a:endParaRPr lang="en-US" sz="3600" dirty="0">
              <a:solidFill>
                <a:srgbClr val="5A5A5A"/>
              </a:solidFill>
            </a:endParaRPr>
          </a:p>
          <a:p>
            <a:pPr marL="285750" indent="-285750">
              <a:buFont typeface="Arial"/>
              <a:buChar char="•"/>
            </a:pPr>
            <a:endParaRPr lang="en-US" sz="3600" dirty="0">
              <a:solidFill>
                <a:srgbClr val="5A5A5A"/>
              </a:solidFill>
            </a:endParaRPr>
          </a:p>
        </p:txBody>
      </p:sp>
    </p:spTree>
    <p:extLst>
      <p:ext uri="{BB962C8B-B14F-4D97-AF65-F5344CB8AC3E}">
        <p14:creationId xmlns:p14="http://schemas.microsoft.com/office/powerpoint/2010/main" val="1796813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fld id="{4080289E-A2FF-0941-931A-EE1328331F47}" type="slidenum">
              <a:rPr lang="en-US" smtClean="0"/>
              <a:pPr/>
              <a:t>25</a:t>
            </a:fld>
            <a:endParaRPr lang="en-US" dirty="0"/>
          </a:p>
        </p:txBody>
      </p:sp>
      <p:sp>
        <p:nvSpPr>
          <p:cNvPr id="5" name="Text Placeholder 4"/>
          <p:cNvSpPr>
            <a:spLocks noGrp="1"/>
          </p:cNvSpPr>
          <p:nvPr>
            <p:ph type="body" idx="1"/>
          </p:nvPr>
        </p:nvSpPr>
        <p:spPr>
          <a:xfrm>
            <a:off x="398463" y="1193800"/>
            <a:ext cx="6191024" cy="4350657"/>
          </a:xfrm>
          <a:prstGeom prst="rect">
            <a:avLst/>
          </a:prstGeom>
        </p:spPr>
        <p:txBody>
          <a:bodyPr/>
          <a:lstStyle/>
          <a:p>
            <a:pPr marL="0" indent="0">
              <a:spcBef>
                <a:spcPts val="600"/>
              </a:spcBef>
              <a:buNone/>
            </a:pPr>
            <a:r>
              <a:rPr lang="en-US" sz="3600" dirty="0">
                <a:solidFill>
                  <a:srgbClr val="797878"/>
                </a:solidFill>
                <a:latin typeface="Calibri" charset="0"/>
                <a:ea typeface="Calibri" charset="0"/>
                <a:cs typeface="Calibri" charset="0"/>
              </a:rPr>
              <a:t>Use the handout to:</a:t>
            </a:r>
          </a:p>
          <a:p>
            <a:pPr marL="571500" indent="-571500">
              <a:spcBef>
                <a:spcPts val="600"/>
              </a:spcBef>
              <a:buFont typeface="Arial"/>
              <a:buChar char="•"/>
            </a:pPr>
            <a:r>
              <a:rPr lang="en-US" sz="3200" dirty="0">
                <a:solidFill>
                  <a:srgbClr val="797878"/>
                </a:solidFill>
                <a:latin typeface="Calibri" charset="0"/>
                <a:ea typeface="Calibri" charset="0"/>
                <a:cs typeface="Calibri" charset="0"/>
              </a:rPr>
              <a:t>Check off student behaviors/actions that you observed.</a:t>
            </a:r>
          </a:p>
          <a:p>
            <a:pPr marL="571500" indent="-571500">
              <a:spcBef>
                <a:spcPts val="600"/>
              </a:spcBef>
              <a:buFont typeface="Arial"/>
              <a:buChar char="•"/>
            </a:pPr>
            <a:r>
              <a:rPr lang="en-US" sz="3200" dirty="0">
                <a:solidFill>
                  <a:srgbClr val="797878"/>
                </a:solidFill>
                <a:latin typeface="Calibri" charset="0"/>
                <a:ea typeface="Calibri" charset="0"/>
                <a:cs typeface="Calibri" charset="0"/>
              </a:rPr>
              <a:t>Record any observations you made that serve as evidence.</a:t>
            </a:r>
          </a:p>
          <a:p>
            <a:pPr marL="571500" indent="-571500">
              <a:spcBef>
                <a:spcPts val="600"/>
              </a:spcBef>
              <a:buFont typeface="Arial"/>
              <a:buChar char="•"/>
            </a:pPr>
            <a:endParaRPr lang="en-US" sz="3200" dirty="0">
              <a:solidFill>
                <a:srgbClr val="797878"/>
              </a:solidFill>
            </a:endParaRPr>
          </a:p>
        </p:txBody>
      </p:sp>
      <p:sp>
        <p:nvSpPr>
          <p:cNvPr id="4" name="Title 3"/>
          <p:cNvSpPr>
            <a:spLocks noGrp="1"/>
          </p:cNvSpPr>
          <p:nvPr>
            <p:ph type="title"/>
          </p:nvPr>
        </p:nvSpPr>
        <p:spPr/>
        <p:txBody>
          <a:bodyPr>
            <a:normAutofit/>
          </a:bodyPr>
          <a:lstStyle/>
          <a:p>
            <a:r>
              <a:rPr lang="en-US" b="1" dirty="0">
                <a:latin typeface="Calibri" charset="0"/>
                <a:ea typeface="Calibri" charset="0"/>
                <a:cs typeface="Calibri" charset="0"/>
              </a:rPr>
              <a:t>Evidence of student engagement in the key shifts</a:t>
            </a:r>
          </a:p>
        </p:txBody>
      </p:sp>
      <p:sp>
        <p:nvSpPr>
          <p:cNvPr id="6" name="Shape 51">
            <a:extLst>
              <a:ext uri="{FF2B5EF4-FFF2-40B4-BE49-F238E27FC236}">
                <a16:creationId xmlns:a16="http://schemas.microsoft.com/office/drawing/2014/main" id="{F2AC70CC-72A0-B34B-9C7C-60D83A58E062}"/>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7" name="Picture 6">
            <a:extLst>
              <a:ext uri="{FF2B5EF4-FFF2-40B4-BE49-F238E27FC236}">
                <a16:creationId xmlns:a16="http://schemas.microsoft.com/office/drawing/2014/main" id="{9438BFCA-8AD4-3A48-8215-A754DAA7D400}"/>
              </a:ext>
            </a:extLst>
          </p:cNvPr>
          <p:cNvPicPr>
            <a:picLocks noChangeAspect="1"/>
          </p:cNvPicPr>
          <p:nvPr/>
        </p:nvPicPr>
        <p:blipFill>
          <a:blip r:embed="rId2"/>
          <a:stretch>
            <a:fillRect/>
          </a:stretch>
        </p:blipFill>
        <p:spPr>
          <a:xfrm>
            <a:off x="6808149" y="855897"/>
            <a:ext cx="4164650" cy="5088721"/>
          </a:xfrm>
          <a:prstGeom prst="rect">
            <a:avLst/>
          </a:prstGeom>
          <a:ln>
            <a:solidFill>
              <a:schemeClr val="accent6">
                <a:lumMod val="50000"/>
              </a:schemeClr>
            </a:solidFill>
          </a:ln>
        </p:spPr>
      </p:pic>
    </p:spTree>
    <p:extLst>
      <p:ext uri="{BB962C8B-B14F-4D97-AF65-F5344CB8AC3E}">
        <p14:creationId xmlns:p14="http://schemas.microsoft.com/office/powerpoint/2010/main" val="3297102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lvl="0" algn="ctr">
              <a:buSzPct val="25000"/>
            </a:pPr>
            <a:fld id="{00000000-1234-1234-1234-123412341234}" type="slidenum">
              <a:rPr lang="en-US">
                <a:solidFill>
                  <a:srgbClr val="A7A7A7"/>
                </a:solidFill>
                <a:ea typeface="Century"/>
                <a:cs typeface="Century"/>
                <a:sym typeface="Century"/>
              </a:rPr>
              <a:pPr lvl="0" algn="ctr">
                <a:buSzPct val="25000"/>
              </a:pPr>
              <a:t>26</a:t>
            </a:fld>
            <a:endParaRPr lang="en-US" dirty="0">
              <a:solidFill>
                <a:srgbClr val="A7A7A7"/>
              </a:solidFill>
              <a:ea typeface="Century"/>
              <a:cs typeface="Century"/>
              <a:sym typeface="Century"/>
            </a:endParaRPr>
          </a:p>
        </p:txBody>
      </p:sp>
      <p:sp>
        <p:nvSpPr>
          <p:cNvPr id="4" name="Title 3"/>
          <p:cNvSpPr>
            <a:spLocks noGrp="1"/>
          </p:cNvSpPr>
          <p:nvPr>
            <p:ph type="title"/>
          </p:nvPr>
        </p:nvSpPr>
        <p:spPr/>
        <p:txBody>
          <a:bodyPr>
            <a:normAutofit/>
          </a:bodyPr>
          <a:lstStyle/>
          <a:p>
            <a:r>
              <a:rPr lang="en-US" b="1" dirty="0"/>
              <a:t>Learning expectations</a:t>
            </a:r>
          </a:p>
        </p:txBody>
      </p:sp>
      <p:sp>
        <p:nvSpPr>
          <p:cNvPr id="6" name="Text Placeholder 5">
            <a:extLst>
              <a:ext uri="{FF2B5EF4-FFF2-40B4-BE49-F238E27FC236}">
                <a16:creationId xmlns:a16="http://schemas.microsoft.com/office/drawing/2014/main" id="{CDAE8507-9512-FE4F-8E06-DAEAD9E9583E}"/>
              </a:ext>
            </a:extLst>
          </p:cNvPr>
          <p:cNvSpPr>
            <a:spLocks noGrp="1"/>
          </p:cNvSpPr>
          <p:nvPr>
            <p:ph type="body" idx="1"/>
          </p:nvPr>
        </p:nvSpPr>
        <p:spPr>
          <a:xfrm>
            <a:off x="157813" y="1017591"/>
            <a:ext cx="11383961" cy="934803"/>
          </a:xfrm>
        </p:spPr>
        <p:txBody>
          <a:bodyPr/>
          <a:lstStyle/>
          <a:p>
            <a:pPr marL="177800" indent="0">
              <a:buNone/>
            </a:pPr>
            <a:r>
              <a:rPr lang="en-US" sz="3200" dirty="0">
                <a:solidFill>
                  <a:schemeClr val="accent6">
                    <a:lumMod val="50000"/>
                  </a:schemeClr>
                </a:solidFill>
                <a:latin typeface="Calibri" panose="020F0502020204030204" pitchFamily="34" charset="0"/>
                <a:cs typeface="Calibri" panose="020F0502020204030204" pitchFamily="34" charset="0"/>
              </a:rPr>
              <a:t>The student will:</a:t>
            </a:r>
          </a:p>
        </p:txBody>
      </p:sp>
      <p:graphicFrame>
        <p:nvGraphicFramePr>
          <p:cNvPr id="8" name="Diagram 7">
            <a:extLst>
              <a:ext uri="{FF2B5EF4-FFF2-40B4-BE49-F238E27FC236}">
                <a16:creationId xmlns:a16="http://schemas.microsoft.com/office/drawing/2014/main" id="{F6D977E8-E5A1-364E-AA29-EC4A496A87DA}"/>
              </a:ext>
            </a:extLst>
          </p:cNvPr>
          <p:cNvGraphicFramePr/>
          <p:nvPr>
            <p:extLst>
              <p:ext uri="{D42A27DB-BD31-4B8C-83A1-F6EECF244321}">
                <p14:modId xmlns:p14="http://schemas.microsoft.com/office/powerpoint/2010/main" val="3279424619"/>
              </p:ext>
            </p:extLst>
          </p:nvPr>
        </p:nvGraphicFramePr>
        <p:xfrm>
          <a:off x="734718" y="1708878"/>
          <a:ext cx="10722563" cy="39201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a:extLst>
              <a:ext uri="{FF2B5EF4-FFF2-40B4-BE49-F238E27FC236}">
                <a16:creationId xmlns:a16="http://schemas.microsoft.com/office/drawing/2014/main" id="{ECDFDAF2-6C58-3B42-90FE-766958F97378}"/>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24806232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dollar-1443244_19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2" y="1882775"/>
            <a:ext cx="11383960" cy="4120716"/>
          </a:xfrm>
          <a:prstGeom prst="rect">
            <a:avLst/>
          </a:prstGeom>
        </p:spPr>
      </p:pic>
      <p:sp>
        <p:nvSpPr>
          <p:cNvPr id="6" name="Slide Number Placeholder 5"/>
          <p:cNvSpPr>
            <a:spLocks noGrp="1"/>
          </p:cNvSpPr>
          <p:nvPr>
            <p:ph type="sldNum" idx="12"/>
          </p:nvPr>
        </p:nvSpPr>
        <p:spPr>
          <a:prstGeom prst="rect">
            <a:avLst/>
          </a:prstGeom>
        </p:spPr>
        <p:txBody>
          <a:bodyPr/>
          <a:lstStyle/>
          <a:p>
            <a:fld id="{4080289E-A2FF-0941-931A-EE1328331F47}" type="slidenum">
              <a:rPr lang="en-US" smtClean="0"/>
              <a:pPr/>
              <a:t>27</a:t>
            </a:fld>
            <a:endParaRPr lang="en-US" dirty="0"/>
          </a:p>
        </p:txBody>
      </p:sp>
      <p:sp>
        <p:nvSpPr>
          <p:cNvPr id="4" name="Title 3"/>
          <p:cNvSpPr>
            <a:spLocks noGrp="1"/>
          </p:cNvSpPr>
          <p:nvPr>
            <p:ph type="title"/>
          </p:nvPr>
        </p:nvSpPr>
        <p:spPr/>
        <p:txBody>
          <a:bodyPr>
            <a:normAutofit/>
          </a:bodyPr>
          <a:lstStyle/>
          <a:p>
            <a:r>
              <a:rPr lang="en-US" b="1" dirty="0"/>
              <a:t>Engaging in the math</a:t>
            </a:r>
          </a:p>
        </p:txBody>
      </p:sp>
      <p:sp>
        <p:nvSpPr>
          <p:cNvPr id="3" name="Text Placeholder 2"/>
          <p:cNvSpPr>
            <a:spLocks noGrp="1"/>
          </p:cNvSpPr>
          <p:nvPr>
            <p:ph type="body" idx="1"/>
          </p:nvPr>
        </p:nvSpPr>
        <p:spPr>
          <a:xfrm>
            <a:off x="2095500" y="2285999"/>
            <a:ext cx="8020048" cy="3270251"/>
          </a:xfrm>
          <a:solidFill>
            <a:schemeClr val="bg1"/>
          </a:solidFill>
          <a:effectLst/>
        </p:spPr>
        <p:txBody>
          <a:bodyPr/>
          <a:lstStyle/>
          <a:p>
            <a:pPr marL="177800" indent="0">
              <a:buNone/>
            </a:pPr>
            <a:r>
              <a:rPr lang="en-US" sz="4400" dirty="0"/>
              <a:t>A sum of money was shared between George and Benjamin in a ratio of 3:4. If the sum of money was $56.00, how much did George get?</a:t>
            </a:r>
          </a:p>
        </p:txBody>
      </p:sp>
      <p:graphicFrame>
        <p:nvGraphicFramePr>
          <p:cNvPr id="14" name="Table 13"/>
          <p:cNvGraphicFramePr>
            <a:graphicFrameLocks noGrp="1"/>
          </p:cNvGraphicFramePr>
          <p:nvPr>
            <p:extLst>
              <p:ext uri="{D42A27DB-BD31-4B8C-83A1-F6EECF244321}">
                <p14:modId xmlns:p14="http://schemas.microsoft.com/office/powerpoint/2010/main" val="4115189396"/>
              </p:ext>
            </p:extLst>
          </p:nvPr>
        </p:nvGraphicFramePr>
        <p:xfrm>
          <a:off x="398462" y="1090506"/>
          <a:ext cx="11383960" cy="750994"/>
        </p:xfrm>
        <a:graphic>
          <a:graphicData uri="http://schemas.openxmlformats.org/drawingml/2006/table">
            <a:tbl>
              <a:tblPr firstRow="1" bandRow="1">
                <a:tableStyleId>{5C22544A-7EE6-4342-B048-85BDC9FD1C3A}</a:tableStyleId>
              </a:tblPr>
              <a:tblGrid>
                <a:gridCol w="1422995">
                  <a:extLst>
                    <a:ext uri="{9D8B030D-6E8A-4147-A177-3AD203B41FA5}">
                      <a16:colId xmlns:a16="http://schemas.microsoft.com/office/drawing/2014/main" val="20000"/>
                    </a:ext>
                  </a:extLst>
                </a:gridCol>
                <a:gridCol w="1422995">
                  <a:extLst>
                    <a:ext uri="{9D8B030D-6E8A-4147-A177-3AD203B41FA5}">
                      <a16:colId xmlns:a16="http://schemas.microsoft.com/office/drawing/2014/main" val="20001"/>
                    </a:ext>
                  </a:extLst>
                </a:gridCol>
                <a:gridCol w="1422995">
                  <a:extLst>
                    <a:ext uri="{9D8B030D-6E8A-4147-A177-3AD203B41FA5}">
                      <a16:colId xmlns:a16="http://schemas.microsoft.com/office/drawing/2014/main" val="20002"/>
                    </a:ext>
                  </a:extLst>
                </a:gridCol>
                <a:gridCol w="1476178">
                  <a:extLst>
                    <a:ext uri="{9D8B030D-6E8A-4147-A177-3AD203B41FA5}">
                      <a16:colId xmlns:a16="http://schemas.microsoft.com/office/drawing/2014/main" val="20003"/>
                    </a:ext>
                  </a:extLst>
                </a:gridCol>
                <a:gridCol w="1369812">
                  <a:extLst>
                    <a:ext uri="{9D8B030D-6E8A-4147-A177-3AD203B41FA5}">
                      <a16:colId xmlns:a16="http://schemas.microsoft.com/office/drawing/2014/main" val="20004"/>
                    </a:ext>
                  </a:extLst>
                </a:gridCol>
                <a:gridCol w="1422995">
                  <a:extLst>
                    <a:ext uri="{9D8B030D-6E8A-4147-A177-3AD203B41FA5}">
                      <a16:colId xmlns:a16="http://schemas.microsoft.com/office/drawing/2014/main" val="20005"/>
                    </a:ext>
                  </a:extLst>
                </a:gridCol>
                <a:gridCol w="1422995">
                  <a:extLst>
                    <a:ext uri="{9D8B030D-6E8A-4147-A177-3AD203B41FA5}">
                      <a16:colId xmlns:a16="http://schemas.microsoft.com/office/drawing/2014/main" val="20006"/>
                    </a:ext>
                  </a:extLst>
                </a:gridCol>
                <a:gridCol w="1422995">
                  <a:extLst>
                    <a:ext uri="{9D8B030D-6E8A-4147-A177-3AD203B41FA5}">
                      <a16:colId xmlns:a16="http://schemas.microsoft.com/office/drawing/2014/main" val="20007"/>
                    </a:ext>
                  </a:extLst>
                </a:gridCol>
              </a:tblGrid>
              <a:tr h="750994">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0"/>
                  </a:ext>
                </a:extLst>
              </a:tr>
            </a:tbl>
          </a:graphicData>
        </a:graphic>
      </p:graphicFrame>
      <p:sp>
        <p:nvSpPr>
          <p:cNvPr id="15" name="TextBox 14"/>
          <p:cNvSpPr txBox="1"/>
          <p:nvPr/>
        </p:nvSpPr>
        <p:spPr>
          <a:xfrm>
            <a:off x="619125" y="1285875"/>
            <a:ext cx="11049000" cy="461665"/>
          </a:xfrm>
          <a:prstGeom prst="rect">
            <a:avLst/>
          </a:prstGeom>
          <a:noFill/>
        </p:spPr>
        <p:txBody>
          <a:bodyPr wrap="square" rtlCol="0">
            <a:spAutoFit/>
          </a:bodyPr>
          <a:lstStyle/>
          <a:p>
            <a:pPr algn="ctr"/>
            <a:r>
              <a:rPr lang="en-US" sz="2400" b="1" dirty="0">
                <a:solidFill>
                  <a:schemeClr val="bg1"/>
                </a:solidFill>
              </a:rPr>
              <a:t>Solve this problem using a tape diagram.</a:t>
            </a:r>
          </a:p>
        </p:txBody>
      </p:sp>
      <p:sp>
        <p:nvSpPr>
          <p:cNvPr id="2" name="TextBox 1"/>
          <p:cNvSpPr txBox="1"/>
          <p:nvPr/>
        </p:nvSpPr>
        <p:spPr>
          <a:xfrm rot="16200000">
            <a:off x="-2502677" y="3091758"/>
            <a:ext cx="5638801" cy="184666"/>
          </a:xfrm>
          <a:prstGeom prst="rect">
            <a:avLst/>
          </a:prstGeom>
          <a:noFill/>
        </p:spPr>
        <p:txBody>
          <a:bodyPr wrap="square" rtlCol="0">
            <a:spAutoFit/>
          </a:bodyPr>
          <a:lstStyle/>
          <a:p>
            <a:r>
              <a:rPr lang="en-US" sz="600" i="1" dirty="0">
                <a:solidFill>
                  <a:schemeClr val="bg1">
                    <a:lumMod val="75000"/>
                  </a:schemeClr>
                </a:solidFill>
              </a:rPr>
              <a:t>Credit:  </a:t>
            </a:r>
            <a:r>
              <a:rPr lang="en-US" sz="600" i="1" dirty="0" err="1">
                <a:solidFill>
                  <a:schemeClr val="bg1">
                    <a:lumMod val="75000"/>
                  </a:schemeClr>
                </a:solidFill>
              </a:rPr>
              <a:t>geralt</a:t>
            </a:r>
            <a:r>
              <a:rPr lang="en-US" sz="600" i="1" dirty="0">
                <a:solidFill>
                  <a:schemeClr val="bg1">
                    <a:lumMod val="75000"/>
                  </a:schemeClr>
                </a:solidFill>
              </a:rPr>
              <a:t>/</a:t>
            </a:r>
            <a:r>
              <a:rPr lang="en-US" sz="600" i="1" dirty="0" err="1">
                <a:solidFill>
                  <a:schemeClr val="bg1">
                    <a:lumMod val="75000"/>
                  </a:schemeClr>
                </a:solidFill>
              </a:rPr>
              <a:t>pixabay.com</a:t>
            </a:r>
            <a:endParaRPr lang="en-US" dirty="0">
              <a:solidFill>
                <a:schemeClr val="bg1">
                  <a:lumMod val="75000"/>
                </a:schemeClr>
              </a:solidFill>
            </a:endParaRPr>
          </a:p>
        </p:txBody>
      </p:sp>
      <p:sp>
        <p:nvSpPr>
          <p:cNvPr id="9" name="Shape 51">
            <a:extLst>
              <a:ext uri="{FF2B5EF4-FFF2-40B4-BE49-F238E27FC236}">
                <a16:creationId xmlns:a16="http://schemas.microsoft.com/office/drawing/2014/main" id="{6E3EDE9C-760A-E64D-949B-78810A73385F}"/>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6488239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mtClean="0"/>
              <a:pPr/>
              <a:t>28</a:t>
            </a:fld>
            <a:endParaRPr lang="en-US" dirty="0"/>
          </a:p>
        </p:txBody>
      </p:sp>
      <p:sp>
        <p:nvSpPr>
          <p:cNvPr id="4" name="Title 3"/>
          <p:cNvSpPr>
            <a:spLocks noGrp="1"/>
          </p:cNvSpPr>
          <p:nvPr>
            <p:ph type="title"/>
          </p:nvPr>
        </p:nvSpPr>
        <p:spPr/>
        <p:txBody>
          <a:bodyPr>
            <a:normAutofit/>
          </a:bodyPr>
          <a:lstStyle/>
          <a:p>
            <a:r>
              <a:rPr lang="en-US" b="1" dirty="0"/>
              <a:t>Engaging in the math</a:t>
            </a:r>
          </a:p>
        </p:txBody>
      </p:sp>
      <p:sp>
        <p:nvSpPr>
          <p:cNvPr id="15" name="TextBox 14"/>
          <p:cNvSpPr txBox="1"/>
          <p:nvPr/>
        </p:nvSpPr>
        <p:spPr>
          <a:xfrm>
            <a:off x="619125" y="1285875"/>
            <a:ext cx="11049000" cy="461665"/>
          </a:xfrm>
          <a:prstGeom prst="rect">
            <a:avLst/>
          </a:prstGeom>
          <a:noFill/>
        </p:spPr>
        <p:txBody>
          <a:bodyPr wrap="square" rtlCol="0">
            <a:spAutoFit/>
          </a:bodyPr>
          <a:lstStyle/>
          <a:p>
            <a:pPr algn="ctr"/>
            <a:r>
              <a:rPr lang="en-US" sz="2400" b="1" dirty="0">
                <a:solidFill>
                  <a:schemeClr val="bg1"/>
                </a:solidFill>
              </a:rPr>
              <a:t>Solve this problem using a tape diagram.</a:t>
            </a:r>
          </a:p>
        </p:txBody>
      </p:sp>
      <p:sp>
        <p:nvSpPr>
          <p:cNvPr id="9" name="Text Placeholder 4"/>
          <p:cNvSpPr>
            <a:spLocks noGrp="1"/>
          </p:cNvSpPr>
          <p:nvPr>
            <p:ph type="body" idx="1"/>
          </p:nvPr>
        </p:nvSpPr>
        <p:spPr>
          <a:xfrm>
            <a:off x="398463" y="1193801"/>
            <a:ext cx="6191024" cy="1187449"/>
          </a:xfrm>
          <a:prstGeom prst="rect">
            <a:avLst/>
          </a:prstGeom>
        </p:spPr>
        <p:txBody>
          <a:bodyPr/>
          <a:lstStyle/>
          <a:p>
            <a:pPr marL="0" indent="0">
              <a:spcBef>
                <a:spcPts val="600"/>
              </a:spcBef>
              <a:buNone/>
            </a:pPr>
            <a:r>
              <a:rPr lang="en-US" sz="3600" dirty="0">
                <a:solidFill>
                  <a:srgbClr val="797878"/>
                </a:solidFill>
                <a:latin typeface="Calibri"/>
                <a:cs typeface="Calibri"/>
              </a:rPr>
              <a:t>Represent 3 + 2 using a tape diagram</a:t>
            </a:r>
            <a:r>
              <a:rPr lang="en-US" sz="3200" dirty="0">
                <a:solidFill>
                  <a:srgbClr val="797878"/>
                </a:solidFill>
                <a:latin typeface="Calibri"/>
                <a:cs typeface="Calibri"/>
              </a:rPr>
              <a:t>.</a:t>
            </a:r>
          </a:p>
        </p:txBody>
      </p:sp>
      <p:sp>
        <p:nvSpPr>
          <p:cNvPr id="19" name="Text Placeholder 4"/>
          <p:cNvSpPr txBox="1">
            <a:spLocks/>
          </p:cNvSpPr>
          <p:nvPr/>
        </p:nvSpPr>
        <p:spPr>
          <a:xfrm>
            <a:off x="6345238" y="1203326"/>
            <a:ext cx="6191024" cy="1187449"/>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0" indent="0">
              <a:spcBef>
                <a:spcPts val="600"/>
              </a:spcBef>
              <a:buFont typeface="Arial"/>
              <a:buNone/>
            </a:pPr>
            <a:r>
              <a:rPr lang="en-US" sz="3600" dirty="0">
                <a:solidFill>
                  <a:srgbClr val="797878"/>
                </a:solidFill>
              </a:rPr>
              <a:t>Represent x + 2 using a tape diagram</a:t>
            </a:r>
            <a:r>
              <a:rPr lang="en-US" sz="3200" dirty="0">
                <a:solidFill>
                  <a:srgbClr val="797878"/>
                </a:solidFill>
              </a:rPr>
              <a: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3662" y="2390775"/>
            <a:ext cx="3706937" cy="1839101"/>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441" y="4239401"/>
            <a:ext cx="3658936" cy="1784481"/>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9487" y="2925011"/>
            <a:ext cx="5168882" cy="1526674"/>
          </a:xfrm>
          <a:prstGeom prst="rect">
            <a:avLst/>
          </a:prstGeom>
        </p:spPr>
      </p:pic>
      <p:sp>
        <p:nvSpPr>
          <p:cNvPr id="10" name="Shape 51">
            <a:extLst>
              <a:ext uri="{FF2B5EF4-FFF2-40B4-BE49-F238E27FC236}">
                <a16:creationId xmlns:a16="http://schemas.microsoft.com/office/drawing/2014/main" id="{B8B983AE-3C39-DC4E-9FBF-991E86BB4199}"/>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515209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mtClean="0"/>
              <a:pPr/>
              <a:t>29</a:t>
            </a:fld>
            <a:endParaRPr lang="en-US" dirty="0"/>
          </a:p>
        </p:txBody>
      </p:sp>
      <p:sp>
        <p:nvSpPr>
          <p:cNvPr id="4" name="Title 3"/>
          <p:cNvSpPr>
            <a:spLocks noGrp="1"/>
          </p:cNvSpPr>
          <p:nvPr>
            <p:ph type="title"/>
          </p:nvPr>
        </p:nvSpPr>
        <p:spPr/>
        <p:txBody>
          <a:bodyPr>
            <a:normAutofit/>
          </a:bodyPr>
          <a:lstStyle/>
          <a:p>
            <a:r>
              <a:rPr lang="en-US" b="1" dirty="0"/>
              <a:t>Engaging in the math</a:t>
            </a:r>
          </a:p>
        </p:txBody>
      </p:sp>
      <p:sp>
        <p:nvSpPr>
          <p:cNvPr id="8" name="Text Placeholder 4"/>
          <p:cNvSpPr>
            <a:spLocks noGrp="1"/>
          </p:cNvSpPr>
          <p:nvPr>
            <p:ph type="body" idx="1"/>
          </p:nvPr>
        </p:nvSpPr>
        <p:spPr>
          <a:xfrm>
            <a:off x="0" y="1193802"/>
            <a:ext cx="12192000" cy="981074"/>
          </a:xfrm>
          <a:prstGeom prst="rect">
            <a:avLst/>
          </a:prstGeom>
        </p:spPr>
        <p:txBody>
          <a:bodyPr/>
          <a:lstStyle/>
          <a:p>
            <a:pPr marL="0" indent="0" algn="ctr">
              <a:spcBef>
                <a:spcPts val="600"/>
              </a:spcBef>
              <a:buNone/>
            </a:pPr>
            <a:r>
              <a:rPr lang="en-US" sz="3600" dirty="0">
                <a:solidFill>
                  <a:srgbClr val="797878"/>
                </a:solidFill>
                <a:latin typeface="Calibri"/>
                <a:cs typeface="Calibri"/>
              </a:rPr>
              <a:t>Draw a rectangular array for 3 (3 + 2)</a:t>
            </a:r>
            <a:endParaRPr lang="en-US" sz="3200" dirty="0">
              <a:solidFill>
                <a:srgbClr val="797878"/>
              </a:solidFill>
              <a:latin typeface="Calibri"/>
              <a:cs typeface="Calibri"/>
            </a:endParaRPr>
          </a:p>
        </p:txBody>
      </p:sp>
      <p:sp>
        <p:nvSpPr>
          <p:cNvPr id="29" name="Text Placeholder 4"/>
          <p:cNvSpPr txBox="1">
            <a:spLocks/>
          </p:cNvSpPr>
          <p:nvPr/>
        </p:nvSpPr>
        <p:spPr>
          <a:xfrm>
            <a:off x="6619874" y="2664144"/>
            <a:ext cx="5089525" cy="1780855"/>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0" indent="0" algn="ctr">
              <a:spcBef>
                <a:spcPts val="600"/>
              </a:spcBef>
              <a:buFont typeface="Arial"/>
              <a:buNone/>
            </a:pPr>
            <a:r>
              <a:rPr lang="en-US" sz="3600" dirty="0">
                <a:solidFill>
                  <a:srgbClr val="797878"/>
                </a:solidFill>
              </a:rPr>
              <a:t>How would this change if the original problem was 3 (x + 2)?</a:t>
            </a:r>
            <a:endParaRPr lang="en-US" sz="3200" dirty="0">
              <a:solidFill>
                <a:srgbClr val="797878"/>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962" y="1931735"/>
            <a:ext cx="5496427" cy="3739505"/>
          </a:xfrm>
          <a:prstGeom prst="rect">
            <a:avLst/>
          </a:prstGeom>
        </p:spPr>
      </p:pic>
      <p:sp>
        <p:nvSpPr>
          <p:cNvPr id="7" name="Shape 51">
            <a:extLst>
              <a:ext uri="{FF2B5EF4-FFF2-40B4-BE49-F238E27FC236}">
                <a16:creationId xmlns:a16="http://schemas.microsoft.com/office/drawing/2014/main" id="{7A9EE226-ABDF-6643-BC54-02319586B135}"/>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11590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16397" y="250396"/>
            <a:ext cx="7403961" cy="6211255"/>
            <a:chOff x="751490" y="954114"/>
            <a:chExt cx="7485730" cy="5267521"/>
          </a:xfrm>
          <a:solidFill>
            <a:srgbClr val="800000"/>
          </a:solidFill>
        </p:grpSpPr>
        <p:sp>
          <p:nvSpPr>
            <p:cNvPr id="4" name="Freeform 3"/>
            <p:cNvSpPr/>
            <p:nvPr/>
          </p:nvSpPr>
          <p:spPr>
            <a:xfrm>
              <a:off x="751490" y="9541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a:scene3d>
              <a:camera prst="orthographicFront"/>
              <a:lightRig rig="threePt" dir="t"/>
            </a:scene3d>
            <a:sp3d>
              <a:bevelT/>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lvl="0" algn="l" defTabSz="800100">
                <a:lnSpc>
                  <a:spcPct val="90000"/>
                </a:lnSpc>
                <a:spcBef>
                  <a:spcPct val="0"/>
                </a:spcBef>
                <a:spcAft>
                  <a:spcPct val="35000"/>
                </a:spcAft>
              </a:pPr>
              <a:r>
                <a:rPr lang="en-US" sz="2800" kern="1200" dirty="0">
                  <a:solidFill>
                    <a:schemeClr val="tx1"/>
                  </a:solidFill>
                  <a:latin typeface="Calibri"/>
                  <a:cs typeface="Calibri"/>
                </a:rPr>
                <a:t>Understand that those who work, learn.</a:t>
              </a:r>
            </a:p>
          </p:txBody>
        </p:sp>
        <p:sp>
          <p:nvSpPr>
            <p:cNvPr id="7" name="Freeform 6"/>
            <p:cNvSpPr/>
            <p:nvPr/>
          </p:nvSpPr>
          <p:spPr>
            <a:xfrm>
              <a:off x="751490" y="16237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Look for solutions, not blame.</a:t>
              </a:r>
            </a:p>
          </p:txBody>
        </p:sp>
        <p:sp>
          <p:nvSpPr>
            <p:cNvPr id="8" name="Freeform 7"/>
            <p:cNvSpPr/>
            <p:nvPr/>
          </p:nvSpPr>
          <p:spPr>
            <a:xfrm>
              <a:off x="751490" y="22933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Focus on systems, not people.</a:t>
              </a:r>
            </a:p>
          </p:txBody>
        </p:sp>
        <p:sp>
          <p:nvSpPr>
            <p:cNvPr id="9" name="Freeform 8"/>
            <p:cNvSpPr/>
            <p:nvPr/>
          </p:nvSpPr>
          <p:spPr>
            <a:xfrm>
              <a:off x="751490" y="29629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Recognize that everyone has expertise.</a:t>
              </a:r>
            </a:p>
          </p:txBody>
        </p:sp>
        <p:sp>
          <p:nvSpPr>
            <p:cNvPr id="10" name="Freeform 9"/>
            <p:cNvSpPr/>
            <p:nvPr/>
          </p:nvSpPr>
          <p:spPr>
            <a:xfrm>
              <a:off x="751490" y="36325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Be honest.</a:t>
              </a:r>
            </a:p>
          </p:txBody>
        </p:sp>
        <p:sp>
          <p:nvSpPr>
            <p:cNvPr id="11" name="Freeform 10"/>
            <p:cNvSpPr/>
            <p:nvPr/>
          </p:nvSpPr>
          <p:spPr>
            <a:xfrm>
              <a:off x="751490" y="43021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Challenge ideas.</a:t>
              </a:r>
            </a:p>
          </p:txBody>
        </p:sp>
        <p:sp>
          <p:nvSpPr>
            <p:cNvPr id="12" name="Freeform 11"/>
            <p:cNvSpPr/>
            <p:nvPr/>
          </p:nvSpPr>
          <p:spPr>
            <a:xfrm>
              <a:off x="751490" y="49717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Share talk time.</a:t>
              </a:r>
            </a:p>
          </p:txBody>
        </p:sp>
        <p:sp>
          <p:nvSpPr>
            <p:cNvPr id="13" name="Freeform 12"/>
            <p:cNvSpPr/>
            <p:nvPr/>
          </p:nvSpPr>
          <p:spPr>
            <a:xfrm>
              <a:off x="751490" y="56413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Mistakes are expected, respected, and inspected.</a:t>
              </a:r>
            </a:p>
          </p:txBody>
        </p:sp>
      </p:grpSp>
      <p:sp>
        <p:nvSpPr>
          <p:cNvPr id="15" name="Title 1"/>
          <p:cNvSpPr>
            <a:spLocks noGrp="1"/>
          </p:cNvSpPr>
          <p:nvPr>
            <p:ph type="title"/>
          </p:nvPr>
        </p:nvSpPr>
        <p:spPr/>
        <p:txBody>
          <a:bodyPr>
            <a:noAutofit/>
          </a:bodyPr>
          <a:lstStyle/>
          <a:p>
            <a:r>
              <a:rPr lang="en-US" sz="6000" b="1" dirty="0">
                <a:solidFill>
                  <a:schemeClr val="bg1"/>
                </a:solidFill>
                <a:latin typeface="Calibri"/>
                <a:cs typeface="Calibri"/>
              </a:rPr>
              <a:t>Group norms</a:t>
            </a:r>
          </a:p>
        </p:txBody>
      </p:sp>
      <p:sp>
        <p:nvSpPr>
          <p:cNvPr id="2" name="Rectangle 1"/>
          <p:cNvSpPr/>
          <p:nvPr/>
        </p:nvSpPr>
        <p:spPr>
          <a:xfrm>
            <a:off x="84342" y="5520249"/>
            <a:ext cx="3845483" cy="307777"/>
          </a:xfrm>
          <a:prstGeom prst="rect">
            <a:avLst/>
          </a:prstGeom>
        </p:spPr>
        <p:txBody>
          <a:bodyPr wrap="square">
            <a:spAutoFit/>
          </a:bodyPr>
          <a:lstStyle/>
          <a:p>
            <a:pPr lvl="1"/>
            <a:endParaRPr lang="en-US" dirty="0"/>
          </a:p>
        </p:txBody>
      </p:sp>
    </p:spTree>
    <p:custDataLst>
      <p:tags r:id="rId1"/>
    </p:custDataLst>
    <p:extLst>
      <p:ext uri="{BB962C8B-B14F-4D97-AF65-F5344CB8AC3E}">
        <p14:creationId xmlns:p14="http://schemas.microsoft.com/office/powerpoint/2010/main" val="1371814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mtClean="0"/>
              <a:pPr/>
              <a:t>30</a:t>
            </a:fld>
            <a:endParaRPr lang="en-US" dirty="0"/>
          </a:p>
        </p:txBody>
      </p:sp>
      <p:sp>
        <p:nvSpPr>
          <p:cNvPr id="4" name="Title 3"/>
          <p:cNvSpPr>
            <a:spLocks noGrp="1"/>
          </p:cNvSpPr>
          <p:nvPr>
            <p:ph type="title"/>
          </p:nvPr>
        </p:nvSpPr>
        <p:spPr/>
        <p:txBody>
          <a:bodyPr>
            <a:normAutofit/>
          </a:bodyPr>
          <a:lstStyle/>
          <a:p>
            <a:r>
              <a:rPr lang="en-US" b="1" dirty="0"/>
              <a:t>Engaging in the math</a:t>
            </a:r>
          </a:p>
        </p:txBody>
      </p:sp>
      <p:sp>
        <p:nvSpPr>
          <p:cNvPr id="8" name="Text Placeholder 4"/>
          <p:cNvSpPr>
            <a:spLocks noGrp="1"/>
          </p:cNvSpPr>
          <p:nvPr>
            <p:ph type="body" idx="1"/>
          </p:nvPr>
        </p:nvSpPr>
        <p:spPr>
          <a:xfrm>
            <a:off x="0" y="981993"/>
            <a:ext cx="12192000" cy="1663698"/>
          </a:xfrm>
          <a:prstGeom prst="rect">
            <a:avLst/>
          </a:prstGeom>
        </p:spPr>
        <p:txBody>
          <a:bodyPr/>
          <a:lstStyle/>
          <a:p>
            <a:pPr marL="0" indent="0" algn="ctr">
              <a:spcBef>
                <a:spcPts val="600"/>
              </a:spcBef>
              <a:buNone/>
            </a:pPr>
            <a:r>
              <a:rPr lang="en-US" sz="3600" dirty="0">
                <a:solidFill>
                  <a:srgbClr val="797878"/>
                </a:solidFill>
              </a:rPr>
              <a:t>Create 3 different representations for the following expression: </a:t>
            </a:r>
            <a:r>
              <a:rPr lang="en-US" sz="3200" dirty="0">
                <a:solidFill>
                  <a:srgbClr val="797878"/>
                </a:solidFill>
                <a:latin typeface="Calibri"/>
                <a:cs typeface="Calibri"/>
              </a:rPr>
              <a:t>3(x + y)</a:t>
            </a:r>
          </a:p>
        </p:txBody>
      </p:sp>
      <p:sp>
        <p:nvSpPr>
          <p:cNvPr id="5" name="Rectangle 4"/>
          <p:cNvSpPr/>
          <p:nvPr/>
        </p:nvSpPr>
        <p:spPr>
          <a:xfrm>
            <a:off x="1019662" y="3989487"/>
            <a:ext cx="3580427" cy="461665"/>
          </a:xfrm>
          <a:prstGeom prst="rect">
            <a:avLst/>
          </a:prstGeom>
        </p:spPr>
        <p:txBody>
          <a:bodyPr wrap="none">
            <a:spAutoFit/>
          </a:bodyPr>
          <a:lstStyle/>
          <a:p>
            <a:pPr algn="ctr"/>
            <a:r>
              <a:rPr lang="en-US" sz="2400" b="1" dirty="0">
                <a:solidFill>
                  <a:schemeClr val="bg1"/>
                </a:solidFill>
              </a:rPr>
              <a:t>(x + y) + (x + y) + (x + y)</a:t>
            </a:r>
          </a:p>
        </p:txBody>
      </p:sp>
      <p:sp>
        <p:nvSpPr>
          <p:cNvPr id="32" name="Rectangle 31"/>
          <p:cNvSpPr/>
          <p:nvPr/>
        </p:nvSpPr>
        <p:spPr>
          <a:xfrm>
            <a:off x="7825069" y="4014887"/>
            <a:ext cx="3375443" cy="461665"/>
          </a:xfrm>
          <a:prstGeom prst="rect">
            <a:avLst/>
          </a:prstGeom>
        </p:spPr>
        <p:txBody>
          <a:bodyPr wrap="none">
            <a:spAutoFit/>
          </a:bodyPr>
          <a:lstStyle/>
          <a:p>
            <a:pPr algn="ctr"/>
            <a:r>
              <a:rPr lang="en-US" sz="2400" b="1" dirty="0">
                <a:solidFill>
                  <a:schemeClr val="bg1"/>
                </a:solidFill>
              </a:rPr>
              <a:t>(x + x + x) + (y + y + y)</a:t>
            </a:r>
          </a:p>
        </p:txBody>
      </p:sp>
      <p:sp>
        <p:nvSpPr>
          <p:cNvPr id="33" name="Rectangle 32"/>
          <p:cNvSpPr/>
          <p:nvPr/>
        </p:nvSpPr>
        <p:spPr>
          <a:xfrm>
            <a:off x="5541442" y="3989487"/>
            <a:ext cx="1223412" cy="461665"/>
          </a:xfrm>
          <a:prstGeom prst="rect">
            <a:avLst/>
          </a:prstGeom>
        </p:spPr>
        <p:txBody>
          <a:bodyPr wrap="none">
            <a:spAutoFit/>
          </a:bodyPr>
          <a:lstStyle/>
          <a:p>
            <a:pPr algn="ctr"/>
            <a:r>
              <a:rPr lang="en-US" sz="2400" b="1" dirty="0">
                <a:solidFill>
                  <a:schemeClr val="bg1"/>
                </a:solidFill>
              </a:rPr>
              <a:t>3x + 3y</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00794"/>
            <a:ext cx="11966713" cy="2140143"/>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22177"/>
            <a:ext cx="12192000" cy="2418759"/>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900" y="2108200"/>
            <a:ext cx="12001500" cy="2641600"/>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8445" y="2321110"/>
            <a:ext cx="11758268" cy="3668874"/>
          </a:xfrm>
          <a:prstGeom prst="rect">
            <a:avLst/>
          </a:prstGeom>
        </p:spPr>
      </p:pic>
      <p:sp>
        <p:nvSpPr>
          <p:cNvPr id="15" name="Shape 51">
            <a:extLst>
              <a:ext uri="{FF2B5EF4-FFF2-40B4-BE49-F238E27FC236}">
                <a16:creationId xmlns:a16="http://schemas.microsoft.com/office/drawing/2014/main" id="{437D0C62-5649-2744-8630-0CBE1D7E9A3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830509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ssolv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31</a:t>
            </a:fld>
            <a:endParaRPr lang="en-US" sz="1600">
              <a:solidFill>
                <a:srgbClr val="A7A7A7"/>
              </a:solidFill>
              <a:latin typeface="Century"/>
              <a:ea typeface="Century"/>
              <a:cs typeface="Century"/>
              <a:sym typeface="Century"/>
            </a:endParaRPr>
          </a:p>
        </p:txBody>
      </p:sp>
      <p:sp>
        <p:nvSpPr>
          <p:cNvPr id="2" name="Title 1"/>
          <p:cNvSpPr>
            <a:spLocks noGrp="1"/>
          </p:cNvSpPr>
          <p:nvPr>
            <p:ph type="title"/>
          </p:nvPr>
        </p:nvSpPr>
        <p:spPr/>
        <p:txBody>
          <a:bodyPr/>
          <a:lstStyle/>
          <a:p>
            <a:r>
              <a:rPr lang="en-US" b="1" dirty="0"/>
              <a:t>Engaging in the math</a:t>
            </a:r>
          </a:p>
        </p:txBody>
      </p:sp>
      <p:sp>
        <p:nvSpPr>
          <p:cNvPr id="4" name="Text Placeholder 3"/>
          <p:cNvSpPr>
            <a:spLocks noGrp="1"/>
          </p:cNvSpPr>
          <p:nvPr>
            <p:ph type="body" idx="1"/>
          </p:nvPr>
        </p:nvSpPr>
        <p:spPr>
          <a:xfrm>
            <a:off x="377651" y="985831"/>
            <a:ext cx="11383961" cy="4822824"/>
          </a:xfrm>
        </p:spPr>
        <p:txBody>
          <a:bodyPr/>
          <a:lstStyle/>
          <a:p>
            <a:pPr marL="177800" indent="0">
              <a:buNone/>
            </a:pPr>
            <a:r>
              <a:rPr lang="en-US" dirty="0"/>
              <a:t>A square fountain with side length </a:t>
            </a:r>
            <a:r>
              <a:rPr lang="en-US" i="1" dirty="0"/>
              <a:t>s</a:t>
            </a:r>
            <a:r>
              <a:rPr lang="en-US" dirty="0"/>
              <a:t> feet is bordered by a single row of square tiles as shown.  </a:t>
            </a:r>
          </a:p>
          <a:p>
            <a:pPr marL="177800" indent="0">
              <a:buNone/>
            </a:pPr>
            <a:endParaRPr lang="en-US" dirty="0"/>
          </a:p>
          <a:p>
            <a:pPr marL="177800" indent="0">
              <a:buNone/>
            </a:pPr>
            <a:endParaRPr lang="en-US" dirty="0"/>
          </a:p>
          <a:p>
            <a:pPr marL="177800" indent="0">
              <a:buNone/>
            </a:pPr>
            <a:endParaRPr lang="en-US" dirty="0"/>
          </a:p>
          <a:p>
            <a:pPr marL="177800" indent="0">
              <a:buNone/>
            </a:pPr>
            <a:endParaRPr lang="en-US" dirty="0"/>
          </a:p>
          <a:p>
            <a:pPr marL="177800" indent="0">
              <a:buNone/>
            </a:pPr>
            <a:endParaRPr lang="en-US" dirty="0"/>
          </a:p>
          <a:p>
            <a:pPr marL="177800" indent="0">
              <a:buNone/>
            </a:pPr>
            <a:endParaRPr lang="en-US" dirty="0"/>
          </a:p>
          <a:p>
            <a:pPr marL="177800" indent="0">
              <a:buNone/>
            </a:pPr>
            <a:endParaRPr lang="en-US" dirty="0"/>
          </a:p>
          <a:p>
            <a:pPr marL="177800" indent="0">
              <a:buNone/>
            </a:pPr>
            <a:r>
              <a:rPr lang="en-US" dirty="0"/>
              <a:t>Express the total number of tiles needed in terms of </a:t>
            </a:r>
            <a:r>
              <a:rPr lang="en-US" i="1" dirty="0"/>
              <a:t>s</a:t>
            </a:r>
            <a:r>
              <a:rPr lang="en-US" dirty="0"/>
              <a:t> three different ways.</a:t>
            </a:r>
          </a:p>
        </p:txBody>
      </p:sp>
      <p:grpSp>
        <p:nvGrpSpPr>
          <p:cNvPr id="15" name="Group 14"/>
          <p:cNvGrpSpPr/>
          <p:nvPr/>
        </p:nvGrpSpPr>
        <p:grpSpPr>
          <a:xfrm>
            <a:off x="4577920" y="1938369"/>
            <a:ext cx="5656306" cy="3200400"/>
            <a:chOff x="6127750" y="1858792"/>
            <a:chExt cx="5656306" cy="3200400"/>
          </a:xfrm>
        </p:grpSpPr>
        <p:sp>
          <p:nvSpPr>
            <p:cNvPr id="7" name="Rectangle 6"/>
            <p:cNvSpPr/>
            <p:nvPr/>
          </p:nvSpPr>
          <p:spPr>
            <a:xfrm>
              <a:off x="6127750" y="1858792"/>
              <a:ext cx="3200400" cy="320040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6600825" y="2300117"/>
              <a:ext cx="2286000" cy="2286000"/>
            </a:xfrm>
            <a:prstGeom prst="rect">
              <a:avLst/>
            </a:prstGeom>
            <a:solidFill>
              <a:schemeClr val="accent5">
                <a:lumMod val="40000"/>
                <a:lumOff val="6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 </a:t>
              </a:r>
            </a:p>
          </p:txBody>
        </p:sp>
        <p:sp>
          <p:nvSpPr>
            <p:cNvPr id="9" name="Rectangle 8"/>
            <p:cNvSpPr/>
            <p:nvPr/>
          </p:nvSpPr>
          <p:spPr>
            <a:xfrm>
              <a:off x="10528635" y="2004842"/>
              <a:ext cx="457200" cy="457200"/>
            </a:xfrm>
            <a:prstGeom prst="rect">
              <a:avLst/>
            </a:prstGeom>
            <a:solidFill>
              <a:schemeClr val="accent6">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7566607" y="2252492"/>
              <a:ext cx="878893" cy="307777"/>
            </a:xfrm>
            <a:prstGeom prst="rect">
              <a:avLst/>
            </a:prstGeom>
            <a:noFill/>
          </p:spPr>
          <p:txBody>
            <a:bodyPr wrap="square" rtlCol="0">
              <a:spAutoFit/>
            </a:bodyPr>
            <a:lstStyle/>
            <a:p>
              <a:r>
                <a:rPr lang="en-US" i="1" dirty="0"/>
                <a:t>s</a:t>
              </a:r>
              <a:r>
                <a:rPr lang="en-US" dirty="0"/>
                <a:t> ft.</a:t>
              </a:r>
              <a:endParaRPr lang="en-US" i="1" dirty="0"/>
            </a:p>
          </p:txBody>
        </p:sp>
        <p:sp>
          <p:nvSpPr>
            <p:cNvPr id="12" name="TextBox 11"/>
            <p:cNvSpPr txBox="1"/>
            <p:nvPr/>
          </p:nvSpPr>
          <p:spPr>
            <a:xfrm>
              <a:off x="6591882" y="3166892"/>
              <a:ext cx="878893" cy="307777"/>
            </a:xfrm>
            <a:prstGeom prst="rect">
              <a:avLst/>
            </a:prstGeom>
            <a:noFill/>
          </p:spPr>
          <p:txBody>
            <a:bodyPr wrap="square" rtlCol="0">
              <a:spAutoFit/>
            </a:bodyPr>
            <a:lstStyle/>
            <a:p>
              <a:r>
                <a:rPr lang="en-US" i="1" dirty="0"/>
                <a:t>s</a:t>
              </a:r>
              <a:r>
                <a:rPr lang="en-US" dirty="0"/>
                <a:t> ft.</a:t>
              </a:r>
              <a:endParaRPr lang="en-US" i="1" dirty="0"/>
            </a:p>
          </p:txBody>
        </p:sp>
        <p:sp>
          <p:nvSpPr>
            <p:cNvPr id="13" name="TextBox 12"/>
            <p:cNvSpPr txBox="1"/>
            <p:nvPr/>
          </p:nvSpPr>
          <p:spPr>
            <a:xfrm>
              <a:off x="10546388" y="2390505"/>
              <a:ext cx="878893" cy="307777"/>
            </a:xfrm>
            <a:prstGeom prst="rect">
              <a:avLst/>
            </a:prstGeom>
            <a:noFill/>
          </p:spPr>
          <p:txBody>
            <a:bodyPr wrap="square" rtlCol="0">
              <a:spAutoFit/>
            </a:bodyPr>
            <a:lstStyle/>
            <a:p>
              <a:r>
                <a:rPr lang="en-US" i="1" dirty="0"/>
                <a:t>1</a:t>
              </a:r>
              <a:r>
                <a:rPr lang="en-US" dirty="0"/>
                <a:t> ft.</a:t>
              </a:r>
              <a:endParaRPr lang="en-US" i="1" dirty="0"/>
            </a:p>
          </p:txBody>
        </p:sp>
        <p:sp>
          <p:nvSpPr>
            <p:cNvPr id="14" name="TextBox 13"/>
            <p:cNvSpPr txBox="1"/>
            <p:nvPr/>
          </p:nvSpPr>
          <p:spPr>
            <a:xfrm>
              <a:off x="10905163" y="2066655"/>
              <a:ext cx="878893" cy="307777"/>
            </a:xfrm>
            <a:prstGeom prst="rect">
              <a:avLst/>
            </a:prstGeom>
            <a:noFill/>
          </p:spPr>
          <p:txBody>
            <a:bodyPr wrap="square" rtlCol="0">
              <a:spAutoFit/>
            </a:bodyPr>
            <a:lstStyle/>
            <a:p>
              <a:r>
                <a:rPr lang="en-US" i="1" dirty="0"/>
                <a:t>1</a:t>
              </a:r>
              <a:r>
                <a:rPr lang="en-US" dirty="0"/>
                <a:t> ft.</a:t>
              </a:r>
              <a:endParaRPr lang="en-US" i="1" dirty="0"/>
            </a:p>
          </p:txBody>
        </p:sp>
      </p:grpSp>
      <p:sp>
        <p:nvSpPr>
          <p:cNvPr id="16" name="Shape 51">
            <a:extLst>
              <a:ext uri="{FF2B5EF4-FFF2-40B4-BE49-F238E27FC236}">
                <a16:creationId xmlns:a16="http://schemas.microsoft.com/office/drawing/2014/main" id="{580FC30A-993E-3D45-B14A-D2351175B010}"/>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83038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32</a:t>
            </a:fld>
            <a:endParaRPr lang="en-US" sz="1600" dirty="0">
              <a:solidFill>
                <a:srgbClr val="A7A7A7"/>
              </a:solidFill>
              <a:latin typeface="Century" charset="0"/>
              <a:ea typeface="Century" charset="0"/>
              <a:cs typeface="Century" charset="0"/>
            </a:endParaRPr>
          </a:p>
        </p:txBody>
      </p:sp>
      <p:sp>
        <p:nvSpPr>
          <p:cNvPr id="4" name="Title 3"/>
          <p:cNvSpPr>
            <a:spLocks noGrp="1"/>
          </p:cNvSpPr>
          <p:nvPr>
            <p:ph type="title"/>
          </p:nvPr>
        </p:nvSpPr>
        <p:spPr/>
        <p:txBody>
          <a:bodyPr>
            <a:normAutofit/>
          </a:bodyPr>
          <a:lstStyle/>
          <a:p>
            <a:r>
              <a:rPr lang="en-US" b="1" dirty="0"/>
              <a:t>Talking about the math</a:t>
            </a:r>
          </a:p>
        </p:txBody>
      </p:sp>
      <p:graphicFrame>
        <p:nvGraphicFramePr>
          <p:cNvPr id="7" name="Diagram 6"/>
          <p:cNvGraphicFramePr/>
          <p:nvPr>
            <p:extLst>
              <p:ext uri="{D42A27DB-BD31-4B8C-83A1-F6EECF244321}">
                <p14:modId xmlns:p14="http://schemas.microsoft.com/office/powerpoint/2010/main" val="2055781171"/>
              </p:ext>
            </p:extLst>
          </p:nvPr>
        </p:nvGraphicFramePr>
        <p:xfrm>
          <a:off x="2379518" y="826619"/>
          <a:ext cx="7432964" cy="44428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765463" y="4470437"/>
            <a:ext cx="10661073" cy="1261884"/>
          </a:xfrm>
          <a:prstGeom prst="rect">
            <a:avLst/>
          </a:prstGeom>
          <a:noFill/>
        </p:spPr>
        <p:txBody>
          <a:bodyPr wrap="square" rtlCol="0">
            <a:spAutoFit/>
          </a:bodyPr>
          <a:lstStyle/>
          <a:p>
            <a:pPr algn="ctr"/>
            <a:r>
              <a:rPr lang="en-US" sz="3800" b="1" dirty="0">
                <a:solidFill>
                  <a:schemeClr val="accent6">
                    <a:lumMod val="60000"/>
                    <a:lumOff val="40000"/>
                  </a:schemeClr>
                </a:solidFill>
                <a:latin typeface="Calibri" charset="0"/>
                <a:ea typeface="Calibri" charset="0"/>
                <a:cs typeface="Calibri" charset="0"/>
              </a:rPr>
              <a:t>What did you learn from the problem that you could use in solving other problems?</a:t>
            </a:r>
          </a:p>
        </p:txBody>
      </p:sp>
      <p:sp>
        <p:nvSpPr>
          <p:cNvPr id="8" name="Shape 51">
            <a:extLst>
              <a:ext uri="{FF2B5EF4-FFF2-40B4-BE49-F238E27FC236}">
                <a16:creationId xmlns:a16="http://schemas.microsoft.com/office/drawing/2014/main" id="{7F37F4D2-D4F9-174F-B5E7-F34662530663}"/>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548362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fld id="{4080289E-A2FF-0941-931A-EE1328331F47}" type="slidenum">
              <a:rPr lang="en-US" smtClean="0"/>
              <a:pPr/>
              <a:t>33</a:t>
            </a:fld>
            <a:endParaRPr lang="en-US" dirty="0"/>
          </a:p>
        </p:txBody>
      </p:sp>
      <p:sp>
        <p:nvSpPr>
          <p:cNvPr id="4" name="Title 3"/>
          <p:cNvSpPr>
            <a:spLocks noGrp="1"/>
          </p:cNvSpPr>
          <p:nvPr>
            <p:ph type="title"/>
          </p:nvPr>
        </p:nvSpPr>
        <p:spPr/>
        <p:txBody>
          <a:bodyPr>
            <a:normAutofit/>
          </a:bodyPr>
          <a:lstStyle/>
          <a:p>
            <a:r>
              <a:rPr lang="en-US" b="1" dirty="0"/>
              <a:t>Wrap-up</a:t>
            </a:r>
          </a:p>
        </p:txBody>
      </p:sp>
      <p:graphicFrame>
        <p:nvGraphicFramePr>
          <p:cNvPr id="7" name="Diagram 6"/>
          <p:cNvGraphicFramePr/>
          <p:nvPr>
            <p:extLst>
              <p:ext uri="{D42A27DB-BD31-4B8C-83A1-F6EECF244321}">
                <p14:modId xmlns:p14="http://schemas.microsoft.com/office/powerpoint/2010/main" val="3229039783"/>
              </p:ext>
            </p:extLst>
          </p:nvPr>
        </p:nvGraphicFramePr>
        <p:xfrm>
          <a:off x="276447" y="719666"/>
          <a:ext cx="1157996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hape 51">
            <a:extLst>
              <a:ext uri="{FF2B5EF4-FFF2-40B4-BE49-F238E27FC236}">
                <a16:creationId xmlns:a16="http://schemas.microsoft.com/office/drawing/2014/main" id="{04EF515D-24DF-2A42-A91E-5FC607F355FC}"/>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0345824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fld id="{4080289E-A2FF-0941-931A-EE1328331F47}" type="slidenum">
              <a:rPr lang="en-US" smtClean="0"/>
              <a:pPr/>
              <a:t>34</a:t>
            </a:fld>
            <a:endParaRPr lang="en-US" dirty="0"/>
          </a:p>
        </p:txBody>
      </p:sp>
      <p:sp>
        <p:nvSpPr>
          <p:cNvPr id="5" name="Text Placeholder 4"/>
          <p:cNvSpPr>
            <a:spLocks noGrp="1"/>
          </p:cNvSpPr>
          <p:nvPr>
            <p:ph type="body" idx="1"/>
          </p:nvPr>
        </p:nvSpPr>
        <p:spPr>
          <a:xfrm>
            <a:off x="398463" y="1193800"/>
            <a:ext cx="6191024" cy="4350657"/>
          </a:xfrm>
          <a:prstGeom prst="rect">
            <a:avLst/>
          </a:prstGeom>
        </p:spPr>
        <p:txBody>
          <a:bodyPr/>
          <a:lstStyle/>
          <a:p>
            <a:pPr marL="0" indent="0">
              <a:spcBef>
                <a:spcPts val="600"/>
              </a:spcBef>
              <a:buNone/>
            </a:pPr>
            <a:r>
              <a:rPr lang="en-US" sz="3600" dirty="0">
                <a:solidFill>
                  <a:srgbClr val="797878"/>
                </a:solidFill>
                <a:latin typeface="Calibri" charset="0"/>
                <a:ea typeface="Calibri" charset="0"/>
                <a:cs typeface="Calibri" charset="0"/>
              </a:rPr>
              <a:t>Use the handout to:</a:t>
            </a:r>
          </a:p>
          <a:p>
            <a:pPr marL="571500" indent="-571500">
              <a:spcBef>
                <a:spcPts val="600"/>
              </a:spcBef>
              <a:buFont typeface="Arial"/>
              <a:buChar char="•"/>
            </a:pPr>
            <a:r>
              <a:rPr lang="en-US" sz="3200" dirty="0">
                <a:solidFill>
                  <a:srgbClr val="797878"/>
                </a:solidFill>
                <a:latin typeface="Calibri" charset="0"/>
                <a:ea typeface="Calibri" charset="0"/>
                <a:cs typeface="Calibri" charset="0"/>
              </a:rPr>
              <a:t>Check off student behaviors/actions that you observed.</a:t>
            </a:r>
          </a:p>
          <a:p>
            <a:pPr marL="571500" indent="-571500">
              <a:spcBef>
                <a:spcPts val="600"/>
              </a:spcBef>
              <a:buFont typeface="Arial"/>
              <a:buChar char="•"/>
            </a:pPr>
            <a:r>
              <a:rPr lang="en-US" sz="3200" dirty="0">
                <a:solidFill>
                  <a:srgbClr val="797878"/>
                </a:solidFill>
                <a:latin typeface="Calibri" charset="0"/>
                <a:ea typeface="Calibri" charset="0"/>
                <a:cs typeface="Calibri" charset="0"/>
              </a:rPr>
              <a:t>Record any observations you made that serve as evidence.</a:t>
            </a:r>
          </a:p>
          <a:p>
            <a:pPr marL="571500" indent="-571500">
              <a:spcBef>
                <a:spcPts val="600"/>
              </a:spcBef>
              <a:buFont typeface="Arial"/>
              <a:buChar char="•"/>
            </a:pPr>
            <a:endParaRPr lang="en-US" sz="3200" dirty="0">
              <a:solidFill>
                <a:srgbClr val="797878"/>
              </a:solidFill>
            </a:endParaRPr>
          </a:p>
        </p:txBody>
      </p:sp>
      <p:sp>
        <p:nvSpPr>
          <p:cNvPr id="4" name="Title 3"/>
          <p:cNvSpPr>
            <a:spLocks noGrp="1"/>
          </p:cNvSpPr>
          <p:nvPr>
            <p:ph type="title"/>
          </p:nvPr>
        </p:nvSpPr>
        <p:spPr/>
        <p:txBody>
          <a:bodyPr>
            <a:normAutofit/>
          </a:bodyPr>
          <a:lstStyle/>
          <a:p>
            <a:r>
              <a:rPr lang="en-US" b="1" dirty="0">
                <a:latin typeface="Calibri" charset="0"/>
                <a:ea typeface="Calibri" charset="0"/>
                <a:cs typeface="Calibri" charset="0"/>
              </a:rPr>
              <a:t>Evidence of student engagement in the key shifts</a:t>
            </a:r>
          </a:p>
        </p:txBody>
      </p:sp>
      <p:sp>
        <p:nvSpPr>
          <p:cNvPr id="6" name="Shape 51">
            <a:extLst>
              <a:ext uri="{FF2B5EF4-FFF2-40B4-BE49-F238E27FC236}">
                <a16:creationId xmlns:a16="http://schemas.microsoft.com/office/drawing/2014/main" id="{F2AC70CC-72A0-B34B-9C7C-60D83A58E062}"/>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7" name="Picture 6">
            <a:extLst>
              <a:ext uri="{FF2B5EF4-FFF2-40B4-BE49-F238E27FC236}">
                <a16:creationId xmlns:a16="http://schemas.microsoft.com/office/drawing/2014/main" id="{9438BFCA-8AD4-3A48-8215-A754DAA7D400}"/>
              </a:ext>
            </a:extLst>
          </p:cNvPr>
          <p:cNvPicPr>
            <a:picLocks noChangeAspect="1"/>
          </p:cNvPicPr>
          <p:nvPr/>
        </p:nvPicPr>
        <p:blipFill>
          <a:blip r:embed="rId2"/>
          <a:stretch>
            <a:fillRect/>
          </a:stretch>
        </p:blipFill>
        <p:spPr>
          <a:xfrm>
            <a:off x="6808149" y="855897"/>
            <a:ext cx="4164650" cy="5088721"/>
          </a:xfrm>
          <a:prstGeom prst="rect">
            <a:avLst/>
          </a:prstGeom>
          <a:ln>
            <a:solidFill>
              <a:schemeClr val="accent6">
                <a:lumMod val="50000"/>
              </a:schemeClr>
            </a:solidFill>
          </a:ln>
        </p:spPr>
      </p:pic>
    </p:spTree>
    <p:extLst>
      <p:ext uri="{BB962C8B-B14F-4D97-AF65-F5344CB8AC3E}">
        <p14:creationId xmlns:p14="http://schemas.microsoft.com/office/powerpoint/2010/main" val="40365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Unpacking the </a:t>
            </a:r>
            <a:r>
              <a:rPr lang="en-US" b="1" dirty="0" err="1"/>
              <a:t>EngageNY</a:t>
            </a:r>
            <a:r>
              <a:rPr lang="en-US" b="1" dirty="0"/>
              <a:t> lesson: Standards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35</a:t>
            </a:fld>
            <a:endParaRPr lang="en-US" dirty="0"/>
          </a:p>
        </p:txBody>
      </p:sp>
      <p:sp>
        <p:nvSpPr>
          <p:cNvPr id="8" name="Content Placeholder 2"/>
          <p:cNvSpPr>
            <a:spLocks noGrp="1"/>
          </p:cNvSpPr>
          <p:nvPr>
            <p:ph type="body" sz="quarter" idx="4294967295"/>
          </p:nvPr>
        </p:nvSpPr>
        <p:spPr>
          <a:xfrm>
            <a:off x="398463" y="939800"/>
            <a:ext cx="11340456" cy="4822825"/>
          </a:xfrm>
          <a:prstGeom prst="rect">
            <a:avLst/>
          </a:prstGeom>
        </p:spPr>
        <p:txBody>
          <a:bodyPr/>
          <a:lstStyle/>
          <a:p>
            <a:pPr marL="0" indent="0">
              <a:buNone/>
            </a:pPr>
            <a:r>
              <a:rPr lang="en-US" sz="2800" b="1" dirty="0">
                <a:solidFill>
                  <a:schemeClr val="tx1"/>
                </a:solidFill>
                <a:latin typeface="Calibri"/>
                <a:cs typeface="Calibri"/>
              </a:rPr>
              <a:t>7.EE.A.1 </a:t>
            </a:r>
          </a:p>
          <a:p>
            <a:pPr marL="0" indent="0">
              <a:buNone/>
            </a:pPr>
            <a:r>
              <a:rPr lang="en-US" sz="2800" b="1" dirty="0">
                <a:solidFill>
                  <a:schemeClr val="tx1"/>
                </a:solidFill>
                <a:latin typeface="Calibri"/>
                <a:ea typeface="Calibri" charset="0"/>
                <a:cs typeface="Calibri"/>
              </a:rPr>
              <a:t>Apply properties of operations as strategies to add, subtract, factor and expand linear expressions with rational coefficients.</a:t>
            </a:r>
          </a:p>
          <a:p>
            <a:endParaRPr lang="en-US" sz="2800" b="1" dirty="0">
              <a:solidFill>
                <a:schemeClr val="tx1"/>
              </a:solidFill>
              <a:latin typeface="Calibri"/>
              <a:cs typeface="Calibri"/>
            </a:endParaRPr>
          </a:p>
          <a:p>
            <a:endParaRPr lang="en-US" sz="2800" b="1" dirty="0">
              <a:solidFill>
                <a:schemeClr val="tx1"/>
              </a:solidFill>
              <a:latin typeface="Calibri"/>
              <a:cs typeface="Calibri"/>
            </a:endParaRPr>
          </a:p>
          <a:p>
            <a:endParaRPr lang="en-US" sz="2800" b="1" dirty="0">
              <a:solidFill>
                <a:schemeClr val="tx1"/>
              </a:solidFill>
              <a:latin typeface="Calibri"/>
              <a:cs typeface="Calibri"/>
            </a:endParaRPr>
          </a:p>
          <a:p>
            <a:r>
              <a:rPr lang="en-US" sz="2800" b="1" dirty="0">
                <a:solidFill>
                  <a:schemeClr val="tx1"/>
                </a:solidFill>
                <a:latin typeface="Calibri"/>
                <a:cs typeface="Calibri"/>
              </a:rPr>
              <a:t>7.EE.A. 2  </a:t>
            </a:r>
          </a:p>
          <a:p>
            <a:r>
              <a:rPr lang="en-US" sz="2800" b="1" dirty="0">
                <a:solidFill>
                  <a:schemeClr val="tx1"/>
                </a:solidFill>
                <a:latin typeface="Calibri"/>
                <a:ea typeface="Calibri" charset="0"/>
                <a:cs typeface="Calibri"/>
              </a:rPr>
              <a:t>Understand that rewriting an expression in different forms in a problem context can shed light on the problem and how the quantities are related.  </a:t>
            </a:r>
            <a:r>
              <a:rPr lang="en-US" sz="2800" b="1" i="1" dirty="0">
                <a:solidFill>
                  <a:schemeClr val="tx1"/>
                </a:solidFill>
                <a:latin typeface="Calibri"/>
                <a:ea typeface="Calibri" charset="0"/>
                <a:cs typeface="Calibri"/>
              </a:rPr>
              <a:t>For example, a + 0.5a = 1.05a means that “increase by 5%” is the same as “multiply by 1.05.”</a:t>
            </a:r>
            <a:endParaRPr lang="en-US" sz="2800" i="1" dirty="0">
              <a:solidFill>
                <a:schemeClr val="accent6"/>
              </a:solidFill>
              <a:latin typeface="Calibri" charset="0"/>
              <a:ea typeface="Calibri" charset="0"/>
              <a:cs typeface="Calibri" charset="0"/>
            </a:endParaRPr>
          </a:p>
          <a:p>
            <a:pPr marL="0" indent="0">
              <a:spcBef>
                <a:spcPts val="1200"/>
              </a:spcBef>
              <a:buNone/>
            </a:pPr>
            <a:endParaRPr lang="en-US" sz="2800" i="1" dirty="0">
              <a:solidFill>
                <a:schemeClr val="accent6"/>
              </a:solidFill>
              <a:latin typeface="Calibri" charset="0"/>
              <a:ea typeface="Calibri" charset="0"/>
              <a:cs typeface="Calibri" charset="0"/>
            </a:endParaRPr>
          </a:p>
          <a:p>
            <a:pPr marL="0" indent="0">
              <a:spcBef>
                <a:spcPts val="1200"/>
              </a:spcBef>
              <a:buNone/>
            </a:pPr>
            <a:endParaRPr lang="en-US" sz="3200" b="1" dirty="0">
              <a:solidFill>
                <a:schemeClr val="tx1"/>
              </a:solidFill>
              <a:latin typeface="Calibri"/>
              <a:cs typeface="Calibri"/>
            </a:endParaRPr>
          </a:p>
          <a:p>
            <a:pPr>
              <a:spcBef>
                <a:spcPts val="1200"/>
              </a:spcBef>
            </a:pPr>
            <a:endParaRPr lang="en-US" sz="3200" i="1" dirty="0">
              <a:solidFill>
                <a:srgbClr val="797878"/>
              </a:solidFill>
              <a:latin typeface="Calibri"/>
              <a:cs typeface="Calibri"/>
            </a:endParaRPr>
          </a:p>
          <a:p>
            <a:pPr>
              <a:spcBef>
                <a:spcPts val="1200"/>
              </a:spcBef>
            </a:pPr>
            <a:endParaRPr lang="en-US" sz="3200" i="1" dirty="0">
              <a:solidFill>
                <a:srgbClr val="797878"/>
              </a:solidFill>
              <a:latin typeface="Calibri"/>
              <a:cs typeface="Calibri"/>
            </a:endParaRPr>
          </a:p>
          <a:p>
            <a:pPr>
              <a:spcBef>
                <a:spcPts val="1200"/>
              </a:spcBef>
            </a:pPr>
            <a:endParaRPr lang="en-US" sz="3200" i="1" dirty="0">
              <a:solidFill>
                <a:srgbClr val="797878"/>
              </a:solidFill>
              <a:latin typeface="Calibri"/>
              <a:cs typeface="Calibri"/>
            </a:endParaRPr>
          </a:p>
        </p:txBody>
      </p:sp>
      <p:sp>
        <p:nvSpPr>
          <p:cNvPr id="5" name="Shape 51">
            <a:extLst>
              <a:ext uri="{FF2B5EF4-FFF2-40B4-BE49-F238E27FC236}">
                <a16:creationId xmlns:a16="http://schemas.microsoft.com/office/drawing/2014/main" id="{F5068330-5F65-024F-B67F-E2E2CEE6494E}"/>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65640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Unpacking the EngageNY lesson: Evidence of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36</a:t>
            </a:fld>
            <a:endParaRPr lang="en-US" dirty="0"/>
          </a:p>
        </p:txBody>
      </p:sp>
      <p:graphicFrame>
        <p:nvGraphicFramePr>
          <p:cNvPr id="7" name="Content Placeholder 12"/>
          <p:cNvGraphicFramePr>
            <a:graphicFrameLocks/>
          </p:cNvGraphicFramePr>
          <p:nvPr>
            <p:extLst>
              <p:ext uri="{D42A27DB-BD31-4B8C-83A1-F6EECF244321}">
                <p14:modId xmlns:p14="http://schemas.microsoft.com/office/powerpoint/2010/main" val="36996287"/>
              </p:ext>
            </p:extLst>
          </p:nvPr>
        </p:nvGraphicFramePr>
        <p:xfrm>
          <a:off x="0" y="1104312"/>
          <a:ext cx="7560701"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hape 51">
            <a:extLst>
              <a:ext uri="{FF2B5EF4-FFF2-40B4-BE49-F238E27FC236}">
                <a16:creationId xmlns:a16="http://schemas.microsoft.com/office/drawing/2014/main" id="{BBF3E5CC-0302-BF49-A28B-933ED9B42026}"/>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12" name="Picture 11">
            <a:extLst>
              <a:ext uri="{FF2B5EF4-FFF2-40B4-BE49-F238E27FC236}">
                <a16:creationId xmlns:a16="http://schemas.microsoft.com/office/drawing/2014/main" id="{8317DB33-441D-BE47-98FB-C459D01F56B5}"/>
              </a:ext>
            </a:extLst>
          </p:cNvPr>
          <p:cNvPicPr>
            <a:picLocks noChangeAspect="1"/>
          </p:cNvPicPr>
          <p:nvPr/>
        </p:nvPicPr>
        <p:blipFill>
          <a:blip r:embed="rId8"/>
          <a:stretch>
            <a:fillRect/>
          </a:stretch>
        </p:blipFill>
        <p:spPr>
          <a:xfrm>
            <a:off x="7337367" y="1104312"/>
            <a:ext cx="4036415" cy="4806851"/>
          </a:xfrm>
          <a:prstGeom prst="rect">
            <a:avLst/>
          </a:prstGeom>
          <a:ln>
            <a:solidFill>
              <a:schemeClr val="accent6"/>
            </a:solidFill>
          </a:ln>
        </p:spPr>
      </p:pic>
    </p:spTree>
    <p:extLst>
      <p:ext uri="{BB962C8B-B14F-4D97-AF65-F5344CB8AC3E}">
        <p14:creationId xmlns:p14="http://schemas.microsoft.com/office/powerpoint/2010/main" val="5659693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mtClean="0"/>
              <a:pPr/>
              <a:t>37</a:t>
            </a:fld>
            <a:endParaRPr lang="en-US" dirty="0"/>
          </a:p>
        </p:txBody>
      </p:sp>
      <p:sp>
        <p:nvSpPr>
          <p:cNvPr id="6" name="Title 5"/>
          <p:cNvSpPr>
            <a:spLocks noGrp="1"/>
          </p:cNvSpPr>
          <p:nvPr>
            <p:ph type="title"/>
          </p:nvPr>
        </p:nvSpPr>
        <p:spPr/>
        <p:txBody>
          <a:bodyPr/>
          <a:lstStyle/>
          <a:p>
            <a:r>
              <a:rPr lang="en-US" b="1" dirty="0"/>
              <a:t>Session reflection </a:t>
            </a:r>
          </a:p>
        </p:txBody>
      </p:sp>
      <p:graphicFrame>
        <p:nvGraphicFramePr>
          <p:cNvPr id="3" name="Content Placeholder 2"/>
          <p:cNvGraphicFramePr>
            <a:graphicFrameLocks noGrp="1"/>
          </p:cNvGraphicFramePr>
          <p:nvPr>
            <p:ph sz="half" idx="4294967295"/>
            <p:extLst>
              <p:ext uri="{D42A27DB-BD31-4B8C-83A1-F6EECF244321}">
                <p14:modId xmlns:p14="http://schemas.microsoft.com/office/powerpoint/2010/main" val="2416634856"/>
              </p:ext>
            </p:extLst>
          </p:nvPr>
        </p:nvGraphicFramePr>
        <p:xfrm>
          <a:off x="538614" y="1328494"/>
          <a:ext cx="11116396" cy="4144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a:extLst>
              <a:ext uri="{FF2B5EF4-FFF2-40B4-BE49-F238E27FC236}">
                <a16:creationId xmlns:a16="http://schemas.microsoft.com/office/drawing/2014/main" id="{DFF9BD87-78EA-4544-A7A4-6B6C95F42796}"/>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7940032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prstGeom prst="rect">
            <a:avLst/>
          </a:prstGeom>
          <a:noFill/>
          <a:ln>
            <a:noFill/>
          </a:ln>
        </p:spPr>
        <p:txBody>
          <a:bodyPr wrap="square" lIns="91425" tIns="45700" rIns="91425" bIns="45700" anchor="ctr" anchorCtr="0">
            <a:noAutofit/>
          </a:bodyPr>
          <a:lstStyle/>
          <a:p>
            <a:pPr lvl="0">
              <a:buSzPct val="25000"/>
            </a:pPr>
            <a:r>
              <a:rPr lang="en-US" sz="3600" b="1" i="0" u="none" strike="noStrike" cap="none" dirty="0">
                <a:solidFill>
                  <a:srgbClr val="5A5A5A"/>
                </a:solidFill>
                <a:sym typeface="Calibri"/>
              </a:rPr>
              <a:t>Module </a:t>
            </a:r>
            <a:r>
              <a:rPr lang="en-US" sz="3600" b="1" dirty="0"/>
              <a:t>5</a:t>
            </a:r>
            <a:r>
              <a:rPr lang="en-US" sz="3600" b="0" i="0" u="none" strike="noStrike" cap="none" dirty="0">
                <a:solidFill>
                  <a:srgbClr val="5A5A5A"/>
                </a:solidFill>
                <a:sym typeface="Calibri"/>
              </a:rPr>
              <a:t>: </a:t>
            </a:r>
            <a:r>
              <a:rPr lang="en-US" sz="3600" dirty="0"/>
              <a:t>Recognizing and Generating Equivalent Expressions</a:t>
            </a:r>
            <a:br>
              <a:rPr lang="en-US" sz="3600" dirty="0"/>
            </a:br>
            <a:br>
              <a:rPr lang="en-US" sz="3600" b="0" i="0" u="none" strike="noStrike" cap="none" dirty="0">
                <a:solidFill>
                  <a:srgbClr val="5A5A5A"/>
                </a:solidFill>
                <a:sym typeface="Calibri"/>
              </a:rPr>
            </a:br>
            <a:r>
              <a:rPr lang="en-US" sz="3600" b="1" i="0" u="none" strike="noStrike" cap="none" dirty="0">
                <a:solidFill>
                  <a:srgbClr val="5A5A5A"/>
                </a:solidFill>
                <a:sym typeface="Calibri"/>
              </a:rPr>
              <a:t>Session 4</a:t>
            </a:r>
            <a:r>
              <a:rPr lang="en-US" sz="3600" b="0" i="0" u="none" strike="noStrike" cap="none" dirty="0">
                <a:solidFill>
                  <a:srgbClr val="5A5A5A"/>
                </a:solidFill>
                <a:sym typeface="Calibri"/>
              </a:rPr>
              <a:t>: </a:t>
            </a:r>
            <a:r>
              <a:rPr lang="en-US" sz="3600" dirty="0"/>
              <a:t>Purposeful Planning of the </a:t>
            </a:r>
            <a:r>
              <a:rPr lang="en-US" sz="3600" dirty="0" err="1"/>
              <a:t>EngageNY</a:t>
            </a:r>
            <a:r>
              <a:rPr lang="en-US" sz="3600" dirty="0"/>
              <a:t> Curriculum</a:t>
            </a:r>
            <a:br>
              <a:rPr lang="en-US" sz="3600" dirty="0"/>
            </a:br>
            <a:br>
              <a:rPr lang="en-US" sz="3600" dirty="0"/>
            </a:br>
            <a:r>
              <a:rPr lang="en-US" sz="3600" b="0" i="0" u="none" strike="noStrike" cap="none" dirty="0">
                <a:solidFill>
                  <a:srgbClr val="5A5A5A"/>
                </a:solidFill>
                <a:sym typeface="Calibri"/>
              </a:rPr>
              <a:t>Grades </a:t>
            </a:r>
            <a:r>
              <a:rPr lang="en-US" sz="3600" dirty="0"/>
              <a:t>6-9</a:t>
            </a:r>
          </a:p>
        </p:txBody>
      </p:sp>
    </p:spTree>
    <p:extLst>
      <p:ext uri="{BB962C8B-B14F-4D97-AF65-F5344CB8AC3E}">
        <p14:creationId xmlns:p14="http://schemas.microsoft.com/office/powerpoint/2010/main" val="14009760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br>
            <a:r>
              <a:rPr lang="en-US" b="1" dirty="0"/>
              <a:t>Tool that promotes effective collaborative planning</a:t>
            </a:r>
            <a:r>
              <a:rPr lang="en-US" dirty="0"/>
              <a:t>: </a:t>
            </a:r>
            <a:br>
              <a:rPr lang="en-US" dirty="0"/>
            </a:br>
            <a:br>
              <a:rPr lang="en-US" dirty="0"/>
            </a:br>
            <a:r>
              <a:rPr lang="en-US" b="1" dirty="0"/>
              <a:t>The Planning Guide</a:t>
            </a:r>
          </a:p>
        </p:txBody>
      </p:sp>
      <p:sp>
        <p:nvSpPr>
          <p:cNvPr id="4" name="Slide Number Placeholder 3"/>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39</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7930" y="502756"/>
            <a:ext cx="4428486" cy="5102875"/>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76743">
            <a:off x="5083950" y="752582"/>
            <a:ext cx="4989059" cy="498119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8638">
            <a:off x="4903748" y="846457"/>
            <a:ext cx="4989059" cy="4981190"/>
          </a:xfrm>
          <a:prstGeom prst="rect">
            <a:avLst/>
          </a:prstGeom>
          <a:ln>
            <a:solidFill>
              <a:srgbClr val="000000"/>
            </a:solidFill>
          </a:ln>
        </p:spPr>
      </p:pic>
    </p:spTree>
    <p:extLst>
      <p:ext uri="{BB962C8B-B14F-4D97-AF65-F5344CB8AC3E}">
        <p14:creationId xmlns:p14="http://schemas.microsoft.com/office/powerpoint/2010/main" val="800665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4</a:t>
            </a:fld>
            <a:endParaRPr lang="en-US" sz="1600">
              <a:solidFill>
                <a:srgbClr val="A7A7A7"/>
              </a:solidFill>
              <a:latin typeface="Century"/>
              <a:ea typeface="Century"/>
              <a:cs typeface="Century"/>
              <a:sym typeface="Century"/>
            </a:endParaRPr>
          </a:p>
        </p:txBody>
      </p:sp>
      <p:sp>
        <p:nvSpPr>
          <p:cNvPr id="5" name="Title 4"/>
          <p:cNvSpPr>
            <a:spLocks noGrp="1"/>
          </p:cNvSpPr>
          <p:nvPr>
            <p:ph type="title"/>
          </p:nvPr>
        </p:nvSpPr>
        <p:spPr>
          <a:xfrm>
            <a:off x="156194" y="0"/>
            <a:ext cx="12192000" cy="756953"/>
          </a:xfrm>
        </p:spPr>
        <p:txBody>
          <a:bodyPr/>
          <a:lstStyle/>
          <a:p>
            <a:r>
              <a:rPr lang="en-US" b="1" dirty="0"/>
              <a:t>Module 5 goals</a:t>
            </a:r>
          </a:p>
        </p:txBody>
      </p:sp>
      <p:sp>
        <p:nvSpPr>
          <p:cNvPr id="3" name="TextBox 2"/>
          <p:cNvSpPr txBox="1"/>
          <p:nvPr/>
        </p:nvSpPr>
        <p:spPr>
          <a:xfrm>
            <a:off x="156194" y="991317"/>
            <a:ext cx="11924335" cy="523220"/>
          </a:xfrm>
          <a:prstGeom prst="rect">
            <a:avLst/>
          </a:prstGeom>
          <a:noFill/>
        </p:spPr>
        <p:txBody>
          <a:bodyPr wrap="square" rtlCol="0">
            <a:spAutoFit/>
          </a:bodyPr>
          <a:lstStyle/>
          <a:p>
            <a:r>
              <a:rPr lang="en-US" b="1" dirty="0"/>
              <a:t> </a:t>
            </a:r>
            <a:endParaRPr lang="en-US" dirty="0"/>
          </a:p>
          <a:p>
            <a:endParaRPr lang="en-US" dirty="0"/>
          </a:p>
        </p:txBody>
      </p:sp>
      <p:graphicFrame>
        <p:nvGraphicFramePr>
          <p:cNvPr id="6" name="Diagram 5"/>
          <p:cNvGraphicFramePr/>
          <p:nvPr>
            <p:extLst>
              <p:ext uri="{D42A27DB-BD31-4B8C-83A1-F6EECF244321}">
                <p14:modId xmlns:p14="http://schemas.microsoft.com/office/powerpoint/2010/main" val="1176124790"/>
              </p:ext>
            </p:extLst>
          </p:nvPr>
        </p:nvGraphicFramePr>
        <p:xfrm>
          <a:off x="156193" y="895290"/>
          <a:ext cx="11924335" cy="4997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a:extLst>
              <a:ext uri="{FF2B5EF4-FFF2-40B4-BE49-F238E27FC236}">
                <a16:creationId xmlns:a16="http://schemas.microsoft.com/office/drawing/2014/main" id="{399D4D7B-7F55-EE4E-B402-237DF81C34CB}"/>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4988791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p:spPr>
        <p:txBody>
          <a:bodyPr/>
          <a:lstStyle/>
          <a:p>
            <a:r>
              <a:rPr lang="en-US" b="1" dirty="0"/>
              <a:t>Collaborative planning conversation</a:t>
            </a:r>
          </a:p>
        </p:txBody>
      </p:sp>
      <p:sp>
        <p:nvSpPr>
          <p:cNvPr id="3" name="Slide Number Placeholder 2"/>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40</a:t>
            </a:fld>
            <a:endParaRPr lang="en-US" dirty="0"/>
          </a:p>
        </p:txBody>
      </p:sp>
      <p:sp>
        <p:nvSpPr>
          <p:cNvPr id="4" name="Text Placeholder 3"/>
          <p:cNvSpPr>
            <a:spLocks noGrp="1"/>
          </p:cNvSpPr>
          <p:nvPr>
            <p:ph type="body" sz="quarter" idx="4294967295"/>
          </p:nvPr>
        </p:nvSpPr>
        <p:spPr>
          <a:xfrm>
            <a:off x="243521" y="1033261"/>
            <a:ext cx="6349784" cy="4822108"/>
          </a:xfrm>
          <a:prstGeom prst="rect">
            <a:avLst/>
          </a:prstGeom>
        </p:spPr>
        <p:txBody>
          <a:bodyPr numCol="1"/>
          <a:lstStyle/>
          <a:p>
            <a:pPr marL="0" indent="0">
              <a:buNone/>
            </a:pPr>
            <a:r>
              <a:rPr lang="en-US" sz="2800" dirty="0">
                <a:latin typeface="Calibri" charset="0"/>
                <a:ea typeface="Calibri" charset="0"/>
                <a:cs typeface="Calibri" charset="0"/>
              </a:rPr>
              <a:t>Establish the focus standards for collaborative planning:</a:t>
            </a:r>
          </a:p>
          <a:p>
            <a:pPr marL="457200" lvl="0" indent="-457200">
              <a:buFont typeface="Arial" charset="0"/>
              <a:buChar char="•"/>
            </a:pPr>
            <a:r>
              <a:rPr lang="en-US" sz="2800" dirty="0">
                <a:latin typeface="Calibri" charset="0"/>
                <a:ea typeface="Calibri" charset="0"/>
                <a:cs typeface="Calibri" charset="0"/>
              </a:rPr>
              <a:t>Use the </a:t>
            </a:r>
            <a:r>
              <a:rPr lang="en-US" sz="2800" i="1" dirty="0">
                <a:latin typeface="Calibri" charset="0"/>
                <a:ea typeface="Calibri" charset="0"/>
                <a:cs typeface="Calibri" charset="0"/>
              </a:rPr>
              <a:t>Louisiana Guide to Implementing Eureka</a:t>
            </a:r>
            <a:r>
              <a:rPr lang="en-US" sz="2800" dirty="0">
                <a:latin typeface="Calibri" charset="0"/>
                <a:ea typeface="Calibri" charset="0"/>
                <a:cs typeface="Calibri" charset="0"/>
              </a:rPr>
              <a:t> to identify the module and lessons for an upcoming unit.  </a:t>
            </a:r>
          </a:p>
          <a:p>
            <a:pPr marL="457200" lvl="0" indent="-457200">
              <a:buFont typeface="Arial" charset="0"/>
              <a:buChar char="•"/>
            </a:pPr>
            <a:r>
              <a:rPr lang="en-US" sz="2800" dirty="0">
                <a:latin typeface="Calibri" charset="0"/>
                <a:ea typeface="Calibri" charset="0"/>
                <a:cs typeface="Calibri" charset="0"/>
              </a:rPr>
              <a:t>Identify the standard(s) related to the upcoming module lessons. </a:t>
            </a:r>
          </a:p>
          <a:p>
            <a:pPr marL="0" indent="0">
              <a:buNone/>
            </a:pPr>
            <a:endParaRPr lang="en-US" sz="2800" dirty="0">
              <a:latin typeface="Calibri" charset="0"/>
              <a:ea typeface="Calibri" charset="0"/>
              <a:cs typeface="Calibri"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1330" y="1001303"/>
            <a:ext cx="3815805" cy="4886024"/>
          </a:xfrm>
          <a:prstGeom prst="rect">
            <a:avLst/>
          </a:prstGeom>
          <a:ln>
            <a:solidFill>
              <a:srgbClr val="000000"/>
            </a:solidFill>
          </a:ln>
        </p:spPr>
      </p:pic>
      <p:sp>
        <p:nvSpPr>
          <p:cNvPr id="7" name="Shape 51">
            <a:extLst>
              <a:ext uri="{FF2B5EF4-FFF2-40B4-BE49-F238E27FC236}">
                <a16:creationId xmlns:a16="http://schemas.microsoft.com/office/drawing/2014/main" id="{A3AC7B69-AA01-7449-B83C-2A14A2EFA50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8650832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41</a:t>
            </a:fld>
            <a:endParaRPr lang="en-US" dirty="0"/>
          </a:p>
        </p:txBody>
      </p:sp>
      <p:sp>
        <p:nvSpPr>
          <p:cNvPr id="3" name="Text Placeholder 2"/>
          <p:cNvSpPr>
            <a:spLocks noGrp="1"/>
          </p:cNvSpPr>
          <p:nvPr>
            <p:ph type="body" sz="quarter" idx="4294967295"/>
          </p:nvPr>
        </p:nvSpPr>
        <p:spPr>
          <a:xfrm>
            <a:off x="398464" y="1193800"/>
            <a:ext cx="6419432" cy="4822825"/>
          </a:xfrm>
          <a:prstGeom prst="rect">
            <a:avLst/>
          </a:prstGeom>
        </p:spPr>
        <p:txBody>
          <a:bodyPr/>
          <a:lstStyle/>
          <a:p>
            <a:r>
              <a:rPr lang="en-US" sz="2800" b="1" i="1" dirty="0">
                <a:latin typeface="Calibri" charset="0"/>
                <a:ea typeface="Calibri" charset="0"/>
                <a:cs typeface="Calibri" charset="0"/>
              </a:rPr>
              <a:t>Purpose:</a:t>
            </a:r>
            <a:r>
              <a:rPr lang="en-US" sz="2800" dirty="0">
                <a:latin typeface="Calibri" charset="0"/>
                <a:ea typeface="Calibri" charset="0"/>
                <a:cs typeface="Calibri" charset="0"/>
              </a:rPr>
              <a:t>  Participants will collaboratively deepen their understanding of what students should know and be able to do based on the Louisiana Student Standards for Mathematics.</a:t>
            </a:r>
          </a:p>
          <a:p>
            <a:endParaRPr lang="en-US" sz="2800" b="1" i="1" dirty="0">
              <a:latin typeface="Calibri" charset="0"/>
              <a:ea typeface="Calibri" charset="0"/>
              <a:cs typeface="Calibri" charset="0"/>
            </a:endParaRPr>
          </a:p>
          <a:p>
            <a:r>
              <a:rPr lang="en-US" sz="2800" b="1" i="1" dirty="0">
                <a:latin typeface="Calibri" charset="0"/>
                <a:ea typeface="Calibri" charset="0"/>
                <a:cs typeface="Calibri" charset="0"/>
              </a:rPr>
              <a:t>Time estimate:</a:t>
            </a:r>
            <a:r>
              <a:rPr lang="en-US" sz="2800" dirty="0">
                <a:latin typeface="Calibri" charset="0"/>
                <a:ea typeface="Calibri" charset="0"/>
                <a:cs typeface="Calibri" charset="0"/>
              </a:rPr>
              <a:t>  10 to 15 minutes</a:t>
            </a:r>
          </a:p>
          <a:p>
            <a:endParaRPr lang="en-US" dirty="0"/>
          </a:p>
        </p:txBody>
      </p:sp>
      <p:sp>
        <p:nvSpPr>
          <p:cNvPr id="4" name="Title 3"/>
          <p:cNvSpPr>
            <a:spLocks noGrp="1"/>
          </p:cNvSpPr>
          <p:nvPr>
            <p:ph type="title"/>
          </p:nvPr>
        </p:nvSpPr>
        <p:spPr/>
        <p:txBody>
          <a:bodyPr/>
          <a:lstStyle/>
          <a:p>
            <a:r>
              <a:rPr lang="en-US" b="1" dirty="0"/>
              <a:t>Foundational study of the standards</a:t>
            </a:r>
          </a:p>
        </p:txBody>
      </p:sp>
      <p:sp>
        <p:nvSpPr>
          <p:cNvPr id="7" name="Shape 51">
            <a:extLst>
              <a:ext uri="{FF2B5EF4-FFF2-40B4-BE49-F238E27FC236}">
                <a16:creationId xmlns:a16="http://schemas.microsoft.com/office/drawing/2014/main" id="{E5B901D5-D9FE-9E4E-9156-64FE2D168CE8}"/>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8" name="Picture 7">
            <a:extLst>
              <a:ext uri="{FF2B5EF4-FFF2-40B4-BE49-F238E27FC236}">
                <a16:creationId xmlns:a16="http://schemas.microsoft.com/office/drawing/2014/main" id="{02E82398-E826-A741-B8E5-03398B361EDC}"/>
              </a:ext>
            </a:extLst>
          </p:cNvPr>
          <p:cNvPicPr>
            <a:picLocks noChangeAspect="1"/>
          </p:cNvPicPr>
          <p:nvPr/>
        </p:nvPicPr>
        <p:blipFill>
          <a:blip r:embed="rId3"/>
          <a:stretch>
            <a:fillRect/>
          </a:stretch>
        </p:blipFill>
        <p:spPr>
          <a:xfrm rot="1177469">
            <a:off x="7282002" y="951519"/>
            <a:ext cx="4000500" cy="5207000"/>
          </a:xfrm>
          <a:prstGeom prst="rect">
            <a:avLst/>
          </a:prstGeom>
          <a:ln>
            <a:solidFill>
              <a:schemeClr val="accent6">
                <a:lumMod val="50000"/>
              </a:schemeClr>
            </a:solidFill>
          </a:ln>
        </p:spPr>
      </p:pic>
    </p:spTree>
    <p:extLst>
      <p:ext uri="{BB962C8B-B14F-4D97-AF65-F5344CB8AC3E}">
        <p14:creationId xmlns:p14="http://schemas.microsoft.com/office/powerpoint/2010/main" val="17233155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42</a:t>
            </a:fld>
            <a:endParaRPr lang="en-US" dirty="0"/>
          </a:p>
        </p:txBody>
      </p:sp>
      <p:sp>
        <p:nvSpPr>
          <p:cNvPr id="3" name="Text Placeholder 2"/>
          <p:cNvSpPr>
            <a:spLocks noGrp="1"/>
          </p:cNvSpPr>
          <p:nvPr>
            <p:ph type="body" sz="quarter" idx="4294967295"/>
          </p:nvPr>
        </p:nvSpPr>
        <p:spPr>
          <a:xfrm>
            <a:off x="398463" y="1193800"/>
            <a:ext cx="6953313" cy="4822825"/>
          </a:xfrm>
          <a:prstGeom prst="rect">
            <a:avLst/>
          </a:prstGeom>
        </p:spPr>
        <p:txBody>
          <a:bodyPr/>
          <a:lstStyle/>
          <a:p>
            <a:r>
              <a:rPr lang="en-US" sz="2800" b="1" i="1" dirty="0">
                <a:latin typeface="Calibri" charset="0"/>
                <a:ea typeface="Calibri" charset="0"/>
                <a:cs typeface="Calibri" charset="0"/>
              </a:rPr>
              <a:t>Purpose:</a:t>
            </a:r>
            <a:r>
              <a:rPr lang="en-US" sz="2800" dirty="0">
                <a:latin typeface="Calibri" charset="0"/>
                <a:ea typeface="Calibri" charset="0"/>
                <a:cs typeface="Calibri" charset="0"/>
              </a:rPr>
              <a:t>  Participants will connect their understanding of the standards to </a:t>
            </a:r>
            <a:r>
              <a:rPr lang="en-US" sz="2800" dirty="0" err="1">
                <a:latin typeface="Calibri" charset="0"/>
                <a:ea typeface="Calibri" charset="0"/>
                <a:cs typeface="Calibri" charset="0"/>
              </a:rPr>
              <a:t>EngageNY</a:t>
            </a:r>
            <a:r>
              <a:rPr lang="en-US" sz="2800" dirty="0">
                <a:latin typeface="Calibri" charset="0"/>
                <a:ea typeface="Calibri" charset="0"/>
                <a:cs typeface="Calibri" charset="0"/>
              </a:rPr>
              <a:t> resource materials so they can make instructional decisions that best meet the intent of the standards and the needs of all students.</a:t>
            </a:r>
          </a:p>
          <a:p>
            <a:endParaRPr lang="en-US" sz="2800" b="1" i="1" dirty="0">
              <a:latin typeface="Calibri" charset="0"/>
              <a:ea typeface="Calibri" charset="0"/>
              <a:cs typeface="Calibri" charset="0"/>
            </a:endParaRPr>
          </a:p>
          <a:p>
            <a:r>
              <a:rPr lang="en-US" sz="2800" b="1" i="1" dirty="0">
                <a:latin typeface="Calibri" charset="0"/>
                <a:ea typeface="Calibri" charset="0"/>
                <a:cs typeface="Calibri" charset="0"/>
              </a:rPr>
              <a:t>Time estimate:</a:t>
            </a:r>
            <a:r>
              <a:rPr lang="en-US" sz="2800" dirty="0">
                <a:latin typeface="Calibri" charset="0"/>
                <a:ea typeface="Calibri" charset="0"/>
                <a:cs typeface="Calibri" charset="0"/>
              </a:rPr>
              <a:t>  20 to 30 minutes</a:t>
            </a:r>
          </a:p>
          <a:p>
            <a:endParaRPr lang="en-US" sz="28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b="1" dirty="0"/>
              <a:t>Bridge to lesson planning</a:t>
            </a:r>
          </a:p>
        </p:txBody>
      </p:sp>
      <p:sp>
        <p:nvSpPr>
          <p:cNvPr id="7" name="Shape 51">
            <a:extLst>
              <a:ext uri="{FF2B5EF4-FFF2-40B4-BE49-F238E27FC236}">
                <a16:creationId xmlns:a16="http://schemas.microsoft.com/office/drawing/2014/main" id="{7BDC7F17-618A-FC4D-BF20-DA124C69F0A3}"/>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8" name="Picture 7">
            <a:extLst>
              <a:ext uri="{FF2B5EF4-FFF2-40B4-BE49-F238E27FC236}">
                <a16:creationId xmlns:a16="http://schemas.microsoft.com/office/drawing/2014/main" id="{1FC717E1-5361-1749-B5F0-9FBAF65CF4B7}"/>
              </a:ext>
            </a:extLst>
          </p:cNvPr>
          <p:cNvPicPr>
            <a:picLocks noChangeAspect="1"/>
          </p:cNvPicPr>
          <p:nvPr/>
        </p:nvPicPr>
        <p:blipFill>
          <a:blip r:embed="rId3"/>
          <a:stretch>
            <a:fillRect/>
          </a:stretch>
        </p:blipFill>
        <p:spPr>
          <a:xfrm rot="1304020">
            <a:off x="7156077" y="786935"/>
            <a:ext cx="4038600" cy="5334000"/>
          </a:xfrm>
          <a:prstGeom prst="rect">
            <a:avLst/>
          </a:prstGeom>
          <a:ln>
            <a:solidFill>
              <a:schemeClr val="accent6">
                <a:lumMod val="50000"/>
              </a:schemeClr>
            </a:solidFill>
          </a:ln>
        </p:spPr>
      </p:pic>
    </p:spTree>
    <p:extLst>
      <p:ext uri="{BB962C8B-B14F-4D97-AF65-F5344CB8AC3E}">
        <p14:creationId xmlns:p14="http://schemas.microsoft.com/office/powerpoint/2010/main" val="787395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43</a:t>
            </a:fld>
            <a:endParaRPr lang="en-US" dirty="0"/>
          </a:p>
        </p:txBody>
      </p:sp>
      <p:sp>
        <p:nvSpPr>
          <p:cNvPr id="3" name="Text Placeholder 2"/>
          <p:cNvSpPr>
            <a:spLocks noGrp="1"/>
          </p:cNvSpPr>
          <p:nvPr>
            <p:ph type="body" sz="quarter" idx="4294967295"/>
          </p:nvPr>
        </p:nvSpPr>
        <p:spPr>
          <a:xfrm>
            <a:off x="323061" y="893762"/>
            <a:ext cx="6378147" cy="4822825"/>
          </a:xfrm>
          <a:prstGeom prst="rect">
            <a:avLst/>
          </a:prstGeom>
        </p:spPr>
        <p:txBody>
          <a:bodyPr/>
          <a:lstStyle/>
          <a:p>
            <a:pPr marL="0" indent="0">
              <a:buNone/>
            </a:pPr>
            <a:r>
              <a:rPr lang="en-US" sz="2800" b="1" dirty="0">
                <a:latin typeface="Calibri" charset="0"/>
                <a:ea typeface="Calibri" charset="0"/>
                <a:cs typeface="Calibri" charset="0"/>
              </a:rPr>
              <a:t>Work with your grade level group</a:t>
            </a:r>
            <a:r>
              <a:rPr lang="mr-IN" sz="2800" b="1" dirty="0">
                <a:latin typeface="Calibri" charset="0"/>
                <a:ea typeface="Calibri" charset="0"/>
                <a:cs typeface="Calibri" charset="0"/>
              </a:rPr>
              <a:t>…</a:t>
            </a:r>
            <a:endParaRPr lang="en-US" sz="2800" dirty="0">
              <a:latin typeface="Calibri" charset="0"/>
              <a:ea typeface="Calibri" charset="0"/>
              <a:cs typeface="Calibri" charset="0"/>
            </a:endParaRPr>
          </a:p>
          <a:p>
            <a:pPr marL="457200" lvl="0" indent="-457200">
              <a:buFont typeface="Arial"/>
              <a:buChar char="•"/>
            </a:pPr>
            <a:r>
              <a:rPr lang="en-US" sz="2400" dirty="0">
                <a:latin typeface="Calibri" charset="0"/>
                <a:ea typeface="Calibri" charset="0"/>
                <a:cs typeface="Calibri" charset="0"/>
              </a:rPr>
              <a:t>Study your grade level’s focus standards using the </a:t>
            </a:r>
            <a:r>
              <a:rPr lang="en-US" sz="2400" i="1" dirty="0">
                <a:latin typeface="Calibri" charset="0"/>
                <a:ea typeface="Calibri" charset="0"/>
                <a:cs typeface="Calibri" charset="0"/>
              </a:rPr>
              <a:t>Foundational study of the standards</a:t>
            </a:r>
            <a:r>
              <a:rPr lang="en-US" sz="2400" dirty="0">
                <a:latin typeface="Calibri" charset="0"/>
                <a:ea typeface="Calibri" charset="0"/>
                <a:cs typeface="Calibri" charset="0"/>
              </a:rPr>
              <a:t>. (15 min)</a:t>
            </a:r>
          </a:p>
          <a:p>
            <a:pPr marL="457200" lvl="0" indent="-457200">
              <a:buFont typeface="Arial"/>
              <a:buChar char="•"/>
            </a:pPr>
            <a:r>
              <a:rPr lang="en-US" sz="2400" dirty="0">
                <a:latin typeface="Calibri" charset="0"/>
                <a:ea typeface="Calibri" charset="0"/>
                <a:cs typeface="Calibri" charset="0"/>
              </a:rPr>
              <a:t>Connect your standards conversation to an EngageNY lesson and discuss instructional decisions regarding that lesson using the </a:t>
            </a:r>
            <a:r>
              <a:rPr lang="en-US" sz="2400" i="1" dirty="0">
                <a:latin typeface="Calibri" charset="0"/>
                <a:ea typeface="Calibri" charset="0"/>
                <a:cs typeface="Calibri" charset="0"/>
              </a:rPr>
              <a:t>Bridge to lesson planning</a:t>
            </a:r>
            <a:r>
              <a:rPr lang="en-US" sz="2400" dirty="0">
                <a:latin typeface="Calibri" charset="0"/>
                <a:ea typeface="Calibri" charset="0"/>
                <a:cs typeface="Calibri" charset="0"/>
              </a:rPr>
              <a:t>. (30 min)</a:t>
            </a:r>
          </a:p>
          <a:p>
            <a:endParaRPr lang="en-US" sz="28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b="1" dirty="0"/>
              <a:t>Collaborative planning</a:t>
            </a:r>
          </a:p>
        </p:txBody>
      </p:sp>
      <p:pic>
        <p:nvPicPr>
          <p:cNvPr id="7" name="Picture Placeholder 7"/>
          <p:cNvPicPr>
            <a:picLocks noChangeAspect="1"/>
          </p:cNvPicPr>
          <p:nvPr/>
        </p:nvPicPr>
        <p:blipFill>
          <a:blip r:embed="rId3"/>
          <a:srcRect l="9532" r="9532"/>
          <a:stretch>
            <a:fillRect/>
          </a:stretch>
        </p:blipFill>
        <p:spPr>
          <a:xfrm>
            <a:off x="8190247" y="1150885"/>
            <a:ext cx="3036888" cy="3036888"/>
          </a:xfrm>
          <a:prstGeom prst="ellipse">
            <a:avLst/>
          </a:prstGeom>
          <a:ln w="133350">
            <a:solidFill>
              <a:schemeClr val="tx1"/>
            </a:solidFill>
          </a:ln>
        </p:spPr>
      </p:pic>
      <p:sp>
        <p:nvSpPr>
          <p:cNvPr id="5" name="TextBox 4"/>
          <p:cNvSpPr txBox="1"/>
          <p:nvPr/>
        </p:nvSpPr>
        <p:spPr>
          <a:xfrm>
            <a:off x="11329432" y="2628900"/>
            <a:ext cx="276999" cy="1772682"/>
          </a:xfrm>
          <a:prstGeom prst="rect">
            <a:avLst/>
          </a:prstGeom>
          <a:noFill/>
        </p:spPr>
        <p:txBody>
          <a:bodyPr vert="vert270" wrap="square" rtlCol="0">
            <a:spAutoFit/>
          </a:bodyPr>
          <a:lstStyle/>
          <a:p>
            <a:r>
              <a:rPr lang="en-US" sz="600" i="1" dirty="0">
                <a:solidFill>
                  <a:schemeClr val="bg1">
                    <a:lumMod val="85000"/>
                  </a:schemeClr>
                </a:solidFill>
              </a:rPr>
              <a:t>Credit: Creatas Images/Creatas/Thinkstock</a:t>
            </a:r>
          </a:p>
        </p:txBody>
      </p:sp>
      <p:sp>
        <p:nvSpPr>
          <p:cNvPr id="8" name="Shape 51">
            <a:extLst>
              <a:ext uri="{FF2B5EF4-FFF2-40B4-BE49-F238E27FC236}">
                <a16:creationId xmlns:a16="http://schemas.microsoft.com/office/drawing/2014/main" id="{FB2E7E45-DC50-E848-B384-FD2C99C4CF2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a:t>
            </a:r>
            <a:r>
              <a:rPr lang="en-US" sz="1800" dirty="0">
                <a:solidFill>
                  <a:srgbClr val="5A5A5A"/>
                </a:solidFill>
                <a:latin typeface="Calibri"/>
                <a:ea typeface="Calibri"/>
                <a:cs typeface="Calibri"/>
                <a:sym typeface="Calibri"/>
              </a:rPr>
              <a:t>4</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
        <p:nvSpPr>
          <p:cNvPr id="6" name="Rectangle 5">
            <a:extLst>
              <a:ext uri="{FF2B5EF4-FFF2-40B4-BE49-F238E27FC236}">
                <a16:creationId xmlns:a16="http://schemas.microsoft.com/office/drawing/2014/main" id="{B0EEA0A9-D502-FB45-AD42-D7540F72BD01}"/>
              </a:ext>
            </a:extLst>
          </p:cNvPr>
          <p:cNvSpPr/>
          <p:nvPr/>
        </p:nvSpPr>
        <p:spPr>
          <a:xfrm>
            <a:off x="161530" y="4074400"/>
            <a:ext cx="11868939" cy="1815882"/>
          </a:xfrm>
          <a:prstGeom prst="rect">
            <a:avLst/>
          </a:prstGeom>
        </p:spPr>
        <p:txBody>
          <a:bodyPr wrap="square">
            <a:spAutoFit/>
          </a:bodyPr>
          <a:lstStyle/>
          <a:p>
            <a:pPr marL="457200" indent="-457200"/>
            <a:r>
              <a:rPr lang="en-US" sz="2800" b="1" dirty="0">
                <a:solidFill>
                  <a:schemeClr val="accent6">
                    <a:lumMod val="50000"/>
                  </a:schemeClr>
                </a:solidFill>
                <a:latin typeface="Calibri" panose="020F0502020204030204" pitchFamily="34" charset="0"/>
                <a:cs typeface="Calibri" panose="020F0502020204030204" pitchFamily="34" charset="0"/>
              </a:rPr>
              <a:t>Grade 6: 6.NS.B.4, 6.EE.A.3, 6.EE.A.4</a:t>
            </a:r>
          </a:p>
          <a:p>
            <a:pPr marL="457200" indent="-457200"/>
            <a:r>
              <a:rPr lang="en-US" sz="2800" b="1" dirty="0">
                <a:solidFill>
                  <a:schemeClr val="accent6">
                    <a:lumMod val="50000"/>
                  </a:schemeClr>
                </a:solidFill>
                <a:latin typeface="Calibri" panose="020F0502020204030204" pitchFamily="34" charset="0"/>
                <a:cs typeface="Calibri" panose="020F0502020204030204" pitchFamily="34" charset="0"/>
              </a:rPr>
              <a:t>Grade 7: 7.EE.A.1, 7.EE.A.2</a:t>
            </a:r>
          </a:p>
          <a:p>
            <a:pPr marL="457200" indent="-457200"/>
            <a:r>
              <a:rPr lang="en-US" sz="2800" b="1" dirty="0">
                <a:solidFill>
                  <a:schemeClr val="accent6">
                    <a:lumMod val="50000"/>
                  </a:schemeClr>
                </a:solidFill>
                <a:latin typeface="Calibri" panose="020F0502020204030204" pitchFamily="34" charset="0"/>
                <a:cs typeface="Calibri" panose="020F0502020204030204" pitchFamily="34" charset="0"/>
              </a:rPr>
              <a:t>Grade 8: 8.EE.C.7b</a:t>
            </a:r>
          </a:p>
          <a:p>
            <a:pPr marL="457200" indent="-457200"/>
            <a:r>
              <a:rPr lang="en-US" sz="2800" b="1" dirty="0">
                <a:solidFill>
                  <a:schemeClr val="accent6">
                    <a:lumMod val="50000"/>
                  </a:schemeClr>
                </a:solidFill>
                <a:latin typeface="Calibri" panose="020F0502020204030204" pitchFamily="34" charset="0"/>
                <a:cs typeface="Calibri" panose="020F0502020204030204" pitchFamily="34" charset="0"/>
              </a:rPr>
              <a:t>Alg I: A1: A-APR.A.1, A1: A-SSE.B.3a-c, A1: A-REI.A.1, A1: A-REI.B.4a,b</a:t>
            </a:r>
          </a:p>
        </p:txBody>
      </p:sp>
    </p:spTree>
    <p:extLst>
      <p:ext uri="{BB962C8B-B14F-4D97-AF65-F5344CB8AC3E}">
        <p14:creationId xmlns:p14="http://schemas.microsoft.com/office/powerpoint/2010/main" val="246644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343" y="2785833"/>
            <a:ext cx="3845483" cy="3893250"/>
          </a:xfrm>
        </p:spPr>
        <p:txBody>
          <a:bodyPr/>
          <a:lstStyle/>
          <a:p>
            <a:r>
              <a:rPr lang="en-US" sz="2400" dirty="0"/>
              <a:t>1) Identify the learning goal(s) for the lesson.</a:t>
            </a:r>
            <a:br>
              <a:rPr lang="en-US" sz="2400" dirty="0"/>
            </a:br>
            <a:br>
              <a:rPr lang="en-US" sz="2400" dirty="0"/>
            </a:br>
            <a:r>
              <a:rPr lang="en-US" sz="2400" dirty="0"/>
              <a:t>2) Discuss how you anticipate students will respond in the lesson.</a:t>
            </a:r>
            <a:br>
              <a:rPr lang="en-US" sz="2400" dirty="0"/>
            </a:br>
            <a:br>
              <a:rPr lang="en-US" sz="2400" dirty="0"/>
            </a:br>
            <a:r>
              <a:rPr lang="en-US" sz="2400" dirty="0"/>
              <a:t>3) Plan possible probing questions to help advance student thinking in the lesson.</a:t>
            </a:r>
          </a:p>
        </p:txBody>
      </p:sp>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44</a:t>
            </a:fld>
            <a:endParaRPr lang="en-US" sz="1600" b="0" i="0" u="none" strike="noStrike" cap="none">
              <a:solidFill>
                <a:srgbClr val="A7A7A7"/>
              </a:solidFill>
              <a:latin typeface="Century"/>
              <a:ea typeface="Century"/>
              <a:cs typeface="Century"/>
              <a:sym typeface="Century"/>
            </a:endParaRPr>
          </a:p>
        </p:txBody>
      </p:sp>
      <p:sp>
        <p:nvSpPr>
          <p:cNvPr id="19" name="Title 1"/>
          <p:cNvSpPr txBox="1">
            <a:spLocks/>
          </p:cNvSpPr>
          <p:nvPr/>
        </p:nvSpPr>
        <p:spPr>
          <a:xfrm>
            <a:off x="84343" y="123256"/>
            <a:ext cx="3845483" cy="1888424"/>
          </a:xfrm>
          <a:prstGeom prst="rect">
            <a:avLst/>
          </a:prstGeom>
        </p:spPr>
        <p:txBody>
          <a:bodyPr/>
          <a:lstStyle>
            <a:lvl1pPr algn="l" defTabSz="914400" rtl="0" eaLnBrk="1" latinLnBrk="0" hangingPunct="1">
              <a:lnSpc>
                <a:spcPct val="90000"/>
              </a:lnSpc>
              <a:spcBef>
                <a:spcPct val="0"/>
              </a:spcBef>
              <a:buNone/>
              <a:defRPr sz="4000" kern="1200">
                <a:solidFill>
                  <a:schemeClr val="bg1"/>
                </a:solidFill>
                <a:latin typeface="Calibri"/>
                <a:ea typeface="+mj-ea"/>
                <a:cs typeface="Calibri"/>
              </a:defRPr>
            </a:lvl1pPr>
          </a:lstStyle>
          <a:p>
            <a:r>
              <a:rPr lang="en-US" sz="2800" b="1" dirty="0"/>
              <a:t>Using an Engage NY lesson from the previous discussion, work with your grade-level teams to:</a:t>
            </a:r>
          </a:p>
        </p:txBody>
      </p:sp>
      <p:pic>
        <p:nvPicPr>
          <p:cNvPr id="6" name="Picture 5">
            <a:extLst>
              <a:ext uri="{FF2B5EF4-FFF2-40B4-BE49-F238E27FC236}">
                <a16:creationId xmlns:a16="http://schemas.microsoft.com/office/drawing/2014/main" id="{196AB8D2-A6E6-7549-B89A-B610A4DB3E93}"/>
              </a:ext>
            </a:extLst>
          </p:cNvPr>
          <p:cNvPicPr>
            <a:picLocks noChangeAspect="1"/>
          </p:cNvPicPr>
          <p:nvPr/>
        </p:nvPicPr>
        <p:blipFill rotWithShape="1">
          <a:blip r:embed="rId3"/>
          <a:srcRect t="1631" r="2050" b="2043"/>
          <a:stretch/>
        </p:blipFill>
        <p:spPr>
          <a:xfrm>
            <a:off x="5503047" y="420130"/>
            <a:ext cx="4913699" cy="6128952"/>
          </a:xfrm>
          <a:prstGeom prst="rect">
            <a:avLst/>
          </a:prstGeom>
          <a:ln>
            <a:solidFill>
              <a:schemeClr val="accent6"/>
            </a:solidFill>
          </a:ln>
        </p:spPr>
      </p:pic>
    </p:spTree>
    <p:extLst>
      <p:ext uri="{BB962C8B-B14F-4D97-AF65-F5344CB8AC3E}">
        <p14:creationId xmlns:p14="http://schemas.microsoft.com/office/powerpoint/2010/main" val="1272821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45</a:t>
            </a:fld>
            <a:endParaRPr lang="en-US" dirty="0"/>
          </a:p>
        </p:txBody>
      </p:sp>
      <p:sp>
        <p:nvSpPr>
          <p:cNvPr id="6" name="Title 5"/>
          <p:cNvSpPr>
            <a:spLocks noGrp="1"/>
          </p:cNvSpPr>
          <p:nvPr>
            <p:ph type="title"/>
          </p:nvPr>
        </p:nvSpPr>
        <p:spPr/>
        <p:txBody>
          <a:bodyPr/>
          <a:lstStyle/>
          <a:p>
            <a:r>
              <a:rPr lang="en-US" b="1" dirty="0"/>
              <a:t>Reflecting on purposeful planning</a:t>
            </a:r>
          </a:p>
        </p:txBody>
      </p:sp>
      <p:graphicFrame>
        <p:nvGraphicFramePr>
          <p:cNvPr id="9" name="Diagram 8"/>
          <p:cNvGraphicFramePr/>
          <p:nvPr>
            <p:extLst>
              <p:ext uri="{D42A27DB-BD31-4B8C-83A1-F6EECF244321}">
                <p14:modId xmlns:p14="http://schemas.microsoft.com/office/powerpoint/2010/main" val="3387706697"/>
              </p:ext>
            </p:extLst>
          </p:nvPr>
        </p:nvGraphicFramePr>
        <p:xfrm>
          <a:off x="640080" y="896113"/>
          <a:ext cx="10881360" cy="5047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hape 51">
            <a:extLst>
              <a:ext uri="{FF2B5EF4-FFF2-40B4-BE49-F238E27FC236}">
                <a16:creationId xmlns:a16="http://schemas.microsoft.com/office/drawing/2014/main" id="{0EDCAFD9-95FA-CB42-825F-6A31912EF67B}"/>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9699066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Module 5</a:t>
            </a:r>
            <a:r>
              <a:rPr lang="en-US" sz="3600" dirty="0"/>
              <a:t>: Recognizing and generating equivalent expressions</a:t>
            </a:r>
            <a:br>
              <a:rPr lang="en-US" sz="3600" dirty="0"/>
            </a:br>
            <a:br>
              <a:rPr lang="en-US" sz="3600" dirty="0"/>
            </a:br>
            <a:r>
              <a:rPr lang="en-US" sz="3600" b="1" dirty="0"/>
              <a:t>Module 5 Closing slides</a:t>
            </a:r>
            <a:br>
              <a:rPr lang="en-US" sz="3600" dirty="0"/>
            </a:br>
            <a:br>
              <a:rPr lang="en-US" sz="3600" dirty="0"/>
            </a:br>
            <a:r>
              <a:rPr lang="en-US" sz="3600" dirty="0"/>
              <a:t>Grades 6-9</a:t>
            </a:r>
          </a:p>
        </p:txBody>
      </p:sp>
    </p:spTree>
    <p:extLst>
      <p:ext uri="{BB962C8B-B14F-4D97-AF65-F5344CB8AC3E}">
        <p14:creationId xmlns:p14="http://schemas.microsoft.com/office/powerpoint/2010/main" val="487599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algn="r"/>
            <a:fld id="{6EF36E0C-29D7-3046-B978-7B10A2E0CECE}" type="slidenum">
              <a:rPr lang="en-US" sz="1600" smtClean="0">
                <a:solidFill>
                  <a:srgbClr val="B0B0B2"/>
                </a:solidFill>
                <a:latin typeface="Century"/>
                <a:cs typeface="Century"/>
              </a:rPr>
              <a:pPr algn="r"/>
              <a:t>47</a:t>
            </a:fld>
            <a:endParaRPr lang="en-US" sz="1600" dirty="0">
              <a:solidFill>
                <a:srgbClr val="B0B0B2"/>
              </a:solidFill>
              <a:latin typeface="Century"/>
              <a:cs typeface="Century"/>
            </a:endParaRPr>
          </a:p>
        </p:txBody>
      </p:sp>
      <p:sp>
        <p:nvSpPr>
          <p:cNvPr id="6" name="Title 5"/>
          <p:cNvSpPr>
            <a:spLocks noGrp="1"/>
          </p:cNvSpPr>
          <p:nvPr>
            <p:ph type="title"/>
          </p:nvPr>
        </p:nvSpPr>
        <p:spPr/>
        <p:txBody>
          <a:bodyPr/>
          <a:lstStyle/>
          <a:p>
            <a:r>
              <a:rPr lang="en-US" b="1" dirty="0"/>
              <a:t>References</a:t>
            </a:r>
          </a:p>
        </p:txBody>
      </p:sp>
      <p:sp>
        <p:nvSpPr>
          <p:cNvPr id="2" name="TextBox 1"/>
          <p:cNvSpPr txBox="1"/>
          <p:nvPr/>
        </p:nvSpPr>
        <p:spPr>
          <a:xfrm>
            <a:off x="533400" y="1587500"/>
            <a:ext cx="10363200" cy="307777"/>
          </a:xfrm>
          <a:prstGeom prst="rect">
            <a:avLst/>
          </a:prstGeom>
          <a:noFill/>
        </p:spPr>
        <p:txBody>
          <a:bodyPr wrap="square" rtlCol="0">
            <a:spAutoFit/>
          </a:bodyPr>
          <a:lstStyle/>
          <a:p>
            <a:endParaRPr lang="en-US" dirty="0"/>
          </a:p>
        </p:txBody>
      </p:sp>
      <p:sp>
        <p:nvSpPr>
          <p:cNvPr id="3" name="TextBox 2"/>
          <p:cNvSpPr txBox="1"/>
          <p:nvPr/>
        </p:nvSpPr>
        <p:spPr>
          <a:xfrm>
            <a:off x="0" y="1000125"/>
            <a:ext cx="12192000" cy="5047536"/>
          </a:xfrm>
          <a:prstGeom prst="rect">
            <a:avLst/>
          </a:prstGeom>
          <a:noFill/>
        </p:spPr>
        <p:txBody>
          <a:bodyPr wrap="square" rtlCol="0">
            <a:spAutoFit/>
          </a:bodyPr>
          <a:lstStyle/>
          <a:p>
            <a:r>
              <a:rPr lang="en-US" dirty="0">
                <a:solidFill>
                  <a:schemeClr val="accent6">
                    <a:lumMod val="50000"/>
                  </a:schemeClr>
                </a:solidFill>
              </a:rPr>
              <a:t>Key resources available via the Louisiana Department of Education web page — K-12 Math Planning Resources, </a:t>
            </a:r>
            <a:r>
              <a:rPr lang="en-US" u="sng" dirty="0">
                <a:solidFill>
                  <a:schemeClr val="accent6">
                    <a:lumMod val="50000"/>
                  </a:schemeClr>
                </a:solidFill>
                <a:hlinkClick r:id="rId3"/>
              </a:rPr>
              <a:t>https://www.louisianabelieves.com/resources/library/k-12-math-year-long-planning</a:t>
            </a:r>
            <a:r>
              <a:rPr lang="en-US" dirty="0">
                <a:solidFill>
                  <a:schemeClr val="accent6">
                    <a:lumMod val="50000"/>
                  </a:schemeClr>
                </a:solidFill>
              </a:rPr>
              <a:t> — include the following:</a:t>
            </a:r>
            <a:endParaRPr lang="en-US" dirty="0">
              <a:solidFill>
                <a:srgbClr val="3B3B3D"/>
              </a:solidFill>
            </a:endParaRPr>
          </a:p>
          <a:p>
            <a:r>
              <a:rPr lang="en-US" i="1" dirty="0">
                <a:solidFill>
                  <a:srgbClr val="3B3B3D"/>
                </a:solidFill>
              </a:rPr>
              <a:t>K–12 Louisiana Student Standards for Mathematics (LSSM)</a:t>
            </a:r>
            <a:endParaRPr lang="en-US" dirty="0">
              <a:solidFill>
                <a:srgbClr val="3B3B3D"/>
              </a:solidFill>
            </a:endParaRPr>
          </a:p>
          <a:p>
            <a:r>
              <a:rPr lang="en-US" i="1" dirty="0">
                <a:solidFill>
                  <a:srgbClr val="3B3B3D"/>
                </a:solidFill>
              </a:rPr>
              <a:t>Teachers Companion Documents</a:t>
            </a:r>
            <a:endParaRPr lang="en-US" dirty="0">
              <a:solidFill>
                <a:srgbClr val="3B3B3D"/>
              </a:solidFill>
            </a:endParaRPr>
          </a:p>
          <a:p>
            <a:r>
              <a:rPr lang="en-US" i="1" dirty="0">
                <a:solidFill>
                  <a:srgbClr val="3B3B3D"/>
                </a:solidFill>
              </a:rPr>
              <a:t>Implement The Eureka Curriculum: Louisiana Eureka Guides.</a:t>
            </a:r>
            <a:r>
              <a:rPr lang="en-US" dirty="0">
                <a:solidFill>
                  <a:srgbClr val="3B3B3D"/>
                </a:solidFill>
              </a:rPr>
              <a:t> </a:t>
            </a:r>
          </a:p>
          <a:p>
            <a:r>
              <a:rPr lang="en-US" i="1" dirty="0">
                <a:solidFill>
                  <a:srgbClr val="3B3B3D"/>
                </a:solidFill>
              </a:rPr>
              <a:t>Help Students Who Struggle: Remediation Guides</a:t>
            </a:r>
            <a:r>
              <a:rPr lang="en-US" dirty="0">
                <a:solidFill>
                  <a:srgbClr val="3B3B3D"/>
                </a:solidFill>
              </a:rPr>
              <a:t>. </a:t>
            </a:r>
            <a:endParaRPr lang="en-US" u="sng" dirty="0">
              <a:solidFill>
                <a:srgbClr val="3B3B3D"/>
              </a:solidFill>
            </a:endParaRPr>
          </a:p>
          <a:p>
            <a:r>
              <a:rPr lang="en-US" i="1" dirty="0">
                <a:solidFill>
                  <a:srgbClr val="3B3B3D"/>
                </a:solidFill>
                <a:ea typeface="Calibri" charset="0"/>
              </a:rPr>
              <a:t>The Louisiana Student Standards for Mathematics: A Guide to Rigor in Mathematics 2.0</a:t>
            </a:r>
            <a:r>
              <a:rPr lang="en-US" dirty="0">
                <a:solidFill>
                  <a:srgbClr val="3B3B3D"/>
                </a:solidFill>
                <a:ea typeface="Calibri" charset="0"/>
              </a:rPr>
              <a:t>, at https://</a:t>
            </a:r>
            <a:r>
              <a:rPr lang="en-US" dirty="0" err="1">
                <a:solidFill>
                  <a:srgbClr val="3B3B3D"/>
                </a:solidFill>
                <a:ea typeface="Calibri" charset="0"/>
              </a:rPr>
              <a:t>www.louisianabelieves.com</a:t>
            </a:r>
            <a:r>
              <a:rPr lang="en-US" dirty="0">
                <a:solidFill>
                  <a:srgbClr val="3B3B3D"/>
                </a:solidFill>
                <a:ea typeface="Calibri" charset="0"/>
              </a:rPr>
              <a:t>/docs/default-source/year-long-planning/k-12-lssm-alignment-to-rigor.pdf  This document (name in link: “K-12 LSSM Alignment to Rigor”) as well as the individual rigor documents for each grade level—e.g., “Kindergarten LSSM Alignment to Rigor,” “Grade 1 LSSM Alignment to Rigor,” and so on) can be downloaded via this web page: </a:t>
            </a:r>
            <a:r>
              <a:rPr lang="en-US" dirty="0">
                <a:solidFill>
                  <a:srgbClr val="3B3B3D"/>
                </a:solidFill>
                <a:ea typeface="Calibri" charset="0"/>
                <a:hlinkClick r:id="rId3"/>
              </a:rPr>
              <a:t>https://www.louisianabelieves.com/resources/library/k-12-math-year-long-planning</a:t>
            </a:r>
            <a:endParaRPr lang="en-US" dirty="0">
              <a:solidFill>
                <a:schemeClr val="accent6">
                  <a:lumMod val="50000"/>
                </a:schemeClr>
              </a:solidFill>
            </a:endParaRPr>
          </a:p>
          <a:p>
            <a:endParaRPr lang="en-US" dirty="0">
              <a:solidFill>
                <a:schemeClr val="accent6">
                  <a:lumMod val="50000"/>
                </a:schemeClr>
              </a:solidFill>
            </a:endParaRPr>
          </a:p>
          <a:p>
            <a:r>
              <a:rPr lang="en-US" dirty="0">
                <a:solidFill>
                  <a:srgbClr val="1D1D1F"/>
                </a:solidFill>
              </a:rPr>
              <a:t>Other resources referenced include:  </a:t>
            </a:r>
          </a:p>
          <a:p>
            <a:r>
              <a:rPr lang="en-US" dirty="0" err="1">
                <a:solidFill>
                  <a:schemeClr val="accent6">
                    <a:lumMod val="50000"/>
                  </a:schemeClr>
                </a:solidFill>
              </a:rPr>
              <a:t>EngageNY</a:t>
            </a:r>
            <a:r>
              <a:rPr lang="en-US" dirty="0">
                <a:solidFill>
                  <a:schemeClr val="accent6">
                    <a:lumMod val="50000"/>
                  </a:schemeClr>
                </a:solidFill>
              </a:rPr>
              <a:t>, from the </a:t>
            </a:r>
            <a:r>
              <a:rPr lang="en-US" dirty="0">
                <a:solidFill>
                  <a:schemeClr val="accent6">
                    <a:lumMod val="50000"/>
                  </a:schemeClr>
                </a:solidFill>
                <a:ea typeface="Calibri" charset="0"/>
              </a:rPr>
              <a:t>New York State Department of Education</a:t>
            </a:r>
            <a:endParaRPr lang="en-US" dirty="0">
              <a:solidFill>
                <a:schemeClr val="accent6">
                  <a:lumMod val="50000"/>
                </a:schemeClr>
              </a:solidFill>
            </a:endParaRPr>
          </a:p>
          <a:p>
            <a:r>
              <a:rPr lang="en-US" dirty="0">
                <a:solidFill>
                  <a:schemeClr val="accent6">
                    <a:lumMod val="50000"/>
                  </a:schemeClr>
                </a:solidFill>
              </a:rPr>
              <a:t>Various curriculum resources, a</a:t>
            </a:r>
            <a:r>
              <a:rPr lang="en-US" dirty="0">
                <a:solidFill>
                  <a:schemeClr val="accent6">
                    <a:lumMod val="50000"/>
                  </a:schemeClr>
                </a:solidFill>
                <a:ea typeface="Calibri" charset="0"/>
              </a:rPr>
              <a:t>vailable via https://</a:t>
            </a:r>
            <a:r>
              <a:rPr lang="en-US" dirty="0" err="1">
                <a:solidFill>
                  <a:schemeClr val="accent6">
                    <a:lumMod val="50000"/>
                  </a:schemeClr>
                </a:solidFill>
                <a:ea typeface="Calibri" charset="0"/>
              </a:rPr>
              <a:t>www.engageny.org</a:t>
            </a:r>
            <a:r>
              <a:rPr lang="en-US" dirty="0">
                <a:solidFill>
                  <a:schemeClr val="accent6">
                    <a:lumMod val="50000"/>
                  </a:schemeClr>
                </a:solidFill>
                <a:ea typeface="Calibri" charset="0"/>
              </a:rPr>
              <a:t> </a:t>
            </a:r>
            <a:endParaRPr lang="en-US" dirty="0">
              <a:solidFill>
                <a:schemeClr val="accent6">
                  <a:lumMod val="50000"/>
                </a:schemeClr>
              </a:solidFill>
            </a:endParaRPr>
          </a:p>
          <a:p>
            <a:r>
              <a:rPr lang="en-US" dirty="0">
                <a:solidFill>
                  <a:schemeClr val="accent6">
                    <a:lumMod val="50000"/>
                  </a:schemeClr>
                </a:solidFill>
                <a:latin typeface="Calibri" charset="0"/>
                <a:ea typeface="Calibri" charset="0"/>
                <a:cs typeface="Calibri" charset="0"/>
              </a:rPr>
              <a:t>Pre-Kindergarten-Grade 5 Mathematics: Curriculum Map and Guiding Documents. </a:t>
            </a:r>
            <a:r>
              <a:rPr lang="en-US" dirty="0" err="1">
                <a:solidFill>
                  <a:schemeClr val="accent6">
                    <a:lumMod val="50000"/>
                  </a:schemeClr>
                </a:solidFill>
                <a:latin typeface="Calibri" charset="0"/>
                <a:ea typeface="Calibri" charset="0"/>
                <a:cs typeface="Calibri" charset="0"/>
              </a:rPr>
              <a:t>EngageNY</a:t>
            </a:r>
            <a:r>
              <a:rPr lang="en-US" dirty="0">
                <a:solidFill>
                  <a:schemeClr val="accent6">
                    <a:lumMod val="50000"/>
                  </a:schemeClr>
                </a:solidFill>
                <a:latin typeface="Calibri" charset="0"/>
                <a:ea typeface="Calibri" charset="0"/>
                <a:cs typeface="Calibri" charset="0"/>
              </a:rPr>
              <a:t>. Available via</a:t>
            </a:r>
            <a:r>
              <a:rPr lang="en-US" u="sng" dirty="0">
                <a:solidFill>
                  <a:schemeClr val="accent6">
                    <a:lumMod val="50000"/>
                  </a:schemeClr>
                </a:solidFill>
                <a:latin typeface="Calibri" charset="0"/>
                <a:ea typeface="Calibri" charset="0"/>
                <a:cs typeface="Calibri" charset="0"/>
              </a:rPr>
              <a:t> </a:t>
            </a:r>
            <a:r>
              <a:rPr lang="en-US" dirty="0">
                <a:solidFill>
                  <a:schemeClr val="accent6">
                    <a:lumMod val="50000"/>
                  </a:schemeClr>
                </a:solidFill>
                <a:latin typeface="Calibri" charset="0"/>
                <a:ea typeface="Calibri" charset="0"/>
                <a:cs typeface="Calibri" charset="0"/>
              </a:rPr>
              <a:t>https://</a:t>
            </a:r>
            <a:r>
              <a:rPr lang="en-US" dirty="0" err="1">
                <a:solidFill>
                  <a:schemeClr val="accent6">
                    <a:lumMod val="50000"/>
                  </a:schemeClr>
                </a:solidFill>
                <a:latin typeface="Calibri" charset="0"/>
                <a:ea typeface="Calibri" charset="0"/>
                <a:cs typeface="Calibri" charset="0"/>
              </a:rPr>
              <a:t>www.engageny.org</a:t>
            </a:r>
            <a:r>
              <a:rPr lang="en-US" dirty="0">
                <a:solidFill>
                  <a:schemeClr val="accent6">
                    <a:lumMod val="50000"/>
                  </a:schemeClr>
                </a:solidFill>
                <a:latin typeface="Calibri" charset="0"/>
                <a:ea typeface="Calibri" charset="0"/>
                <a:cs typeface="Calibri" charset="0"/>
              </a:rPr>
              <a:t>/resource/pre-kindergarten-grade-5-mathematics-curriculum-map-and-guiding-documents</a:t>
            </a:r>
            <a:endParaRPr lang="en-US" dirty="0">
              <a:solidFill>
                <a:schemeClr val="accent6">
                  <a:lumMod val="50000"/>
                </a:schemeClr>
              </a:solidFill>
              <a:ea typeface="Calibri" charset="0"/>
            </a:endParaRPr>
          </a:p>
          <a:p>
            <a:r>
              <a:rPr lang="en-US" dirty="0">
                <a:solidFill>
                  <a:schemeClr val="accent6">
                    <a:lumMod val="50000"/>
                  </a:schemeClr>
                </a:solidFill>
                <a:ea typeface="Calibri" charset="0"/>
              </a:rPr>
              <a:t>These curriculum resources are shared under the </a:t>
            </a:r>
            <a:r>
              <a:rPr lang="en-US" dirty="0" err="1">
                <a:solidFill>
                  <a:schemeClr val="accent6">
                    <a:lumMod val="50000"/>
                  </a:schemeClr>
                </a:solidFill>
                <a:ea typeface="Calibri" charset="0"/>
              </a:rPr>
              <a:t>EngageNY</a:t>
            </a:r>
            <a:r>
              <a:rPr lang="en-US" dirty="0">
                <a:solidFill>
                  <a:schemeClr val="accent6">
                    <a:lumMod val="50000"/>
                  </a:schemeClr>
                </a:solidFill>
                <a:ea typeface="Calibri" charset="0"/>
              </a:rPr>
              <a:t> terms of use (https://</a:t>
            </a:r>
            <a:r>
              <a:rPr lang="en-US" dirty="0" err="1">
                <a:solidFill>
                  <a:schemeClr val="accent6">
                    <a:lumMod val="50000"/>
                  </a:schemeClr>
                </a:solidFill>
                <a:ea typeface="Calibri" charset="0"/>
              </a:rPr>
              <a:t>www.engageny.org</a:t>
            </a:r>
            <a:r>
              <a:rPr lang="en-US" dirty="0">
                <a:solidFill>
                  <a:schemeClr val="accent6">
                    <a:lumMod val="50000"/>
                  </a:schemeClr>
                </a:solidFill>
                <a:ea typeface="Calibri" charset="0"/>
              </a:rPr>
              <a:t>/terms-of-use) and the Creative Commons license—Attribution-</a:t>
            </a:r>
            <a:r>
              <a:rPr lang="en-US" dirty="0" err="1">
                <a:solidFill>
                  <a:schemeClr val="accent6">
                    <a:lumMod val="50000"/>
                  </a:schemeClr>
                </a:solidFill>
                <a:ea typeface="Calibri" charset="0"/>
              </a:rPr>
              <a:t>NonCommercial</a:t>
            </a:r>
            <a:r>
              <a:rPr lang="en-US" dirty="0">
                <a:solidFill>
                  <a:schemeClr val="accent6">
                    <a:lumMod val="50000"/>
                  </a:schemeClr>
                </a:solidFill>
                <a:ea typeface="Calibri" charset="0"/>
              </a:rPr>
              <a:t>-</a:t>
            </a:r>
            <a:r>
              <a:rPr lang="en-US" dirty="0" err="1">
                <a:solidFill>
                  <a:schemeClr val="accent6">
                    <a:lumMod val="50000"/>
                  </a:schemeClr>
                </a:solidFill>
                <a:ea typeface="Calibri" charset="0"/>
              </a:rPr>
              <a:t>ShareAlike</a:t>
            </a:r>
            <a:r>
              <a:rPr lang="en-US" dirty="0">
                <a:solidFill>
                  <a:schemeClr val="accent6">
                    <a:lumMod val="50000"/>
                  </a:schemeClr>
                </a:solidFill>
                <a:ea typeface="Calibri" charset="0"/>
              </a:rPr>
              <a:t> 3.0 </a:t>
            </a:r>
            <a:r>
              <a:rPr lang="en-US" dirty="0" err="1">
                <a:solidFill>
                  <a:schemeClr val="accent6">
                    <a:lumMod val="50000"/>
                  </a:schemeClr>
                </a:solidFill>
                <a:ea typeface="Calibri" charset="0"/>
              </a:rPr>
              <a:t>Unported</a:t>
            </a:r>
            <a:r>
              <a:rPr lang="en-US" dirty="0">
                <a:solidFill>
                  <a:schemeClr val="accent6">
                    <a:lumMod val="50000"/>
                  </a:schemeClr>
                </a:solidFill>
                <a:ea typeface="Calibri" charset="0"/>
              </a:rPr>
              <a:t> (CC BY-NC-SA 3.0)—mentioned therein: </a:t>
            </a:r>
            <a:r>
              <a:rPr lang="en-US" dirty="0">
                <a:solidFill>
                  <a:schemeClr val="accent6">
                    <a:lumMod val="50000"/>
                  </a:schemeClr>
                </a:solidFill>
                <a:ea typeface="Calibri" charset="0"/>
                <a:hlinkClick r:id="rId4"/>
              </a:rPr>
              <a:t>https://creativecommons.org/licenses/by-nc-sa/3.0</a:t>
            </a:r>
            <a:endParaRPr lang="en-US" dirty="0">
              <a:solidFill>
                <a:schemeClr val="accent6">
                  <a:lumMod val="50000"/>
                </a:schemeClr>
              </a:solidFill>
              <a:ea typeface="Calibri" charset="0"/>
            </a:endParaRPr>
          </a:p>
          <a:p>
            <a:endParaRPr lang="en-US" dirty="0">
              <a:solidFill>
                <a:schemeClr val="accent6">
                  <a:lumMod val="50000"/>
                </a:schemeClr>
              </a:solidFill>
              <a:ea typeface="Calibri" charset="0"/>
            </a:endParaRPr>
          </a:p>
          <a:p>
            <a:r>
              <a:rPr lang="en-US" dirty="0"/>
              <a:t>Smith, M. S., &amp; Stein, M. K. (2011). </a:t>
            </a:r>
            <a:r>
              <a:rPr lang="en-US" i="1" dirty="0"/>
              <a:t>5 practices for orchestrating productive mathematics discussions. </a:t>
            </a:r>
            <a:r>
              <a:rPr lang="en-US" dirty="0"/>
              <a:t>Reston, VA: National Council of Teachers of Mathematics. Available at  </a:t>
            </a:r>
            <a:r>
              <a:rPr lang="en-US" dirty="0">
                <a:hlinkClick r:id="rId5"/>
              </a:rPr>
              <a:t>http://www.nctm.org/Store/Products/5--Practices-for-Orchestrating-Productive-Mathematics-Discussions</a:t>
            </a:r>
            <a:endParaRPr lang="en-US" dirty="0"/>
          </a:p>
          <a:p>
            <a:endParaRPr lang="en-US" dirty="0">
              <a:solidFill>
                <a:srgbClr val="1D1D1F"/>
              </a:solidFill>
            </a:endParaRPr>
          </a:p>
        </p:txBody>
      </p:sp>
      <p:sp>
        <p:nvSpPr>
          <p:cNvPr id="7" name="Shape 51">
            <a:extLst>
              <a:ext uri="{FF2B5EF4-FFF2-40B4-BE49-F238E27FC236}">
                <a16:creationId xmlns:a16="http://schemas.microsoft.com/office/drawing/2014/main" id="{3B681F42-7314-4048-A2AE-F48E40C8C0DB}"/>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6744999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48</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What to expect in Module 6 </a:t>
            </a:r>
          </a:p>
        </p:txBody>
      </p:sp>
      <p:graphicFrame>
        <p:nvGraphicFramePr>
          <p:cNvPr id="5" name="Diagram 4"/>
          <p:cNvGraphicFramePr/>
          <p:nvPr>
            <p:extLst/>
          </p:nvPr>
        </p:nvGraphicFramePr>
        <p:xfrm>
          <a:off x="128016" y="719666"/>
          <a:ext cx="1206398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hape 51">
            <a:extLst>
              <a:ext uri="{FF2B5EF4-FFF2-40B4-BE49-F238E27FC236}">
                <a16:creationId xmlns:a16="http://schemas.microsoft.com/office/drawing/2014/main" id="{FD45D672-2595-C642-8312-DAB1DEC75186}"/>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03225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289FEDB6-D9B9-ED42-BB85-01FB10E97E40}"/>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graphicEl>
                                              <a:dgm id="{596D7790-EAE0-224F-A8C1-D7DCCD5844F1}"/>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graphicEl>
                                              <a:dgm id="{32E1EF88-F8E9-6948-85F4-126E213B4E7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7F522569-4318-764C-91E4-2C1EA1A3D936}"/>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graphicEl>
                                              <a:dgm id="{F137C0D6-93D6-654B-804B-8FB10291CB92}"/>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graphicEl>
                                              <a:dgm id="{1827A35C-5272-E94A-8506-BA568C3F37F7}"/>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graphicEl>
                                              <a:dgm id="{2585ABCA-2A2C-C745-AFC5-939FB1FF7882}"/>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graphicEl>
                                              <a:dgm id="{D298ADEB-6CB0-0F43-A960-A3AEFD303D46}"/>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graphicEl>
                                              <a:dgm id="{5B6C8845-9E15-254B-A377-BD828A6147F0}"/>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graphicEl>
                                              <a:dgm id="{245B7FB1-276D-C547-A9F4-FDCBBE03A2BD}"/>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graphicEl>
                                              <a:dgm id="{383EFADA-01C1-C045-B6E1-1336948DED04}"/>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graphicEl>
                                              <a:dgm id="{4942C0DB-D27E-4C4B-A477-A5569C27B2FB}"/>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graphicEl>
                                              <a:dgm id="{CD883283-3F7E-D746-B6DF-BAA38792A872}"/>
                                            </p:graphic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graphicEl>
                                              <a:dgm id="{34512ED5-F450-C446-A416-EEC9DB6A2ED2}"/>
                                            </p:graphic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
                                            <p:graphicEl>
                                              <a:dgm id="{7B32AA1B-497C-5D46-AA7F-B6AD3FFFEFD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49</a:t>
            </a:fld>
            <a:endParaRPr lang="en-US" sz="1600" b="0" i="0" u="none" strike="noStrike" cap="none">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Module evaluation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10" y="908033"/>
            <a:ext cx="11792023" cy="4950044"/>
          </a:xfrm>
          <a:prstGeom prst="rect">
            <a:avLst/>
          </a:prstGeom>
          <a:effectLst>
            <a:outerShdw blurRad="50800" dist="50800" dir="5400000" algn="ctr" rotWithShape="0">
              <a:srgbClr val="000000"/>
            </a:outerShdw>
          </a:effectLst>
        </p:spPr>
      </p:pic>
      <p:sp>
        <p:nvSpPr>
          <p:cNvPr id="6" name="Content Placeholder 2"/>
          <p:cNvSpPr txBox="1">
            <a:spLocks/>
          </p:cNvSpPr>
          <p:nvPr/>
        </p:nvSpPr>
        <p:spPr bwMode="auto">
          <a:xfrm>
            <a:off x="810228" y="1152962"/>
            <a:ext cx="10185722" cy="4460183"/>
          </a:xfrm>
          <a:prstGeom prst="rect">
            <a:avLst/>
          </a:prstGeom>
          <a:solidFill>
            <a:schemeClr val="bg1">
              <a:alpha val="85000"/>
            </a:schemeClr>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r>
              <a:rPr lang="en-US" sz="3200" kern="0" dirty="0">
                <a:solidFill>
                  <a:schemeClr val="tx1">
                    <a:lumMod val="75000"/>
                    <a:lumOff val="25000"/>
                  </a:schemeClr>
                </a:solidFill>
                <a:latin typeface="Calibri" charset="0"/>
                <a:ea typeface="Calibri" charset="0"/>
                <a:cs typeface="Calibri" charset="0"/>
              </a:rPr>
              <a:t>Your feedback and comments are important to us.  Please complete the </a:t>
            </a:r>
            <a:r>
              <a:rPr lang="en-US" sz="3200" dirty="0">
                <a:solidFill>
                  <a:schemeClr val="tx1">
                    <a:lumMod val="75000"/>
                    <a:lumOff val="25000"/>
                  </a:schemeClr>
                </a:solidFill>
                <a:latin typeface="Calibri" charset="0"/>
                <a:ea typeface="Calibri" charset="0"/>
                <a:cs typeface="Calibri" charset="0"/>
              </a:rPr>
              <a:t>module</a:t>
            </a:r>
            <a:r>
              <a:rPr lang="en-US" sz="3200" kern="0" dirty="0">
                <a:solidFill>
                  <a:schemeClr val="tx1">
                    <a:lumMod val="75000"/>
                    <a:lumOff val="25000"/>
                  </a:schemeClr>
                </a:solidFill>
                <a:latin typeface="Calibri" charset="0"/>
                <a:ea typeface="Calibri" charset="0"/>
                <a:cs typeface="Calibri" charset="0"/>
              </a:rPr>
              <a:t> evaluation found at:</a:t>
            </a:r>
          </a:p>
          <a:p>
            <a:endParaRPr lang="en-US" kern="0" dirty="0"/>
          </a:p>
          <a:p>
            <a:endParaRPr lang="en-US" kern="0" dirty="0"/>
          </a:p>
        </p:txBody>
      </p:sp>
      <p:sp>
        <p:nvSpPr>
          <p:cNvPr id="7" name="Rectangle 6">
            <a:hlinkClick r:id="rId4"/>
          </p:cNvPr>
          <p:cNvSpPr/>
          <p:nvPr/>
        </p:nvSpPr>
        <p:spPr bwMode="auto">
          <a:xfrm>
            <a:off x="1198495" y="2816352"/>
            <a:ext cx="6367078" cy="1481327"/>
          </a:xfrm>
          <a:prstGeom prst="rect">
            <a:avLst/>
          </a:prstGeom>
          <a:solidFill>
            <a:schemeClr val="lt1"/>
          </a:solidFill>
          <a:ln w="88900"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a:r>
              <a:rPr lang="en-US" sz="3200" dirty="0">
                <a:solidFill>
                  <a:schemeClr val="bg1"/>
                </a:solidFill>
                <a:latin typeface="Calibri" charset="0"/>
                <a:ea typeface="Calibri" charset="0"/>
                <a:cs typeface="Calibri" charset="0"/>
                <a:hlinkClick r:id="rId5"/>
              </a:rPr>
              <a:t>http://www.utdanacenter.org/</a:t>
            </a:r>
            <a:r>
              <a:rPr lang="en-US" sz="3200" dirty="0" err="1">
                <a:solidFill>
                  <a:schemeClr val="bg1"/>
                </a:solidFill>
                <a:latin typeface="Calibri" charset="0"/>
                <a:ea typeface="Calibri" charset="0"/>
                <a:cs typeface="Calibri" charset="0"/>
                <a:hlinkClick r:id="rId5"/>
              </a:rPr>
              <a:t>ldoe</a:t>
            </a:r>
            <a:r>
              <a:rPr lang="en-US" sz="3200" dirty="0">
                <a:solidFill>
                  <a:schemeClr val="bg1"/>
                </a:solidFill>
                <a:latin typeface="Calibri" charset="0"/>
                <a:ea typeface="Calibri" charset="0"/>
                <a:cs typeface="Calibri" charset="0"/>
                <a:hlinkClick r:id="rId5"/>
              </a:rPr>
              <a:t>/surveys</a:t>
            </a:r>
            <a:endParaRPr lang="en-US" sz="3200" dirty="0">
              <a:solidFill>
                <a:schemeClr val="bg1"/>
              </a:solidFill>
              <a:latin typeface="Calibri" charset="0"/>
              <a:ea typeface="Calibri" charset="0"/>
              <a:cs typeface="Calibri" charset="0"/>
            </a:endParaRPr>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a:t>
            </a:r>
            <a:r>
              <a:rPr lang="en-US" sz="1800" b="0" i="0" u="none" strike="noStrike" cap="none">
                <a:solidFill>
                  <a:srgbClr val="5A5A5A"/>
                </a:solidFill>
                <a:latin typeface="Calibri"/>
                <a:ea typeface="Calibri"/>
                <a:cs typeface="Calibri"/>
                <a:sym typeface="Calibri"/>
              </a:rPr>
              <a:t>Module </a:t>
            </a:r>
            <a:r>
              <a:rPr lang="en-US" sz="1800">
                <a:solidFill>
                  <a:srgbClr val="5A5A5A"/>
                </a:solidFill>
                <a:latin typeface="Calibri"/>
                <a:ea typeface="Calibri"/>
                <a:cs typeface="Calibri"/>
                <a:sym typeface="Calibri"/>
              </a:rPr>
              <a:t>5</a:t>
            </a:r>
            <a:endParaRPr lang="en-US" sz="1800" dirty="0">
              <a:solidFill>
                <a:srgbClr val="5A5A5A"/>
              </a:solidFill>
              <a:latin typeface="Calibri"/>
              <a:ea typeface="Calibri"/>
              <a:cs typeface="Calibri"/>
              <a:sym typeface="Calibri"/>
            </a:endParaRP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96568" y="2488389"/>
            <a:ext cx="2568387" cy="2613447"/>
          </a:xfrm>
          <a:prstGeom prst="rect">
            <a:avLst/>
          </a:prstGeom>
        </p:spPr>
      </p:pic>
    </p:spTree>
    <p:extLst>
      <p:ext uri="{BB962C8B-B14F-4D97-AF65-F5344CB8AC3E}">
        <p14:creationId xmlns:p14="http://schemas.microsoft.com/office/powerpoint/2010/main" val="1187789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868" y="2867151"/>
            <a:ext cx="11459512" cy="3105636"/>
          </a:xfrm>
        </p:spPr>
        <p:txBody>
          <a:bodyPr/>
          <a:lstStyle/>
          <a:p>
            <a:r>
              <a:rPr lang="en-US" sz="3600" b="1" dirty="0"/>
              <a:t>Module 5</a:t>
            </a:r>
            <a:r>
              <a:rPr lang="en-US" sz="3600" dirty="0"/>
              <a:t>: Recognizing and Generating Equivalent Expressions</a:t>
            </a:r>
            <a:br>
              <a:rPr lang="en-US" sz="3600" dirty="0"/>
            </a:br>
            <a:br>
              <a:rPr lang="en-US" sz="3600" dirty="0"/>
            </a:br>
            <a:r>
              <a:rPr lang="en-US" sz="3600" b="1" dirty="0"/>
              <a:t>Session 1</a:t>
            </a:r>
            <a:r>
              <a:rPr lang="en-US" sz="3600" dirty="0"/>
              <a:t>: Deepening Mathematical Content Knowledge and Exploring Coherence in the LSSM</a:t>
            </a:r>
          </a:p>
        </p:txBody>
      </p:sp>
    </p:spTree>
    <p:extLst>
      <p:ext uri="{BB962C8B-B14F-4D97-AF65-F5344CB8AC3E}">
        <p14:creationId xmlns:p14="http://schemas.microsoft.com/office/powerpoint/2010/main" val="611057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br>
            <a:r>
              <a:rPr lang="en-US" b="1" dirty="0"/>
              <a:t>Engaging in the mathematics:</a:t>
            </a:r>
            <a:br>
              <a:rPr lang="en-US" b="1" dirty="0"/>
            </a:br>
            <a:r>
              <a:rPr lang="en-US" b="1" dirty="0"/>
              <a:t>Recognizing and generating equivalent expressions</a:t>
            </a:r>
            <a:br>
              <a:rPr lang="en-US" b="1" dirty="0"/>
            </a:br>
            <a:br>
              <a:rPr lang="en-US" b="1" dirty="0"/>
            </a:br>
            <a:r>
              <a:rPr lang="en-US" b="1" dirty="0"/>
              <a:t>Ultimate Invaders </a:t>
            </a:r>
            <a:br>
              <a:rPr lang="en-US" b="1" dirty="0"/>
            </a:br>
            <a:r>
              <a:rPr lang="en-US" b="1" dirty="0"/>
              <a:t>Grades 6-9</a:t>
            </a:r>
          </a:p>
        </p:txBody>
      </p:sp>
      <p:sp>
        <p:nvSpPr>
          <p:cNvPr id="4" name="Slide Number Placeholder 3"/>
          <p:cNvSpPr>
            <a:spLocks noGrp="1"/>
          </p:cNvSpPr>
          <p:nvPr>
            <p:ph type="sldNum" idx="12"/>
          </p:nvPr>
        </p:nvSpPr>
        <p:spPr>
          <a:prstGeom prst="rect">
            <a:avLst/>
          </a:prstGeom>
        </p:spPr>
        <p:txBody>
          <a:bodyPr/>
          <a:lstStyle/>
          <a:p>
            <a:fld id="{4080289E-A2FF-0941-931A-EE1328331F47}" type="slidenum">
              <a:rPr lang="en-US" smtClean="0"/>
              <a:pPr/>
              <a:t>6</a:t>
            </a:fld>
            <a:endParaRPr lang="en-US" dirty="0"/>
          </a:p>
        </p:txBody>
      </p:sp>
      <p:pic>
        <p:nvPicPr>
          <p:cNvPr id="5" name="Picture 4"/>
          <p:cNvPicPr>
            <a:picLocks noChangeAspect="1"/>
          </p:cNvPicPr>
          <p:nvPr/>
        </p:nvPicPr>
        <p:blipFill>
          <a:blip r:embed="rId3"/>
          <a:stretch>
            <a:fillRect/>
          </a:stretch>
        </p:blipFill>
        <p:spPr>
          <a:xfrm>
            <a:off x="4080142" y="1355725"/>
            <a:ext cx="8111858" cy="3978275"/>
          </a:xfrm>
          <a:prstGeom prst="rect">
            <a:avLst/>
          </a:prstGeom>
        </p:spPr>
      </p:pic>
      <p:sp>
        <p:nvSpPr>
          <p:cNvPr id="6" name="TextBox 5"/>
          <p:cNvSpPr txBox="1"/>
          <p:nvPr/>
        </p:nvSpPr>
        <p:spPr>
          <a:xfrm rot="16200000">
            <a:off x="11149774" y="4344947"/>
            <a:ext cx="1793438" cy="184666"/>
          </a:xfrm>
          <a:prstGeom prst="rect">
            <a:avLst/>
          </a:prstGeom>
          <a:noFill/>
        </p:spPr>
        <p:txBody>
          <a:bodyPr wrap="square" rtlCol="0">
            <a:spAutoFit/>
          </a:bodyPr>
          <a:lstStyle/>
          <a:p>
            <a:r>
              <a:rPr lang="en-US" sz="600" i="1" dirty="0">
                <a:solidFill>
                  <a:schemeClr val="bg1">
                    <a:lumMod val="65000"/>
                  </a:schemeClr>
                </a:solidFill>
              </a:rPr>
              <a:t>Credit: </a:t>
            </a:r>
            <a:r>
              <a:rPr lang="en-US" sz="600" i="1" dirty="0" err="1">
                <a:solidFill>
                  <a:schemeClr val="bg1">
                    <a:lumMod val="65000"/>
                  </a:schemeClr>
                </a:solidFill>
              </a:rPr>
              <a:t>AgileMind</a:t>
            </a:r>
            <a:r>
              <a:rPr lang="en-US" sz="600" i="1" dirty="0">
                <a:solidFill>
                  <a:schemeClr val="bg1">
                    <a:lumMod val="65000"/>
                  </a:schemeClr>
                </a:solidFill>
              </a:rPr>
              <a:t>, Inc.</a:t>
            </a:r>
            <a:endParaRPr lang="en-US" sz="600" dirty="0">
              <a:solidFill>
                <a:schemeClr val="bg1">
                  <a:lumMod val="65000"/>
                </a:schemeClr>
              </a:solidFill>
            </a:endParaRPr>
          </a:p>
        </p:txBody>
      </p:sp>
    </p:spTree>
    <p:extLst>
      <p:ext uri="{BB962C8B-B14F-4D97-AF65-F5344CB8AC3E}">
        <p14:creationId xmlns:p14="http://schemas.microsoft.com/office/powerpoint/2010/main" val="456591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7</a:t>
            </a:fld>
            <a:endParaRPr lang="en-US" dirty="0"/>
          </a:p>
        </p:txBody>
      </p:sp>
      <p:sp>
        <p:nvSpPr>
          <p:cNvPr id="5" name="Text Placeholder 4"/>
          <p:cNvSpPr>
            <a:spLocks noGrp="1"/>
          </p:cNvSpPr>
          <p:nvPr>
            <p:ph type="body" idx="1"/>
          </p:nvPr>
        </p:nvSpPr>
        <p:spPr>
          <a:xfrm>
            <a:off x="335137" y="1193800"/>
            <a:ext cx="11383961" cy="4822824"/>
          </a:xfrm>
        </p:spPr>
        <p:txBody>
          <a:bodyPr/>
          <a:lstStyle/>
          <a:p>
            <a:pPr marL="0" indent="0">
              <a:buNone/>
            </a:pPr>
            <a:endParaRPr lang="en-US" sz="3200" dirty="0"/>
          </a:p>
          <a:p>
            <a:pPr marL="0" indent="0" algn="ctr">
              <a:buNone/>
            </a:pPr>
            <a:endParaRPr lang="en-US" sz="3200" dirty="0"/>
          </a:p>
          <a:p>
            <a:pPr marL="0" indent="0" algn="ctr">
              <a:buNone/>
            </a:pPr>
            <a:endParaRPr lang="en-US" sz="3200" dirty="0"/>
          </a:p>
          <a:p>
            <a:pPr marL="0" indent="0" algn="ctr">
              <a:buNone/>
            </a:pPr>
            <a:r>
              <a:rPr lang="en-US" sz="3200" dirty="0"/>
              <a:t>How might an activity like this help students make sense of equivalent expressions?</a:t>
            </a:r>
          </a:p>
        </p:txBody>
      </p:sp>
      <p:sp>
        <p:nvSpPr>
          <p:cNvPr id="4" name="Title 3"/>
          <p:cNvSpPr>
            <a:spLocks noGrp="1"/>
          </p:cNvSpPr>
          <p:nvPr>
            <p:ph type="title"/>
          </p:nvPr>
        </p:nvSpPr>
        <p:spPr/>
        <p:txBody>
          <a:bodyPr/>
          <a:lstStyle/>
          <a:p>
            <a:r>
              <a:rPr lang="en-US" b="1" dirty="0"/>
              <a:t>Reflection on Ultimate Invaders</a:t>
            </a:r>
          </a:p>
        </p:txBody>
      </p:sp>
      <p:sp>
        <p:nvSpPr>
          <p:cNvPr id="7" name="Shape 51">
            <a:extLst>
              <a:ext uri="{FF2B5EF4-FFF2-40B4-BE49-F238E27FC236}">
                <a16:creationId xmlns:a16="http://schemas.microsoft.com/office/drawing/2014/main" id="{184AF1AD-B27C-DC48-BF3E-A7485CBD5858}"/>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9584210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8</a:t>
            </a:fld>
            <a:endParaRPr lang="en-US" dirty="0"/>
          </a:p>
        </p:txBody>
      </p:sp>
      <p:sp>
        <p:nvSpPr>
          <p:cNvPr id="5" name="Text Placeholder 4"/>
          <p:cNvSpPr>
            <a:spLocks noGrp="1"/>
          </p:cNvSpPr>
          <p:nvPr>
            <p:ph type="body" idx="1"/>
          </p:nvPr>
        </p:nvSpPr>
        <p:spPr>
          <a:xfrm>
            <a:off x="335137" y="1193800"/>
            <a:ext cx="11383961" cy="4822824"/>
          </a:xfrm>
        </p:spPr>
        <p:txBody>
          <a:bodyPr/>
          <a:lstStyle/>
          <a:p>
            <a:pPr marL="0" indent="0">
              <a:buNone/>
            </a:pPr>
            <a:endParaRPr lang="en-US" sz="3200" dirty="0"/>
          </a:p>
          <a:p>
            <a:pPr marL="457200" indent="-457200"/>
            <a:r>
              <a:rPr lang="en-US" sz="3200" dirty="0"/>
              <a:t>Identify the standards at your grade level that either introduce students to properties of operation or use them.</a:t>
            </a:r>
          </a:p>
          <a:p>
            <a:pPr marL="0" indent="0">
              <a:buNone/>
            </a:pPr>
            <a:endParaRPr lang="en-US" sz="1800" dirty="0"/>
          </a:p>
          <a:p>
            <a:pPr marL="457200" indent="-457200"/>
            <a:r>
              <a:rPr lang="en-US" sz="3200" dirty="0"/>
              <a:t>Make a poster summarizing the work at your grade level and be prepared to present to the whole group.</a:t>
            </a:r>
          </a:p>
        </p:txBody>
      </p:sp>
      <p:sp>
        <p:nvSpPr>
          <p:cNvPr id="4" name="Title 3"/>
          <p:cNvSpPr>
            <a:spLocks noGrp="1"/>
          </p:cNvSpPr>
          <p:nvPr>
            <p:ph type="title"/>
          </p:nvPr>
        </p:nvSpPr>
        <p:spPr/>
        <p:txBody>
          <a:bodyPr/>
          <a:lstStyle/>
          <a:p>
            <a:r>
              <a:rPr lang="en-US" b="1" dirty="0"/>
              <a:t>Properties of operation</a:t>
            </a:r>
          </a:p>
        </p:txBody>
      </p:sp>
      <p:sp>
        <p:nvSpPr>
          <p:cNvPr id="7" name="Shape 51">
            <a:extLst>
              <a:ext uri="{FF2B5EF4-FFF2-40B4-BE49-F238E27FC236}">
                <a16:creationId xmlns:a16="http://schemas.microsoft.com/office/drawing/2014/main" id="{61DDB5B0-7BCB-5B4D-97F7-EC1A9DDBA285}"/>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680919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br>
            <a:r>
              <a:rPr lang="en-US" b="1" dirty="0"/>
              <a:t>Recognizing and generating equivalent expressions across the grades</a:t>
            </a:r>
          </a:p>
        </p:txBody>
      </p:sp>
      <p:sp>
        <p:nvSpPr>
          <p:cNvPr id="4" name="Slide Number Placeholder 3"/>
          <p:cNvSpPr>
            <a:spLocks noGrp="1"/>
          </p:cNvSpPr>
          <p:nvPr>
            <p:ph type="sldNum" idx="12"/>
          </p:nvPr>
        </p:nvSpPr>
        <p:spPr>
          <a:prstGeom prst="rect">
            <a:avLst/>
          </a:prstGeom>
        </p:spPr>
        <p:txBody>
          <a:bodyPr/>
          <a:lstStyle/>
          <a:p>
            <a:fld id="{4080289E-A2FF-0941-931A-EE1328331F47}" type="slidenum">
              <a:rPr lang="en-US" smtClean="0"/>
              <a:pPr/>
              <a:t>9</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6474" y="76905"/>
            <a:ext cx="4941162" cy="6723220"/>
          </a:xfrm>
          <a:prstGeom prst="rect">
            <a:avLst/>
          </a:prstGeom>
          <a:ln w="12700">
            <a:solidFill>
              <a:schemeClr val="accent1"/>
            </a:solidFill>
          </a:ln>
        </p:spPr>
      </p:pic>
    </p:spTree>
    <p:extLst>
      <p:ext uri="{BB962C8B-B14F-4D97-AF65-F5344CB8AC3E}">
        <p14:creationId xmlns:p14="http://schemas.microsoft.com/office/powerpoint/2010/main" val="23705352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icture with Side Text">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ection">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8356</TotalTime>
  <Words>5248</Words>
  <Application>Microsoft Macintosh PowerPoint</Application>
  <PresentationFormat>Widescreen</PresentationFormat>
  <Paragraphs>617</Paragraphs>
  <Slides>49</Slides>
  <Notes>37</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49</vt:i4>
      </vt:variant>
    </vt:vector>
  </HeadingPairs>
  <TitlesOfParts>
    <vt:vector size="62" baseType="lpstr">
      <vt:lpstr>ＭＳ Ｐゴシック</vt:lpstr>
      <vt:lpstr>Arial</vt:lpstr>
      <vt:lpstr>Calibri</vt:lpstr>
      <vt:lpstr>Century</vt:lpstr>
      <vt:lpstr>Century Schoolbook</vt:lpstr>
      <vt:lpstr>Courier New</vt:lpstr>
      <vt:lpstr>Lucida Grande</vt:lpstr>
      <vt:lpstr>Times</vt:lpstr>
      <vt:lpstr>Times New Roman</vt:lpstr>
      <vt:lpstr>Cover</vt:lpstr>
      <vt:lpstr>Mentor Text 2</vt:lpstr>
      <vt:lpstr>Picture with Side Text</vt:lpstr>
      <vt:lpstr>Section</vt:lpstr>
      <vt:lpstr>Module 5: Recognizing and Generating Equivalent Expressions  Session 0:  Setting the Stage for Module 5 Grades 6-9</vt:lpstr>
      <vt:lpstr>The goal of the initiative</vt:lpstr>
      <vt:lpstr>Group norms</vt:lpstr>
      <vt:lpstr>Module 5 goals</vt:lpstr>
      <vt:lpstr>Module 5: Recognizing and Generating Equivalent Expressions  Session 1: Deepening Mathematical Content Knowledge and Exploring Coherence in the LSSM</vt:lpstr>
      <vt:lpstr> Engaging in the mathematics: Recognizing and generating equivalent expressions  Ultimate Invaders  Grades 6-9</vt:lpstr>
      <vt:lpstr>Reflection on Ultimate Invaders</vt:lpstr>
      <vt:lpstr>Properties of operation</vt:lpstr>
      <vt:lpstr> Recognizing and generating equivalent expressions across the grades</vt:lpstr>
      <vt:lpstr>Reflection</vt:lpstr>
      <vt:lpstr>Module 5: Recognizing and Generating Equivalent Expressions  Session 2: Instructional Strategies to Improve Curriculum Implementation   Grades 6-9</vt:lpstr>
      <vt:lpstr>5 Practices for Orchestrating Productive Mathematics Discussions</vt:lpstr>
      <vt:lpstr>5 Practices for Orchestrating Productive Mathematics Discussions</vt:lpstr>
      <vt:lpstr>Orchestrating productive mathematics discussions</vt:lpstr>
      <vt:lpstr>Orchestrating productive mathematics discussions</vt:lpstr>
      <vt:lpstr>Orchestrating productive discussions</vt:lpstr>
      <vt:lpstr>Orchestrating productive discussions</vt:lpstr>
      <vt:lpstr>Orchestrating productive discussions</vt:lpstr>
      <vt:lpstr>Orchestrating productive discussions</vt:lpstr>
      <vt:lpstr>Recall the Ultimate Invaders problem from Session 1.   </vt:lpstr>
      <vt:lpstr>Orchestrating productive discussions</vt:lpstr>
      <vt:lpstr>Orchestrating productive discussions</vt:lpstr>
      <vt:lpstr>Module 5: Recognizing and Generating Equivalent Expressions  Session 3: Key Shifts in Action through an EngageNY Lesson  Grades 6-9</vt:lpstr>
      <vt:lpstr>EngageNY module  overview</vt:lpstr>
      <vt:lpstr>Evidence of student engagement in the key shifts</vt:lpstr>
      <vt:lpstr>Learning expectations</vt:lpstr>
      <vt:lpstr>Engaging in the math</vt:lpstr>
      <vt:lpstr>Engaging in the math</vt:lpstr>
      <vt:lpstr>Engaging in the math</vt:lpstr>
      <vt:lpstr>Engaging in the math</vt:lpstr>
      <vt:lpstr>Engaging in the math</vt:lpstr>
      <vt:lpstr>Talking about the math</vt:lpstr>
      <vt:lpstr>Wrap-up</vt:lpstr>
      <vt:lpstr>Evidence of student engagement in the key shifts</vt:lpstr>
      <vt:lpstr>Unpacking the EngageNY lesson: Standards</vt:lpstr>
      <vt:lpstr>Unpacking the EngageNY lesson: Evidence of key shifts</vt:lpstr>
      <vt:lpstr>Session reflection </vt:lpstr>
      <vt:lpstr>Module 5: Recognizing and Generating Equivalent Expressions  Session 4: Purposeful Planning of the EngageNY Curriculum  Grades 6-9</vt:lpstr>
      <vt:lpstr> Tool that promotes effective collaborative planning:   The Planning Guide</vt:lpstr>
      <vt:lpstr>Collaborative planning conversation</vt:lpstr>
      <vt:lpstr>Foundational study of the standards</vt:lpstr>
      <vt:lpstr>Bridge to lesson planning</vt:lpstr>
      <vt:lpstr>Collaborative planning</vt:lpstr>
      <vt:lpstr>1) Identify the learning goal(s) for the lesson.  2) Discuss how you anticipate students will respond in the lesson.  3) Plan possible probing questions to help advance student thinking in the lesson.</vt:lpstr>
      <vt:lpstr>Reflecting on purposeful planning</vt:lpstr>
      <vt:lpstr>Module 5: Recognizing and generating equivalent expressions  Module 5 Closing slides  Grades 6-9</vt:lpstr>
      <vt:lpstr>References</vt:lpstr>
      <vt:lpstr>What to expect in Module 6 </vt:lpstr>
      <vt:lpstr>Module evaluation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Setting the foundation for implementing the curriculum Session 1: Key Shifts of the LSS Grades 6-9</dc:title>
  <cp:lastModifiedBy>Microsoft Office User</cp:lastModifiedBy>
  <cp:revision>1040</cp:revision>
  <cp:lastPrinted>2018-04-17T19:09:09Z</cp:lastPrinted>
  <dcterms:modified xsi:type="dcterms:W3CDTF">2018-10-24T19:32:34Z</dcterms:modified>
</cp:coreProperties>
</file>