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6"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y="5143500" cx="9144000"/>
  <p:notesSz cx="6858000" cy="9144000"/>
  <p:embeddedFontLst>
    <p:embeddedFont>
      <p:font typeface="Arial Narrow"/>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B6AA313-0E4F-4CC1-A53B-4A1EACAB8787}">
  <a:tblStyle styleId="{3B6AA313-0E4F-4CC1-A53B-4A1EACAB8787}"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95B72B57-DFB5-49D1-B680-5AF6AC181B4A}" styleName="Table_1">
    <a:wholeTbl>
      <a:tcTxStyle b="off" i="off">
        <a:font>
          <a:latin typeface="Calibri"/>
          <a:ea typeface="Calibri"/>
          <a:cs typeface="Calibri"/>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E8F1F5"/>
          </a:solidFill>
        </a:fill>
      </a:tcStyle>
    </a:band1H>
    <a:band2H>
      <a:tcTxStyle b="off" i="off"/>
    </a:band2H>
    <a:band1V>
      <a:tcTxStyle b="off" i="off"/>
      <a:tcStyle>
        <a:fill>
          <a:solidFill>
            <a:srgbClr val="E8F1F5"/>
          </a:solidFill>
        </a:fill>
      </a:tcStyle>
    </a:band1V>
    <a:band2V>
      <a:tcTxStyle b="off" i="off"/>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fill>
          <a:solidFill>
            <a:schemeClr val="lt1"/>
          </a:solidFill>
        </a:fill>
      </a:tcStyle>
    </a:lastRow>
    <a:seCell>
      <a:tcTxStyle b="off" i="off"/>
    </a:seCell>
    <a:swCell>
      <a:tcTxStyle b="off" i="off"/>
    </a:swCell>
    <a:firstRow>
      <a:tcTxStyle b="on" i="off">
        <a:font>
          <a:latin typeface="Calibri"/>
          <a:ea typeface="Calibri"/>
          <a:cs typeface="Calibri"/>
        </a:font>
        <a:schemeClr val="lt1"/>
      </a:tcTxStyle>
      <a:tcStyle>
        <a:fill>
          <a:solidFill>
            <a:schemeClr val="accent5"/>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ArialNarrow-bold.fntdata"/><Relationship Id="rId10" Type="http://schemas.openxmlformats.org/officeDocument/2006/relationships/slide" Target="slides/slide4.xml"/><Relationship Id="rId54" Type="http://schemas.openxmlformats.org/officeDocument/2006/relationships/font" Target="fonts/ArialNarrow-regular.fntdata"/><Relationship Id="rId13" Type="http://schemas.openxmlformats.org/officeDocument/2006/relationships/slide" Target="slides/slide7.xml"/><Relationship Id="rId57" Type="http://schemas.openxmlformats.org/officeDocument/2006/relationships/font" Target="fonts/ArialNarrow-boldItalic.fntdata"/><Relationship Id="rId12" Type="http://schemas.openxmlformats.org/officeDocument/2006/relationships/slide" Target="slides/slide6.xml"/><Relationship Id="rId56" Type="http://schemas.openxmlformats.org/officeDocument/2006/relationships/font" Target="fonts/ArialNarrow-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8250755bf3_3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8250755bf3_3_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8250755bf3_3_7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8250755bf3_8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8250755bf3_8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8250755bf3_8_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8a547f4ee7_0_1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8a547f4ee7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8a547f4ee7_0_11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8250755bf3_9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8250755bf3_9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8250755bf3_9_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8250755bf3_1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8250755bf3_1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8250755bf3_12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8250755bf3_3_5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8250755bf3_3_5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8250755bf3_3_58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8250755bf3_3_5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g8250755bf3_3_5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8250755bf3_3_59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8250755bf3_3_6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8250755bf3_3_6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8250755bf3_3_60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8250755bf3_3_6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8250755bf3_3_6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8250755bf3_3_6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8a547f4ee7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g8a547f4ee7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8a547f4ee7_0_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8250755bf3_3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8250755bf3_3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a:p>
        </p:txBody>
      </p:sp>
      <p:sp>
        <p:nvSpPr>
          <p:cNvPr id="296" name="Google Shape;296;g8250755bf3_3_6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8250755bf3_8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g8250755bf3_8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8250755bf3_8_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8250755bf3_3_5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g8250755bf3_3_5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a:p>
        </p:txBody>
      </p:sp>
      <p:sp>
        <p:nvSpPr>
          <p:cNvPr id="303" name="Google Shape;303;g8250755bf3_3_56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8250755bf3_3_5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g8250755bf3_3_5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a:p>
        </p:txBody>
      </p:sp>
      <p:sp>
        <p:nvSpPr>
          <p:cNvPr id="311" name="Google Shape;311;g8250755bf3_3_5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8250755bf3_3_6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g8250755bf3_3_6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a:p>
        </p:txBody>
      </p:sp>
      <p:sp>
        <p:nvSpPr>
          <p:cNvPr id="319" name="Google Shape;319;g8250755bf3_3_60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8250755bf3_3_5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g8250755bf3_3_5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a:p>
        </p:txBody>
      </p:sp>
      <p:sp>
        <p:nvSpPr>
          <p:cNvPr id="326" name="Google Shape;326;g8250755bf3_3_5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8250755bf3_3_6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g8250755bf3_3_6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a:p>
        </p:txBody>
      </p:sp>
      <p:sp>
        <p:nvSpPr>
          <p:cNvPr id="333" name="Google Shape;333;g8250755bf3_3_6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8250755bf3_3_5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g8250755bf3_3_5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a:p>
        </p:txBody>
      </p:sp>
      <p:sp>
        <p:nvSpPr>
          <p:cNvPr id="340" name="Google Shape;340;g8250755bf3_3_5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8250755bf3_3_5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g8250755bf3_3_5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a:p>
        </p:txBody>
      </p:sp>
      <p:sp>
        <p:nvSpPr>
          <p:cNvPr id="347" name="Google Shape;347;g8250755bf3_3_5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8250755bf3_8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8250755bf3_8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8250755bf3_8_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8250755bf3_8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g8250755bf3_8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8250755bf3_8_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8d996dd7db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g8d996dd7db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g8d996dd7db_2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8d996dd7db_2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g8d996dd7db_2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g8d996dd7db_2_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8250755bf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g8250755bf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g8250755bf3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8a547f4ee7_0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g8a547f4ee7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g8a547f4ee7_0_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81a0e1f12a_0_1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81a0e1f12a_0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g81a0e1f12a_0_1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872aeaac1a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g872aeaac1a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Note:  technical requirements</a:t>
            </a:r>
            <a:endParaRPr/>
          </a:p>
        </p:txBody>
      </p:sp>
      <p:sp>
        <p:nvSpPr>
          <p:cNvPr id="400" name="Google Shape;400;g872aeaac1a_0_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8d996dd7db_2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g8d996dd7db_2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Note:  technical requirements</a:t>
            </a:r>
            <a:endParaRPr/>
          </a:p>
        </p:txBody>
      </p:sp>
      <p:sp>
        <p:nvSpPr>
          <p:cNvPr id="408" name="Google Shape;408;g8d996dd7db_2_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8250755bf3_3_3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8250755bf3_3_34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g8250755bf3_3_34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8250755bf3_3_3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8250755bf3_3_35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g8250755bf3_3_35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8a547f4ee7_0_1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g8a547f4ee7_0_1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a:p>
        </p:txBody>
      </p:sp>
      <p:sp>
        <p:nvSpPr>
          <p:cNvPr id="429" name="Google Shape;429;g8a547f4ee7_0_16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8250755bf3_3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g8250755bf3_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a:p>
        </p:txBody>
      </p:sp>
      <p:sp>
        <p:nvSpPr>
          <p:cNvPr id="437" name="Google Shape;437;g8250755bf3_3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8250755bf3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8250755bf3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The survey contain questions relative to Devices and Access as well as software, tools, curriculum and resources.</a:t>
            </a:r>
            <a:endParaRPr/>
          </a:p>
        </p:txBody>
      </p:sp>
      <p:sp>
        <p:nvSpPr>
          <p:cNvPr id="190" name="Google Shape;190;g8250755bf3_0_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8250755bf3_3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g8250755bf3_3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a:p>
        </p:txBody>
      </p:sp>
      <p:sp>
        <p:nvSpPr>
          <p:cNvPr id="452" name="Google Shape;452;g8250755bf3_3_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8250755bf3_3_5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g8250755bf3_3_5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g8250755bf3_3_5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8250755bf3_3_5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g8250755bf3_3_5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g8250755bf3_3_5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872aeaac1a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872aeaac1a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g872aeaac1a_0_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83c071a9db_5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g83c071a9db_5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g83c071a9db_5_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8250755bf3_8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g8250755bf3_8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g8250755bf3_8_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8250755bf3_8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g8250755bf3_8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8250755bf3_8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8a547f4ee7_0_1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8a547f4ee7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8a547f4ee7_0_14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8250755bf3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8250755bf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8250755bf3_0_2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74904a2920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74904a292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74904a2920_0_2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8d996dd7db_1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8d996dd7db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8d996dd7db_1_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9.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5.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8.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20.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itle">
  <p:cSld name="Cover Title">
    <p:spTree>
      <p:nvGrpSpPr>
        <p:cNvPr id="10" name="Shape 10"/>
        <p:cNvGrpSpPr/>
        <p:nvPr/>
      </p:nvGrpSpPr>
      <p:grpSpPr>
        <a:xfrm>
          <a:off x="0" y="0"/>
          <a:ext cx="0" cy="0"/>
          <a:chOff x="0" y="0"/>
          <a:chExt cx="0" cy="0"/>
        </a:xfrm>
      </p:grpSpPr>
      <p:sp>
        <p:nvSpPr>
          <p:cNvPr id="11" name="Google Shape;11;p2"/>
          <p:cNvSpPr txBox="1"/>
          <p:nvPr>
            <p:ph type="title"/>
          </p:nvPr>
        </p:nvSpPr>
        <p:spPr>
          <a:xfrm>
            <a:off x="685800" y="2057401"/>
            <a:ext cx="7886700" cy="1222772"/>
          </a:xfrm>
          <a:prstGeom prst="rect">
            <a:avLst/>
          </a:prstGeom>
          <a:noFill/>
          <a:ln>
            <a:noFill/>
          </a:ln>
        </p:spPr>
        <p:txBody>
          <a:bodyPr anchorCtr="0" anchor="ctr" bIns="91425" lIns="91425" spcFirstLastPara="1" rIns="91425" wrap="square" tIns="91425">
            <a:noAutofit/>
          </a:bodyPr>
          <a:lstStyle>
            <a:lvl1pPr lvl="0" marR="0" rtl="0" algn="ctr">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 name="Google Shape;12;p2"/>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itle 1">
  <p:cSld name="Cover Title_1">
    <p:spTree>
      <p:nvGrpSpPr>
        <p:cNvPr id="58" name="Shape 58"/>
        <p:cNvGrpSpPr/>
        <p:nvPr/>
      </p:nvGrpSpPr>
      <p:grpSpPr>
        <a:xfrm>
          <a:off x="0" y="0"/>
          <a:ext cx="0" cy="0"/>
          <a:chOff x="0" y="0"/>
          <a:chExt cx="0" cy="0"/>
        </a:xfrm>
      </p:grpSpPr>
      <p:sp>
        <p:nvSpPr>
          <p:cNvPr id="59" name="Google Shape;59;p11"/>
          <p:cNvSpPr txBox="1"/>
          <p:nvPr>
            <p:ph type="title"/>
          </p:nvPr>
        </p:nvSpPr>
        <p:spPr>
          <a:xfrm>
            <a:off x="685800" y="2057401"/>
            <a:ext cx="7886700" cy="1222800"/>
          </a:xfrm>
          <a:prstGeom prst="rect">
            <a:avLst/>
          </a:prstGeom>
          <a:noFill/>
          <a:ln>
            <a:noFill/>
          </a:ln>
        </p:spPr>
        <p:txBody>
          <a:bodyPr anchorCtr="0" anchor="ctr" bIns="91425" lIns="91425" spcFirstLastPara="1" rIns="91425" wrap="square" tIns="91425">
            <a:noAutofit/>
          </a:bodyPr>
          <a:lstStyle>
            <a:lvl1pPr indent="0" lvl="0" marL="0" marR="0" rtl="0" algn="ctr">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pic>
        <p:nvPicPr>
          <p:cNvPr id="60" name="Google Shape;60;p11"/>
          <p:cNvPicPr preferRelativeResize="0"/>
          <p:nvPr/>
        </p:nvPicPr>
        <p:blipFill>
          <a:blip r:embed="rId2">
            <a:alphaModFix/>
          </a:blip>
          <a:stretch>
            <a:fillRect/>
          </a:stretch>
        </p:blipFill>
        <p:spPr>
          <a:xfrm>
            <a:off x="0" y="0"/>
            <a:ext cx="9143976" cy="5143500"/>
          </a:xfrm>
          <a:prstGeom prst="rect">
            <a:avLst/>
          </a:prstGeom>
          <a:noFill/>
          <a:ln>
            <a:noFill/>
          </a:ln>
        </p:spPr>
      </p:pic>
      <p:sp>
        <p:nvSpPr>
          <p:cNvPr id="61" name="Google Shape;61;p1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a:solidFill>
                  <a:schemeClr val="dk1"/>
                </a:solidFill>
                <a:latin typeface="Calibri"/>
                <a:ea typeface="Calibri"/>
                <a:cs typeface="Calibri"/>
                <a:sym typeface="Calibri"/>
              </a:defRPr>
            </a:lvl1pPr>
            <a:lvl2pPr lvl="1" rtl="0">
              <a:buNone/>
              <a:defRPr>
                <a:solidFill>
                  <a:schemeClr val="dk1"/>
                </a:solidFill>
                <a:latin typeface="Calibri"/>
                <a:ea typeface="Calibri"/>
                <a:cs typeface="Calibri"/>
                <a:sym typeface="Calibri"/>
              </a:defRPr>
            </a:lvl2pPr>
            <a:lvl3pPr lvl="2" rtl="0">
              <a:buNone/>
              <a:defRPr>
                <a:solidFill>
                  <a:schemeClr val="dk1"/>
                </a:solidFill>
                <a:latin typeface="Calibri"/>
                <a:ea typeface="Calibri"/>
                <a:cs typeface="Calibri"/>
                <a:sym typeface="Calibri"/>
              </a:defRPr>
            </a:lvl3pPr>
            <a:lvl4pPr lvl="3" rtl="0">
              <a:buNone/>
              <a:defRPr>
                <a:solidFill>
                  <a:schemeClr val="dk1"/>
                </a:solidFill>
                <a:latin typeface="Calibri"/>
                <a:ea typeface="Calibri"/>
                <a:cs typeface="Calibri"/>
                <a:sym typeface="Calibri"/>
              </a:defRPr>
            </a:lvl4pPr>
            <a:lvl5pPr lvl="4" rtl="0">
              <a:buNone/>
              <a:defRPr>
                <a:solidFill>
                  <a:schemeClr val="dk1"/>
                </a:solidFill>
                <a:latin typeface="Calibri"/>
                <a:ea typeface="Calibri"/>
                <a:cs typeface="Calibri"/>
                <a:sym typeface="Calibri"/>
              </a:defRPr>
            </a:lvl5pPr>
            <a:lvl6pPr lvl="5" rtl="0">
              <a:buNone/>
              <a:defRPr>
                <a:solidFill>
                  <a:schemeClr val="dk1"/>
                </a:solidFill>
                <a:latin typeface="Calibri"/>
                <a:ea typeface="Calibri"/>
                <a:cs typeface="Calibri"/>
                <a:sym typeface="Calibri"/>
              </a:defRPr>
            </a:lvl6pPr>
            <a:lvl7pPr lvl="6" rtl="0">
              <a:buNone/>
              <a:defRPr>
                <a:solidFill>
                  <a:schemeClr val="dk1"/>
                </a:solidFill>
                <a:latin typeface="Calibri"/>
                <a:ea typeface="Calibri"/>
                <a:cs typeface="Calibri"/>
                <a:sym typeface="Calibri"/>
              </a:defRPr>
            </a:lvl7pPr>
            <a:lvl8pPr lvl="7" rtl="0">
              <a:buNone/>
              <a:defRPr>
                <a:solidFill>
                  <a:schemeClr val="dk1"/>
                </a:solidFill>
                <a:latin typeface="Calibri"/>
                <a:ea typeface="Calibri"/>
                <a:cs typeface="Calibri"/>
                <a:sym typeface="Calibri"/>
              </a:defRPr>
            </a:lvl8pPr>
            <a:lvl9pPr lvl="8" rtl="0">
              <a:buNone/>
              <a:defRPr>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62" name="Shape 62"/>
        <p:cNvGrpSpPr/>
        <p:nvPr/>
      </p:nvGrpSpPr>
      <p:grpSpPr>
        <a:xfrm>
          <a:off x="0" y="0"/>
          <a:ext cx="0" cy="0"/>
          <a:chOff x="0" y="0"/>
          <a:chExt cx="0" cy="0"/>
        </a:xfrm>
      </p:grpSpPr>
      <p:sp>
        <p:nvSpPr>
          <p:cNvPr id="63" name="Google Shape;63;p12"/>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64" name="Google Shape;64;p12"/>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 name="Google Shape;65;p12"/>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66" name="Google Shape;66;p12"/>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67" name="Google Shape;67;p1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itle">
  <p:cSld name="Cover Title">
    <p:spTree>
      <p:nvGrpSpPr>
        <p:cNvPr id="69" name="Shape 69"/>
        <p:cNvGrpSpPr/>
        <p:nvPr/>
      </p:nvGrpSpPr>
      <p:grpSpPr>
        <a:xfrm>
          <a:off x="0" y="0"/>
          <a:ext cx="0" cy="0"/>
          <a:chOff x="0" y="0"/>
          <a:chExt cx="0" cy="0"/>
        </a:xfrm>
      </p:grpSpPr>
      <p:pic>
        <p:nvPicPr>
          <p:cNvPr descr="Louisiana Believes (PPT Cover 16x9).jpg" id="70" name="Google Shape;70;p14"/>
          <p:cNvPicPr preferRelativeResize="0"/>
          <p:nvPr/>
        </p:nvPicPr>
        <p:blipFill rotWithShape="1">
          <a:blip r:embed="rId2">
            <a:alphaModFix/>
          </a:blip>
          <a:srcRect b="0" l="0" r="0" t="0"/>
          <a:stretch/>
        </p:blipFill>
        <p:spPr>
          <a:xfrm>
            <a:off x="0" y="0"/>
            <a:ext cx="9143976" cy="5143500"/>
          </a:xfrm>
          <a:prstGeom prst="rect">
            <a:avLst/>
          </a:prstGeom>
          <a:noFill/>
          <a:ln>
            <a:noFill/>
          </a:ln>
        </p:spPr>
      </p:pic>
      <p:sp>
        <p:nvSpPr>
          <p:cNvPr id="71" name="Google Shape;71;p14"/>
          <p:cNvSpPr txBox="1"/>
          <p:nvPr>
            <p:ph type="title"/>
          </p:nvPr>
        </p:nvSpPr>
        <p:spPr>
          <a:xfrm>
            <a:off x="827575" y="1699350"/>
            <a:ext cx="7530300" cy="17448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None/>
              <a:defRPr sz="2800">
                <a:solidFill>
                  <a:srgbClr val="43434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2" name="Shape 72"/>
        <p:cNvGrpSpPr/>
        <p:nvPr/>
      </p:nvGrpSpPr>
      <p:grpSpPr>
        <a:xfrm>
          <a:off x="0" y="0"/>
          <a:ext cx="0" cy="0"/>
          <a:chOff x="0" y="0"/>
          <a:chExt cx="0" cy="0"/>
        </a:xfrm>
      </p:grpSpPr>
      <p:pic>
        <p:nvPicPr>
          <p:cNvPr id="73" name="Google Shape;73;p15"/>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74" name="Google Shape;74;p15"/>
          <p:cNvPicPr preferRelativeResize="0"/>
          <p:nvPr/>
        </p:nvPicPr>
        <p:blipFill rotWithShape="1">
          <a:blip r:embed="rId3">
            <a:alphaModFix/>
          </a:blip>
          <a:srcRect b="0" l="0" r="0" t="0"/>
          <a:stretch/>
        </p:blipFill>
        <p:spPr>
          <a:xfrm>
            <a:off x="0" y="4795837"/>
            <a:ext cx="9070848" cy="366609"/>
          </a:xfrm>
          <a:prstGeom prst="rect">
            <a:avLst/>
          </a:prstGeom>
          <a:noFill/>
          <a:ln>
            <a:noFill/>
          </a:ln>
        </p:spPr>
      </p:pic>
      <p:sp>
        <p:nvSpPr>
          <p:cNvPr id="75" name="Google Shape;75;p15"/>
          <p:cNvSpPr txBox="1"/>
          <p:nvPr>
            <p:ph type="title"/>
          </p:nvPr>
        </p:nvSpPr>
        <p:spPr>
          <a:xfrm>
            <a:off x="4" y="-14125"/>
            <a:ext cx="9144000" cy="10476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rgbClr val="333333"/>
              </a:buClr>
              <a:buSzPts val="2800"/>
              <a:buFont typeface="Calibri"/>
              <a:buNone/>
              <a:defRPr b="0" i="0" sz="2800" u="none" cap="none" strike="noStrike">
                <a:solidFill>
                  <a:srgbClr val="333333"/>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76" name="Google Shape;76;p15"/>
          <p:cNvSpPr txBox="1"/>
          <p:nvPr>
            <p:ph idx="1" type="body"/>
          </p:nvPr>
        </p:nvSpPr>
        <p:spPr>
          <a:xfrm>
            <a:off x="152400" y="1143000"/>
            <a:ext cx="8839200" cy="35433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90000"/>
              </a:lnSpc>
              <a:spcBef>
                <a:spcPts val="75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5"/>
          <p:cNvSpPr txBox="1"/>
          <p:nvPr>
            <p:ph idx="12" type="sldNum"/>
          </p:nvPr>
        </p:nvSpPr>
        <p:spPr>
          <a:xfrm>
            <a:off x="6800850" y="4800600"/>
            <a:ext cx="2229000" cy="342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1pPr>
            <a:lvl2pPr indent="0" lvl="1"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2pPr>
            <a:lvl3pPr indent="0" lvl="2"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3pPr>
            <a:lvl4pPr indent="0" lvl="3"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4pPr>
            <a:lvl5pPr indent="0" lvl="4"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5pPr>
            <a:lvl6pPr indent="0" lvl="5"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6pPr>
            <a:lvl7pPr indent="0" lvl="6"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7pPr>
            <a:lvl8pPr indent="0" lvl="7"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8pPr>
            <a:lvl9pPr indent="0" lvl="8"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8" name="Google Shape;78;p15"/>
          <p:cNvSpPr txBox="1"/>
          <p:nvPr/>
        </p:nvSpPr>
        <p:spPr>
          <a:xfrm>
            <a:off x="6800850" y="4800600"/>
            <a:ext cx="2229000" cy="342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A8A8A"/>
              </a:buClr>
              <a:buFont typeface="Calibri"/>
              <a:buNone/>
            </a:pPr>
            <a:fld id="{00000000-1234-1234-1234-123412341234}" type="slidenum">
              <a:rPr b="0" i="0" lang="en-US" sz="900" u="none" cap="none" strike="noStrike">
                <a:solidFill>
                  <a:srgbClr val="8A8A8A"/>
                </a:solidFill>
                <a:latin typeface="Calibri"/>
                <a:ea typeface="Calibri"/>
                <a:cs typeface="Calibri"/>
                <a:sym typeface="Calibri"/>
              </a:rPr>
              <a:t>‹#›</a:t>
            </a:fld>
            <a:endParaRPr b="0" i="0" sz="900" u="none" cap="none" strike="noStrike">
              <a:solidFill>
                <a:srgbClr val="8A8A8A"/>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Picture">
  <p:cSld name="Content and Picture">
    <p:spTree>
      <p:nvGrpSpPr>
        <p:cNvPr id="79" name="Shape 79"/>
        <p:cNvGrpSpPr/>
        <p:nvPr/>
      </p:nvGrpSpPr>
      <p:grpSpPr>
        <a:xfrm>
          <a:off x="0" y="0"/>
          <a:ext cx="0" cy="0"/>
          <a:chOff x="0" y="0"/>
          <a:chExt cx="0" cy="0"/>
        </a:xfrm>
      </p:grpSpPr>
      <p:pic>
        <p:nvPicPr>
          <p:cNvPr id="80" name="Google Shape;80;p16"/>
          <p:cNvPicPr preferRelativeResize="0"/>
          <p:nvPr/>
        </p:nvPicPr>
        <p:blipFill rotWithShape="1">
          <a:blip r:embed="rId2">
            <a:alphaModFix/>
          </a:blip>
          <a:srcRect b="0" l="0" r="0" t="0"/>
          <a:stretch/>
        </p:blipFill>
        <p:spPr>
          <a:xfrm>
            <a:off x="0" y="4776787"/>
            <a:ext cx="9070848" cy="366609"/>
          </a:xfrm>
          <a:prstGeom prst="rect">
            <a:avLst/>
          </a:prstGeom>
          <a:noFill/>
          <a:ln>
            <a:noFill/>
          </a:ln>
        </p:spPr>
      </p:pic>
      <p:sp>
        <p:nvSpPr>
          <p:cNvPr id="81" name="Google Shape;81;p16"/>
          <p:cNvSpPr txBox="1"/>
          <p:nvPr>
            <p:ph idx="1" type="body"/>
          </p:nvPr>
        </p:nvSpPr>
        <p:spPr>
          <a:xfrm>
            <a:off x="152400" y="1143000"/>
            <a:ext cx="5562600" cy="35433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90000"/>
              </a:lnSpc>
              <a:spcBef>
                <a:spcPts val="75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16"/>
          <p:cNvSpPr txBox="1"/>
          <p:nvPr>
            <p:ph idx="12" type="sldNum"/>
          </p:nvPr>
        </p:nvSpPr>
        <p:spPr>
          <a:xfrm>
            <a:off x="6800850" y="4800600"/>
            <a:ext cx="2229000" cy="342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1pPr>
            <a:lvl2pPr indent="0" lvl="1"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2pPr>
            <a:lvl3pPr indent="0" lvl="2"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3pPr>
            <a:lvl4pPr indent="0" lvl="3"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4pPr>
            <a:lvl5pPr indent="0" lvl="4"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5pPr>
            <a:lvl6pPr indent="0" lvl="5"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6pPr>
            <a:lvl7pPr indent="0" lvl="6"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7pPr>
            <a:lvl8pPr indent="0" lvl="7"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8pPr>
            <a:lvl9pPr indent="0" lvl="8"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83" name="Google Shape;83;p16"/>
          <p:cNvSpPr/>
          <p:nvPr>
            <p:ph idx="2" type="pic"/>
          </p:nvPr>
        </p:nvSpPr>
        <p:spPr>
          <a:xfrm>
            <a:off x="5829300" y="1276350"/>
            <a:ext cx="3200400" cy="3200400"/>
          </a:xfrm>
          <a:prstGeom prst="ellipse">
            <a:avLst/>
          </a:prstGeom>
          <a:noFill/>
          <a:ln cap="flat" cmpd="sng" w="107950">
            <a:solidFill>
              <a:srgbClr val="8F8F8F"/>
            </a:solidFill>
            <a:prstDash val="solid"/>
            <a:round/>
            <a:headEnd len="sm" w="sm" type="none"/>
            <a:tailEnd len="sm" w="sm" type="none"/>
          </a:ln>
        </p:spPr>
        <p:txBody>
          <a:bodyPr anchorCtr="0" anchor="t" bIns="91425" lIns="91425" spcFirstLastPara="1" rIns="91425" wrap="square" tIns="91425">
            <a:noAutofit/>
          </a:bodyPr>
          <a:lstStyle>
            <a:lvl1pPr indent="-152400" lvl="0" marL="171450" marR="0" rtl="0" algn="l">
              <a:lnSpc>
                <a:spcPct val="90000"/>
              </a:lnSpc>
              <a:spcBef>
                <a:spcPts val="75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171450" lvl="1" marL="51435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190500" lvl="2" marL="85725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200025" lvl="3" marL="120015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200025" lvl="4" marL="154305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200025" lvl="5" marL="188595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200025" lvl="6" marL="222885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200025" lvl="7" marL="257175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200025" lvl="8" marL="291465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 name="Google Shape;84;p16"/>
          <p:cNvSpPr txBox="1"/>
          <p:nvPr/>
        </p:nvSpPr>
        <p:spPr>
          <a:xfrm>
            <a:off x="6800850" y="4800600"/>
            <a:ext cx="2229000" cy="342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A8A8A"/>
              </a:buClr>
              <a:buFont typeface="Calibri"/>
              <a:buNone/>
            </a:pPr>
            <a:fld id="{00000000-1234-1234-1234-123412341234}" type="slidenum">
              <a:rPr b="0" i="0" lang="en-US" sz="900" u="none" cap="none" strike="noStrike">
                <a:solidFill>
                  <a:srgbClr val="8A8A8A"/>
                </a:solidFill>
                <a:latin typeface="Calibri"/>
                <a:ea typeface="Calibri"/>
                <a:cs typeface="Calibri"/>
                <a:sym typeface="Calibri"/>
              </a:rPr>
              <a:t>‹#›</a:t>
            </a:fld>
            <a:endParaRPr b="0" i="0" sz="900" u="none" cap="none" strike="noStrike">
              <a:solidFill>
                <a:srgbClr val="8A8A8A"/>
              </a:solidFill>
              <a:latin typeface="Calibri"/>
              <a:ea typeface="Calibri"/>
              <a:cs typeface="Calibri"/>
              <a:sym typeface="Calibri"/>
            </a:endParaRPr>
          </a:p>
        </p:txBody>
      </p:sp>
      <p:sp>
        <p:nvSpPr>
          <p:cNvPr id="85" name="Google Shape;85;p16"/>
          <p:cNvSpPr txBox="1"/>
          <p:nvPr/>
        </p:nvSpPr>
        <p:spPr>
          <a:xfrm>
            <a:off x="6800850" y="4800600"/>
            <a:ext cx="2229000" cy="342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A8A8A"/>
              </a:buClr>
              <a:buFont typeface="Calibri"/>
              <a:buNone/>
            </a:pPr>
            <a:fld id="{00000000-1234-1234-1234-123412341234}" type="slidenum">
              <a:rPr b="0" i="0" lang="en-US" sz="900" u="none" cap="none" strike="noStrike">
                <a:solidFill>
                  <a:srgbClr val="8A8A8A"/>
                </a:solidFill>
                <a:latin typeface="Calibri"/>
                <a:ea typeface="Calibri"/>
                <a:cs typeface="Calibri"/>
                <a:sym typeface="Calibri"/>
              </a:rPr>
              <a:t>‹#›</a:t>
            </a:fld>
            <a:endParaRPr b="0" i="0" sz="900" u="none" cap="none" strike="noStrike">
              <a:solidFill>
                <a:srgbClr val="8A8A8A"/>
              </a:solidFill>
              <a:latin typeface="Calibri"/>
              <a:ea typeface="Calibri"/>
              <a:cs typeface="Calibri"/>
              <a:sym typeface="Calibri"/>
            </a:endParaRPr>
          </a:p>
        </p:txBody>
      </p:sp>
      <p:pic>
        <p:nvPicPr>
          <p:cNvPr id="86" name="Google Shape;86;p16"/>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87" name="Google Shape;87;p16"/>
          <p:cNvSpPr txBox="1"/>
          <p:nvPr>
            <p:ph type="title"/>
          </p:nvPr>
        </p:nvSpPr>
        <p:spPr>
          <a:xfrm>
            <a:off x="4" y="-14125"/>
            <a:ext cx="9144000" cy="10476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rgbClr val="333333"/>
              </a:buClr>
              <a:buSzPts val="2800"/>
              <a:buFont typeface="Calibri"/>
              <a:buNone/>
              <a:defRPr b="0" i="0" sz="2800" u="none" cap="none" strike="noStrike">
                <a:solidFill>
                  <a:srgbClr val="333333"/>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Call out box">
  <p:cSld name="Content and Call out box">
    <p:spTree>
      <p:nvGrpSpPr>
        <p:cNvPr id="88" name="Shape 88"/>
        <p:cNvGrpSpPr/>
        <p:nvPr/>
      </p:nvGrpSpPr>
      <p:grpSpPr>
        <a:xfrm>
          <a:off x="0" y="0"/>
          <a:ext cx="0" cy="0"/>
          <a:chOff x="0" y="0"/>
          <a:chExt cx="0" cy="0"/>
        </a:xfrm>
      </p:grpSpPr>
      <p:pic>
        <p:nvPicPr>
          <p:cNvPr id="89" name="Google Shape;89;p17"/>
          <p:cNvPicPr preferRelativeResize="0"/>
          <p:nvPr/>
        </p:nvPicPr>
        <p:blipFill rotWithShape="1">
          <a:blip r:embed="rId2">
            <a:alphaModFix/>
          </a:blip>
          <a:srcRect b="0" l="0" r="0" t="0"/>
          <a:stretch/>
        </p:blipFill>
        <p:spPr>
          <a:xfrm>
            <a:off x="0" y="4798558"/>
            <a:ext cx="9070848" cy="366609"/>
          </a:xfrm>
          <a:prstGeom prst="rect">
            <a:avLst/>
          </a:prstGeom>
          <a:noFill/>
          <a:ln>
            <a:noFill/>
          </a:ln>
        </p:spPr>
      </p:pic>
      <p:sp>
        <p:nvSpPr>
          <p:cNvPr id="90" name="Google Shape;90;p17"/>
          <p:cNvSpPr txBox="1"/>
          <p:nvPr>
            <p:ph idx="1" type="body"/>
          </p:nvPr>
        </p:nvSpPr>
        <p:spPr>
          <a:xfrm>
            <a:off x="152400" y="1143000"/>
            <a:ext cx="5562600" cy="35433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90000"/>
              </a:lnSpc>
              <a:spcBef>
                <a:spcPts val="75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17"/>
          <p:cNvSpPr txBox="1"/>
          <p:nvPr>
            <p:ph idx="12" type="sldNum"/>
          </p:nvPr>
        </p:nvSpPr>
        <p:spPr>
          <a:xfrm>
            <a:off x="6800850" y="4800600"/>
            <a:ext cx="2229000" cy="342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1pPr>
            <a:lvl2pPr indent="0" lvl="1"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2pPr>
            <a:lvl3pPr indent="0" lvl="2"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3pPr>
            <a:lvl4pPr indent="0" lvl="3"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4pPr>
            <a:lvl5pPr indent="0" lvl="4"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5pPr>
            <a:lvl6pPr indent="0" lvl="5"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6pPr>
            <a:lvl7pPr indent="0" lvl="6"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7pPr>
            <a:lvl8pPr indent="0" lvl="7"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8pPr>
            <a:lvl9pPr indent="0" lvl="8"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2" name="Google Shape;92;p17"/>
          <p:cNvSpPr txBox="1"/>
          <p:nvPr>
            <p:ph idx="2" type="body"/>
          </p:nvPr>
        </p:nvSpPr>
        <p:spPr>
          <a:xfrm>
            <a:off x="6020425" y="1200150"/>
            <a:ext cx="2952000" cy="3314700"/>
          </a:xfrm>
          <a:prstGeom prst="rect">
            <a:avLst/>
          </a:prstGeom>
          <a:solidFill>
            <a:schemeClr val="accent1"/>
          </a:solidFill>
          <a:ln>
            <a:noFill/>
          </a:ln>
          <a:effectLst>
            <a:outerShdw blurRad="63500" sx="102000" rotWithShape="0" algn="ctr" sy="102000">
              <a:srgbClr val="000000">
                <a:alpha val="2750"/>
              </a:srgbClr>
            </a:outerShdw>
          </a:effectLst>
        </p:spPr>
        <p:txBody>
          <a:bodyPr anchorCtr="0" anchor="t" bIns="91425" lIns="91425" spcFirstLastPara="1" rIns="91425" wrap="square" tIns="91425">
            <a:noAutofit/>
          </a:bodyPr>
          <a:lstStyle>
            <a:lvl1pPr indent="-342900" lvl="0" marL="457200" marR="0" rtl="0" algn="l">
              <a:lnSpc>
                <a:spcPct val="90000"/>
              </a:lnSpc>
              <a:spcBef>
                <a:spcPts val="75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p17"/>
          <p:cNvSpPr txBox="1"/>
          <p:nvPr/>
        </p:nvSpPr>
        <p:spPr>
          <a:xfrm>
            <a:off x="6800850" y="4803321"/>
            <a:ext cx="2229000" cy="342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A8A8A"/>
              </a:buClr>
              <a:buFont typeface="Calibri"/>
              <a:buNone/>
            </a:pPr>
            <a:fld id="{00000000-1234-1234-1234-123412341234}" type="slidenum">
              <a:rPr b="0" i="0" lang="en-US" sz="900" u="none" cap="none" strike="noStrike">
                <a:solidFill>
                  <a:srgbClr val="8A8A8A"/>
                </a:solidFill>
                <a:latin typeface="Calibri"/>
                <a:ea typeface="Calibri"/>
                <a:cs typeface="Calibri"/>
                <a:sym typeface="Calibri"/>
              </a:rPr>
              <a:t>‹#›</a:t>
            </a:fld>
            <a:endParaRPr b="0" i="0" sz="900" u="none" cap="none" strike="noStrike">
              <a:solidFill>
                <a:srgbClr val="8A8A8A"/>
              </a:solidFill>
              <a:latin typeface="Calibri"/>
              <a:ea typeface="Calibri"/>
              <a:cs typeface="Calibri"/>
              <a:sym typeface="Calibri"/>
            </a:endParaRPr>
          </a:p>
        </p:txBody>
      </p:sp>
      <p:sp>
        <p:nvSpPr>
          <p:cNvPr id="94" name="Google Shape;94;p17"/>
          <p:cNvSpPr txBox="1"/>
          <p:nvPr/>
        </p:nvSpPr>
        <p:spPr>
          <a:xfrm>
            <a:off x="6800850" y="4803321"/>
            <a:ext cx="2229000" cy="342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A8A8A"/>
              </a:buClr>
              <a:buFont typeface="Calibri"/>
              <a:buNone/>
            </a:pPr>
            <a:fld id="{00000000-1234-1234-1234-123412341234}" type="slidenum">
              <a:rPr b="0" i="0" lang="en-US" sz="900" u="none" cap="none" strike="noStrike">
                <a:solidFill>
                  <a:srgbClr val="8A8A8A"/>
                </a:solidFill>
                <a:latin typeface="Calibri"/>
                <a:ea typeface="Calibri"/>
                <a:cs typeface="Calibri"/>
                <a:sym typeface="Calibri"/>
              </a:rPr>
              <a:t>‹#›</a:t>
            </a:fld>
            <a:endParaRPr b="0" i="0" sz="900" u="none" cap="none" strike="noStrike">
              <a:solidFill>
                <a:srgbClr val="8A8A8A"/>
              </a:solidFill>
              <a:latin typeface="Calibri"/>
              <a:ea typeface="Calibri"/>
              <a:cs typeface="Calibri"/>
              <a:sym typeface="Calibri"/>
            </a:endParaRPr>
          </a:p>
        </p:txBody>
      </p:sp>
      <p:pic>
        <p:nvPicPr>
          <p:cNvPr id="95" name="Google Shape;95;p17"/>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96" name="Google Shape;96;p17"/>
          <p:cNvSpPr txBox="1"/>
          <p:nvPr>
            <p:ph type="title"/>
          </p:nvPr>
        </p:nvSpPr>
        <p:spPr>
          <a:xfrm>
            <a:off x="4" y="-14125"/>
            <a:ext cx="9144000" cy="10476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rgbClr val="333333"/>
              </a:buClr>
              <a:buSzPts val="2800"/>
              <a:buFont typeface="Calibri"/>
              <a:buNone/>
              <a:defRPr b="0" i="0" sz="2800" u="none" cap="none" strike="noStrike">
                <a:solidFill>
                  <a:srgbClr val="333333"/>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mp; Stats">
  <p:cSld name="Content &amp; Stats">
    <p:spTree>
      <p:nvGrpSpPr>
        <p:cNvPr id="97" name="Shape 97"/>
        <p:cNvGrpSpPr/>
        <p:nvPr/>
      </p:nvGrpSpPr>
      <p:grpSpPr>
        <a:xfrm>
          <a:off x="0" y="0"/>
          <a:ext cx="0" cy="0"/>
          <a:chOff x="0" y="0"/>
          <a:chExt cx="0" cy="0"/>
        </a:xfrm>
      </p:grpSpPr>
      <p:pic>
        <p:nvPicPr>
          <p:cNvPr id="98" name="Google Shape;98;p18"/>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99" name="Google Shape;99;p18"/>
          <p:cNvPicPr preferRelativeResize="0"/>
          <p:nvPr/>
        </p:nvPicPr>
        <p:blipFill rotWithShape="1">
          <a:blip r:embed="rId3">
            <a:alphaModFix/>
          </a:blip>
          <a:srcRect b="0" l="29370" r="1943" t="0"/>
          <a:stretch/>
        </p:blipFill>
        <p:spPr>
          <a:xfrm>
            <a:off x="2857500" y="678942"/>
            <a:ext cx="5960974" cy="463942"/>
          </a:xfrm>
          <a:prstGeom prst="rect">
            <a:avLst/>
          </a:prstGeom>
          <a:noFill/>
          <a:ln>
            <a:noFill/>
          </a:ln>
        </p:spPr>
      </p:pic>
      <p:sp>
        <p:nvSpPr>
          <p:cNvPr id="100" name="Google Shape;100;p18"/>
          <p:cNvSpPr txBox="1"/>
          <p:nvPr>
            <p:ph idx="1" type="body"/>
          </p:nvPr>
        </p:nvSpPr>
        <p:spPr>
          <a:xfrm>
            <a:off x="2762250" y="1143000"/>
            <a:ext cx="6229500" cy="35433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90000"/>
              </a:lnSpc>
              <a:spcBef>
                <a:spcPts val="75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8"/>
          <p:cNvSpPr txBox="1"/>
          <p:nvPr>
            <p:ph idx="12" type="sldNum"/>
          </p:nvPr>
        </p:nvSpPr>
        <p:spPr>
          <a:xfrm>
            <a:off x="6800850" y="4800600"/>
            <a:ext cx="2229000" cy="342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1pPr>
            <a:lvl2pPr indent="0" lvl="1"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2pPr>
            <a:lvl3pPr indent="0" lvl="2"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3pPr>
            <a:lvl4pPr indent="0" lvl="3"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4pPr>
            <a:lvl5pPr indent="0" lvl="4"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5pPr>
            <a:lvl6pPr indent="0" lvl="5"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6pPr>
            <a:lvl7pPr indent="0" lvl="6"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7pPr>
            <a:lvl8pPr indent="0" lvl="7"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8pPr>
            <a:lvl9pPr indent="0" lvl="8" marL="0" marR="0" rtl="0" algn="r">
              <a:lnSpc>
                <a:spcPct val="100000"/>
              </a:lnSpc>
              <a:spcBef>
                <a:spcPts val="0"/>
              </a:spcBef>
              <a:spcAft>
                <a:spcPts val="0"/>
              </a:spcAft>
              <a:buClr>
                <a:srgbClr val="8A8A8A"/>
              </a:buClr>
              <a:buFont typeface="Calibri"/>
              <a:buNone/>
              <a:defRPr b="0" i="0" sz="900" u="none" cap="none" strike="noStrike">
                <a:solidFill>
                  <a:srgbClr val="8A8A8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2" name="Google Shape;102;p18"/>
          <p:cNvSpPr txBox="1"/>
          <p:nvPr>
            <p:ph idx="2" type="body"/>
          </p:nvPr>
        </p:nvSpPr>
        <p:spPr>
          <a:xfrm>
            <a:off x="190500" y="171450"/>
            <a:ext cx="2400300" cy="4800600"/>
          </a:xfrm>
          <a:prstGeom prst="rect">
            <a:avLst/>
          </a:prstGeom>
          <a:solidFill>
            <a:schemeClr val="lt1">
              <a:alpha val="49800"/>
            </a:schemeClr>
          </a:solidFill>
          <a:ln>
            <a:noFill/>
          </a:ln>
        </p:spPr>
        <p:txBody>
          <a:bodyPr anchorCtr="0" anchor="t" bIns="91425" lIns="91425" spcFirstLastPara="1" rIns="91425" wrap="square" tIns="91425">
            <a:noAutofit/>
          </a:bodyPr>
          <a:lstStyle>
            <a:lvl1pPr indent="-228600" lvl="0" marL="457200" marR="0" rtl="0" algn="l">
              <a:lnSpc>
                <a:spcPct val="90000"/>
              </a:lnSpc>
              <a:spcBef>
                <a:spcPts val="75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18"/>
          <p:cNvSpPr txBox="1"/>
          <p:nvPr>
            <p:ph type="title"/>
          </p:nvPr>
        </p:nvSpPr>
        <p:spPr>
          <a:xfrm>
            <a:off x="2762250" y="0"/>
            <a:ext cx="6381600" cy="7620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rgbClr val="434343"/>
              </a:buClr>
              <a:buSzPts val="2800"/>
              <a:buFont typeface="Calibri"/>
              <a:buNone/>
              <a:defRPr b="0" i="0" sz="2800" u="none" cap="none" strike="noStrike">
                <a:solidFill>
                  <a:srgbClr val="434343"/>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Only">
  <p:cSld name="Section Title Only">
    <p:spTree>
      <p:nvGrpSpPr>
        <p:cNvPr id="104" name="Shape 104"/>
        <p:cNvGrpSpPr/>
        <p:nvPr/>
      </p:nvGrpSpPr>
      <p:grpSpPr>
        <a:xfrm>
          <a:off x="0" y="0"/>
          <a:ext cx="0" cy="0"/>
          <a:chOff x="0" y="0"/>
          <a:chExt cx="0" cy="0"/>
        </a:xfrm>
      </p:grpSpPr>
      <p:pic>
        <p:nvPicPr>
          <p:cNvPr id="105" name="Google Shape;105;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6" name="Google Shape;106;p19"/>
          <p:cNvSpPr txBox="1"/>
          <p:nvPr>
            <p:ph type="title"/>
          </p:nvPr>
        </p:nvSpPr>
        <p:spPr>
          <a:xfrm>
            <a:off x="0" y="1600200"/>
            <a:ext cx="9144000" cy="1657500"/>
          </a:xfrm>
          <a:prstGeom prst="rect">
            <a:avLst/>
          </a:prstGeom>
          <a:solidFill>
            <a:schemeClr val="lt1">
              <a:alpha val="49800"/>
            </a:schemeClr>
          </a:solidFill>
          <a:ln>
            <a:noFill/>
          </a:ln>
        </p:spPr>
        <p:txBody>
          <a:bodyPr anchorCtr="0" anchor="ctr" bIns="91425" lIns="91425" spcFirstLastPara="1" rIns="91425" wrap="square" tIns="91425">
            <a:noAutofit/>
          </a:bodyPr>
          <a:lstStyle>
            <a:lvl1pPr indent="0" lvl="0" marL="0" marR="0" rtl="0" algn="ctr">
              <a:lnSpc>
                <a:spcPct val="90000"/>
              </a:lnSpc>
              <a:spcBef>
                <a:spcPts val="0"/>
              </a:spcBef>
              <a:spcAft>
                <a:spcPts val="0"/>
              </a:spcAft>
              <a:buClr>
                <a:srgbClr val="434343"/>
              </a:buClr>
              <a:buSzPts val="2800"/>
              <a:buFont typeface="Calibri"/>
              <a:buNone/>
              <a:defRPr b="0" i="0" sz="2800" u="none" cap="none" strike="noStrike">
                <a:solidFill>
                  <a:srgbClr val="434343"/>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Option 2">
  <p:cSld name="Title and Content Option 2">
    <p:spTree>
      <p:nvGrpSpPr>
        <p:cNvPr id="107" name="Shape 107"/>
        <p:cNvGrpSpPr/>
        <p:nvPr/>
      </p:nvGrpSpPr>
      <p:grpSpPr>
        <a:xfrm>
          <a:off x="0" y="0"/>
          <a:ext cx="0" cy="0"/>
          <a:chOff x="0" y="0"/>
          <a:chExt cx="0" cy="0"/>
        </a:xfrm>
      </p:grpSpPr>
      <p:pic>
        <p:nvPicPr>
          <p:cNvPr id="108" name="Google Shape;108;p20"/>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9" name="Google Shape;109;p20"/>
          <p:cNvSpPr txBox="1"/>
          <p:nvPr>
            <p:ph idx="1" type="body"/>
          </p:nvPr>
        </p:nvSpPr>
        <p:spPr>
          <a:xfrm>
            <a:off x="400050" y="1200150"/>
            <a:ext cx="8343900" cy="3543300"/>
          </a:xfrm>
          <a:prstGeom prst="rect">
            <a:avLst/>
          </a:prstGeom>
          <a:solidFill>
            <a:schemeClr val="lt1">
              <a:alpha val="49800"/>
            </a:schemeClr>
          </a:solidFill>
          <a:ln>
            <a:noFill/>
          </a:ln>
        </p:spPr>
        <p:txBody>
          <a:bodyPr anchorCtr="0" anchor="t" bIns="91425" lIns="91425" spcFirstLastPara="1" rIns="91425" wrap="square" tIns="91425">
            <a:noAutofit/>
          </a:bodyPr>
          <a:lstStyle>
            <a:lvl1pPr indent="-342900" lvl="0" marL="457200" marR="0" rtl="0" algn="l">
              <a:lnSpc>
                <a:spcPct val="90000"/>
              </a:lnSpc>
              <a:spcBef>
                <a:spcPts val="75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 name="Google Shape;110;p20"/>
          <p:cNvSpPr txBox="1"/>
          <p:nvPr>
            <p:ph type="title"/>
          </p:nvPr>
        </p:nvSpPr>
        <p:spPr>
          <a:xfrm>
            <a:off x="400050" y="114300"/>
            <a:ext cx="8343900" cy="9144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rgbClr val="434343"/>
              </a:buClr>
              <a:buSzPts val="2800"/>
              <a:buFont typeface="Calibri"/>
              <a:buNone/>
              <a:defRPr b="0" i="0" sz="2800" u="none" cap="none" strike="noStrike">
                <a:solidFill>
                  <a:srgbClr val="434343"/>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uisiana Students">
  <p:cSld name="CUSTOM">
    <p:spTree>
      <p:nvGrpSpPr>
        <p:cNvPr id="111" name="Shape 111"/>
        <p:cNvGrpSpPr/>
        <p:nvPr/>
      </p:nvGrpSpPr>
      <p:grpSpPr>
        <a:xfrm>
          <a:off x="0" y="0"/>
          <a:ext cx="0" cy="0"/>
          <a:chOff x="0" y="0"/>
          <a:chExt cx="0" cy="0"/>
        </a:xfrm>
      </p:grpSpPr>
      <p:pic>
        <p:nvPicPr>
          <p:cNvPr id="112" name="Google Shape;112;p21"/>
          <p:cNvPicPr preferRelativeResize="0"/>
          <p:nvPr/>
        </p:nvPicPr>
        <p:blipFill rotWithShape="1">
          <a:blip r:embed="rId2">
            <a:alphaModFix/>
          </a:blip>
          <a:srcRect b="0" l="0" r="0" t="0"/>
          <a:stretch/>
        </p:blipFill>
        <p:spPr>
          <a:xfrm>
            <a:off x="0" y="10"/>
            <a:ext cx="9144003" cy="51434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Call out box">
  <p:cSld name="Content and Call out box">
    <p:spTree>
      <p:nvGrpSpPr>
        <p:cNvPr id="13"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b="0" l="0" r="0" t="0"/>
          <a:stretch/>
        </p:blipFill>
        <p:spPr>
          <a:xfrm>
            <a:off x="0" y="4798558"/>
            <a:ext cx="9144000" cy="366713"/>
          </a:xfrm>
          <a:prstGeom prst="rect">
            <a:avLst/>
          </a:prstGeom>
          <a:noFill/>
          <a:ln>
            <a:noFill/>
          </a:ln>
        </p:spPr>
      </p:pic>
      <p:pic>
        <p:nvPicPr>
          <p:cNvPr id="15" name="Google Shape;15;p3"/>
          <p:cNvPicPr preferRelativeResize="0"/>
          <p:nvPr/>
        </p:nvPicPr>
        <p:blipFill rotWithShape="1">
          <a:blip r:embed="rId3">
            <a:alphaModFix/>
          </a:blip>
          <a:srcRect b="0" l="0" r="0" t="0"/>
          <a:stretch/>
        </p:blipFill>
        <p:spPr>
          <a:xfrm>
            <a:off x="0" y="0"/>
            <a:ext cx="9144000" cy="1047750"/>
          </a:xfrm>
          <a:prstGeom prst="rect">
            <a:avLst/>
          </a:prstGeom>
          <a:noFill/>
          <a:ln>
            <a:noFill/>
          </a:ln>
        </p:spPr>
      </p:pic>
      <p:sp>
        <p:nvSpPr>
          <p:cNvPr id="16" name="Google Shape;16;p3"/>
          <p:cNvSpPr txBox="1"/>
          <p:nvPr>
            <p:ph type="title"/>
          </p:nvPr>
        </p:nvSpPr>
        <p:spPr>
          <a:xfrm>
            <a:off x="2177" y="2042"/>
            <a:ext cx="9144000" cy="1045708"/>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rgbClr val="333333"/>
              </a:buClr>
              <a:buSzPts val="3000"/>
              <a:buFont typeface="Calibri"/>
              <a:buNone/>
              <a:defRPr b="0" i="0" sz="3000" u="none" cap="none" strike="noStrike">
                <a:solidFill>
                  <a:srgbClr val="333333"/>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 name="Google Shape;17;p3"/>
          <p:cNvSpPr txBox="1"/>
          <p:nvPr>
            <p:ph idx="1" type="body"/>
          </p:nvPr>
        </p:nvSpPr>
        <p:spPr>
          <a:xfrm>
            <a:off x="152400" y="1143000"/>
            <a:ext cx="5562600" cy="3543300"/>
          </a:xfrm>
          <a:prstGeom prst="rect">
            <a:avLst/>
          </a:prstGeom>
          <a:noFill/>
          <a:ln>
            <a:noFill/>
          </a:ln>
        </p:spPr>
        <p:txBody>
          <a:bodyPr anchorCtr="0" anchor="t" bIns="91425" lIns="91425" spcFirstLastPara="1" rIns="91425" wrap="square" tIns="91425">
            <a:noAutofit/>
          </a:bodyPr>
          <a:lstStyle>
            <a:lvl1pPr indent="-361950" lvl="0" marL="457200" marR="0" rtl="0" algn="l">
              <a:lnSpc>
                <a:spcPct val="90000"/>
              </a:lnSpc>
              <a:spcBef>
                <a:spcPts val="750"/>
              </a:spcBef>
              <a:spcAft>
                <a:spcPts val="0"/>
              </a:spcAft>
              <a:buClr>
                <a:schemeClr val="dk1"/>
              </a:buClr>
              <a:buSzPts val="2100"/>
              <a:buFont typeface="Arial"/>
              <a:buChar char="•"/>
              <a:defRPr b="0" i="0" sz="14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8" name="Google Shape;18;p3"/>
          <p:cNvSpPr txBox="1"/>
          <p:nvPr>
            <p:ph idx="12" type="sldNum"/>
          </p:nvPr>
        </p:nvSpPr>
        <p:spPr>
          <a:xfrm>
            <a:off x="6800850" y="4800600"/>
            <a:ext cx="2228850" cy="342901"/>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1pPr>
            <a:lvl2pPr indent="0" lvl="1"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2pPr>
            <a:lvl3pPr indent="0" lvl="2"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3pPr>
            <a:lvl4pPr indent="0" lvl="3"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4pPr>
            <a:lvl5pPr indent="0" lvl="4"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5pPr>
            <a:lvl6pPr indent="0" lvl="5"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6pPr>
            <a:lvl7pPr indent="0" lvl="6"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7pPr>
            <a:lvl8pPr indent="0" lvl="7"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8pPr>
            <a:lvl9pPr indent="0" lvl="8"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3"/>
          <p:cNvSpPr txBox="1"/>
          <p:nvPr>
            <p:ph idx="2" type="body"/>
          </p:nvPr>
        </p:nvSpPr>
        <p:spPr>
          <a:xfrm>
            <a:off x="6020425" y="1200150"/>
            <a:ext cx="2952125" cy="3314700"/>
          </a:xfrm>
          <a:prstGeom prst="rect">
            <a:avLst/>
          </a:prstGeom>
          <a:solidFill>
            <a:schemeClr val="accent1"/>
          </a:solidFill>
          <a:ln>
            <a:noFill/>
          </a:ln>
          <a:effectLst>
            <a:outerShdw blurRad="63500" sx="102000" rotWithShape="0" algn="ctr" sy="102000">
              <a:srgbClr val="000000">
                <a:alpha val="1176"/>
              </a:srgbClr>
            </a:outerShdw>
          </a:effectLst>
        </p:spPr>
        <p:txBody>
          <a:bodyPr anchorCtr="0" anchor="t" bIns="91425" lIns="91425" spcFirstLastPara="1" rIns="91425" wrap="square" tIns="91425">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0" name="Google Shape;20;p3"/>
          <p:cNvSpPr txBox="1"/>
          <p:nvPr/>
        </p:nvSpPr>
        <p:spPr>
          <a:xfrm>
            <a:off x="6800850" y="4803321"/>
            <a:ext cx="2228850" cy="342901"/>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A8A8A"/>
              </a:buClr>
              <a:buSzPts val="900"/>
              <a:buFont typeface="Calibri"/>
              <a:buNone/>
            </a:pPr>
            <a:fld id="{00000000-1234-1234-1234-123412341234}" type="slidenum">
              <a:rPr b="0" i="0" lang="en-US" sz="900" u="none" cap="none" strike="noStrike">
                <a:solidFill>
                  <a:srgbClr val="8A8A8A"/>
                </a:solidFill>
                <a:latin typeface="Calibri"/>
                <a:ea typeface="Calibri"/>
                <a:cs typeface="Calibri"/>
                <a:sym typeface="Calibri"/>
              </a:rPr>
              <a:t>‹#›</a:t>
            </a:fld>
            <a:endParaRPr b="0" i="0" sz="900" u="none" cap="none" strike="noStrike">
              <a:solidFill>
                <a:srgbClr val="8A8A8A"/>
              </a:solidFill>
              <a:latin typeface="Calibri"/>
              <a:ea typeface="Calibri"/>
              <a:cs typeface="Calibri"/>
              <a:sym typeface="Calibri"/>
            </a:endParaRPr>
          </a:p>
        </p:txBody>
      </p:sp>
      <p:sp>
        <p:nvSpPr>
          <p:cNvPr id="21" name="Google Shape;21;p3"/>
          <p:cNvSpPr txBox="1"/>
          <p:nvPr/>
        </p:nvSpPr>
        <p:spPr>
          <a:xfrm>
            <a:off x="6800850" y="4803321"/>
            <a:ext cx="2228850" cy="342901"/>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A8A8A"/>
              </a:buClr>
              <a:buSzPts val="900"/>
              <a:buFont typeface="Calibri"/>
              <a:buNone/>
            </a:pPr>
            <a:fld id="{00000000-1234-1234-1234-123412341234}" type="slidenum">
              <a:rPr b="0" i="0" lang="en-US" sz="900" u="none" cap="none" strike="noStrike">
                <a:solidFill>
                  <a:srgbClr val="8A8A8A"/>
                </a:solidFill>
                <a:latin typeface="Calibri"/>
                <a:ea typeface="Calibri"/>
                <a:cs typeface="Calibri"/>
                <a:sym typeface="Calibri"/>
              </a:rPr>
              <a:t>‹#›</a:t>
            </a:fld>
            <a:endParaRPr b="0" i="0" sz="900" u="none" cap="none" strike="noStrike">
              <a:solidFill>
                <a:srgbClr val="8A8A8A"/>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uisiana Students 1">
  <p:cSld name="CUSTOM_9">
    <p:spTree>
      <p:nvGrpSpPr>
        <p:cNvPr id="113" name="Shape 113"/>
        <p:cNvGrpSpPr/>
        <p:nvPr/>
      </p:nvGrpSpPr>
      <p:grpSpPr>
        <a:xfrm>
          <a:off x="0" y="0"/>
          <a:ext cx="0" cy="0"/>
          <a:chOff x="0" y="0"/>
          <a:chExt cx="0" cy="0"/>
        </a:xfrm>
      </p:grpSpPr>
      <p:pic>
        <p:nvPicPr>
          <p:cNvPr id="114" name="Google Shape;114;p22"/>
          <p:cNvPicPr preferRelativeResize="0"/>
          <p:nvPr/>
        </p:nvPicPr>
        <p:blipFill rotWithShape="1">
          <a:blip r:embed="rId2">
            <a:alphaModFix/>
          </a:blip>
          <a:srcRect b="0" l="0" r="0" t="0"/>
          <a:stretch/>
        </p:blipFill>
        <p:spPr>
          <a:xfrm>
            <a:off x="0" y="10"/>
            <a:ext cx="9144003" cy="514349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Areas of Focus">
  <p:cSld name="CUSTOM_1">
    <p:spTree>
      <p:nvGrpSpPr>
        <p:cNvPr id="115" name="Shape 115"/>
        <p:cNvGrpSpPr/>
        <p:nvPr/>
      </p:nvGrpSpPr>
      <p:grpSpPr>
        <a:xfrm>
          <a:off x="0" y="0"/>
          <a:ext cx="0" cy="0"/>
          <a:chOff x="0" y="0"/>
          <a:chExt cx="0" cy="0"/>
        </a:xfrm>
      </p:grpSpPr>
      <p:pic>
        <p:nvPicPr>
          <p:cNvPr id="116" name="Google Shape;116;p23"/>
          <p:cNvPicPr preferRelativeResize="0"/>
          <p:nvPr/>
        </p:nvPicPr>
        <p:blipFill rotWithShape="1">
          <a:blip r:embed="rId2">
            <a:alphaModFix/>
          </a:blip>
          <a:srcRect b="0" l="0" r="0" t="0"/>
          <a:stretch/>
        </p:blipFill>
        <p:spPr>
          <a:xfrm>
            <a:off x="0" y="10"/>
            <a:ext cx="9144003" cy="514349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uisiana's Birth through 12 System">
  <p:cSld name="CUSTOM_2">
    <p:spTree>
      <p:nvGrpSpPr>
        <p:cNvPr id="117" name="Shape 117"/>
        <p:cNvGrpSpPr/>
        <p:nvPr/>
      </p:nvGrpSpPr>
      <p:grpSpPr>
        <a:xfrm>
          <a:off x="0" y="0"/>
          <a:ext cx="0" cy="0"/>
          <a:chOff x="0" y="0"/>
          <a:chExt cx="0" cy="0"/>
        </a:xfrm>
      </p:grpSpPr>
      <p:pic>
        <p:nvPicPr>
          <p:cNvPr id="118" name="Google Shape;118;p24"/>
          <p:cNvPicPr preferRelativeResize="0"/>
          <p:nvPr/>
        </p:nvPicPr>
        <p:blipFill rotWithShape="1">
          <a:blip r:embed="rId2">
            <a:alphaModFix/>
          </a:blip>
          <a:srcRect b="0" l="0" r="0" t="0"/>
          <a:stretch/>
        </p:blipFill>
        <p:spPr>
          <a:xfrm>
            <a:off x="0" y="10"/>
            <a:ext cx="9144003" cy="514349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very Day">
  <p:cSld name="CUSTOM_3">
    <p:spTree>
      <p:nvGrpSpPr>
        <p:cNvPr id="119" name="Shape 119"/>
        <p:cNvGrpSpPr/>
        <p:nvPr/>
      </p:nvGrpSpPr>
      <p:grpSpPr>
        <a:xfrm>
          <a:off x="0" y="0"/>
          <a:ext cx="0" cy="0"/>
          <a:chOff x="0" y="0"/>
          <a:chExt cx="0" cy="0"/>
        </a:xfrm>
      </p:grpSpPr>
      <p:pic>
        <p:nvPicPr>
          <p:cNvPr id="120" name="Google Shape;120;p25"/>
          <p:cNvPicPr preferRelativeResize="0"/>
          <p:nvPr/>
        </p:nvPicPr>
        <p:blipFill rotWithShape="1">
          <a:blip r:embed="rId2">
            <a:alphaModFix/>
          </a:blip>
          <a:srcRect b="0" l="0" r="0" t="0"/>
          <a:stretch/>
        </p:blipFill>
        <p:spPr>
          <a:xfrm>
            <a:off x="0" y="10"/>
            <a:ext cx="9144003" cy="514349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 Children Enter Kindergarten Ready to Learn">
  <p:cSld name="CUSTOM_10">
    <p:spTree>
      <p:nvGrpSpPr>
        <p:cNvPr id="121" name="Shape 121"/>
        <p:cNvGrpSpPr/>
        <p:nvPr/>
      </p:nvGrpSpPr>
      <p:grpSpPr>
        <a:xfrm>
          <a:off x="0" y="0"/>
          <a:ext cx="0" cy="0"/>
          <a:chOff x="0" y="0"/>
          <a:chExt cx="0" cy="0"/>
        </a:xfrm>
      </p:grpSpPr>
      <p:pic>
        <p:nvPicPr>
          <p:cNvPr id="122" name="Google Shape;122;p26"/>
          <p:cNvPicPr preferRelativeResize="0"/>
          <p:nvPr/>
        </p:nvPicPr>
        <p:blipFill rotWithShape="1">
          <a:blip r:embed="rId2">
            <a:alphaModFix/>
          </a:blip>
          <a:srcRect b="0" l="0" r="0" t="0"/>
          <a:stretch/>
        </p:blipFill>
        <p:spPr>
          <a:xfrm>
            <a:off x="0" y="0"/>
            <a:ext cx="9144003" cy="514349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0_1">
    <p:spTree>
      <p:nvGrpSpPr>
        <p:cNvPr id="123" name="Shape 123"/>
        <p:cNvGrpSpPr/>
        <p:nvPr/>
      </p:nvGrpSpPr>
      <p:grpSpPr>
        <a:xfrm>
          <a:off x="0" y="0"/>
          <a:ext cx="0" cy="0"/>
          <a:chOff x="0" y="0"/>
          <a:chExt cx="0" cy="0"/>
        </a:xfrm>
      </p:grpSpPr>
      <p:pic>
        <p:nvPicPr>
          <p:cNvPr id="124" name="Google Shape;124;p27"/>
          <p:cNvPicPr preferRelativeResize="0"/>
          <p:nvPr/>
        </p:nvPicPr>
        <p:blipFill rotWithShape="1">
          <a:blip r:embed="rId2">
            <a:alphaModFix/>
          </a:blip>
          <a:srcRect b="0" l="0" r="0" t="0"/>
          <a:stretch/>
        </p:blipFill>
        <p:spPr>
          <a:xfrm>
            <a:off x="0" y="0"/>
            <a:ext cx="9144003" cy="514349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p:cSld name="CUSTOM_10_1_1">
    <p:spTree>
      <p:nvGrpSpPr>
        <p:cNvPr id="125" name="Shape 125"/>
        <p:cNvGrpSpPr/>
        <p:nvPr/>
      </p:nvGrpSpPr>
      <p:grpSpPr>
        <a:xfrm>
          <a:off x="0" y="0"/>
          <a:ext cx="0" cy="0"/>
          <a:chOff x="0" y="0"/>
          <a:chExt cx="0" cy="0"/>
        </a:xfrm>
      </p:grpSpPr>
      <p:pic>
        <p:nvPicPr>
          <p:cNvPr id="126" name="Google Shape;126;p28"/>
          <p:cNvPicPr preferRelativeResize="0"/>
          <p:nvPr/>
        </p:nvPicPr>
        <p:blipFill rotWithShape="1">
          <a:blip r:embed="rId2">
            <a:alphaModFix/>
          </a:blip>
          <a:srcRect b="0" l="0" r="0" t="0"/>
          <a:stretch/>
        </p:blipFill>
        <p:spPr>
          <a:xfrm>
            <a:off x="0" y="0"/>
            <a:ext cx="9144003" cy="514349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1">
  <p:cSld name="CUSTOM_10_1_1_1">
    <p:spTree>
      <p:nvGrpSpPr>
        <p:cNvPr id="127" name="Shape 127"/>
        <p:cNvGrpSpPr/>
        <p:nvPr/>
      </p:nvGrpSpPr>
      <p:grpSpPr>
        <a:xfrm>
          <a:off x="0" y="0"/>
          <a:ext cx="0" cy="0"/>
          <a:chOff x="0" y="0"/>
          <a:chExt cx="0" cy="0"/>
        </a:xfrm>
      </p:grpSpPr>
      <p:pic>
        <p:nvPicPr>
          <p:cNvPr id="128" name="Google Shape;128;p29"/>
          <p:cNvPicPr preferRelativeResize="0"/>
          <p:nvPr/>
        </p:nvPicPr>
        <p:blipFill rotWithShape="1">
          <a:blip r:embed="rId2">
            <a:alphaModFix/>
          </a:blip>
          <a:srcRect b="0" l="0" r="0" t="0"/>
          <a:stretch/>
        </p:blipFill>
        <p:spPr>
          <a:xfrm>
            <a:off x="0" y="0"/>
            <a:ext cx="9144003" cy="514349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1 1">
  <p:cSld name="CUSTOM_10_1_1_1_1">
    <p:spTree>
      <p:nvGrpSpPr>
        <p:cNvPr id="129" name="Shape 129"/>
        <p:cNvGrpSpPr/>
        <p:nvPr/>
      </p:nvGrpSpPr>
      <p:grpSpPr>
        <a:xfrm>
          <a:off x="0" y="0"/>
          <a:ext cx="0" cy="0"/>
          <a:chOff x="0" y="0"/>
          <a:chExt cx="0" cy="0"/>
        </a:xfrm>
      </p:grpSpPr>
      <p:pic>
        <p:nvPicPr>
          <p:cNvPr id="130" name="Google Shape;130;p30"/>
          <p:cNvPicPr preferRelativeResize="0"/>
          <p:nvPr/>
        </p:nvPicPr>
        <p:blipFill rotWithShape="1">
          <a:blip r:embed="rId2">
            <a:alphaModFix/>
          </a:blip>
          <a:srcRect b="0" l="0" r="0" t="0"/>
          <a:stretch/>
        </p:blipFill>
        <p:spPr>
          <a:xfrm>
            <a:off x="0" y="0"/>
            <a:ext cx="9144003" cy="514349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nified Early Childhood Systems">
  <p:cSld name="CUSTOM_4">
    <p:spTree>
      <p:nvGrpSpPr>
        <p:cNvPr id="131" name="Shape 131"/>
        <p:cNvGrpSpPr/>
        <p:nvPr/>
      </p:nvGrpSpPr>
      <p:grpSpPr>
        <a:xfrm>
          <a:off x="0" y="0"/>
          <a:ext cx="0" cy="0"/>
          <a:chOff x="0" y="0"/>
          <a:chExt cx="0" cy="0"/>
        </a:xfrm>
      </p:grpSpPr>
      <p:pic>
        <p:nvPicPr>
          <p:cNvPr id="132" name="Google Shape;132;p31"/>
          <p:cNvPicPr preferRelativeResize="0"/>
          <p:nvPr/>
        </p:nvPicPr>
        <p:blipFill rotWithShape="1">
          <a:blip r:embed="rId2">
            <a:alphaModFix/>
          </a:blip>
          <a:srcRect b="0" l="0" r="0" t="0"/>
          <a:stretch/>
        </p:blipFill>
        <p:spPr>
          <a:xfrm>
            <a:off x="0" y="10"/>
            <a:ext cx="9144003" cy="51434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Only">
  <p:cSld name="Section Title Only">
    <p:spTree>
      <p:nvGrpSpPr>
        <p:cNvPr id="22"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4" name="Google Shape;24;p4"/>
          <p:cNvSpPr txBox="1"/>
          <p:nvPr>
            <p:ph type="title"/>
          </p:nvPr>
        </p:nvSpPr>
        <p:spPr>
          <a:xfrm>
            <a:off x="0" y="1600200"/>
            <a:ext cx="9144000" cy="1657350"/>
          </a:xfrm>
          <a:prstGeom prst="rect">
            <a:avLst/>
          </a:prstGeom>
          <a:solidFill>
            <a:schemeClr val="lt1">
              <a:alpha val="49411"/>
            </a:schemeClr>
          </a:solidFill>
          <a:ln>
            <a:noFill/>
          </a:ln>
        </p:spPr>
        <p:txBody>
          <a:bodyPr anchorCtr="0" anchor="ctr" bIns="91425" lIns="91425" spcFirstLastPara="1" rIns="91425" wrap="square" tIns="91425">
            <a:noAutofit/>
          </a:bodyPr>
          <a:lstStyle>
            <a:lvl1pPr lvl="0" marR="0" rtl="0" algn="ctr">
              <a:lnSpc>
                <a:spcPct val="90000"/>
              </a:lnSpc>
              <a:spcBef>
                <a:spcPts val="0"/>
              </a:spcBef>
              <a:spcAft>
                <a:spcPts val="0"/>
              </a:spcAft>
              <a:buClr>
                <a:srgbClr val="434343"/>
              </a:buClr>
              <a:buSzPts val="2800"/>
              <a:buFont typeface="Calibri"/>
              <a:buNone/>
              <a:defRPr b="0" i="0" sz="2800" u="none" cap="none" strike="noStrike">
                <a:solidFill>
                  <a:srgbClr val="434343"/>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ademic Alignment">
  <p:cSld name="CUSTOM_5">
    <p:spTree>
      <p:nvGrpSpPr>
        <p:cNvPr id="133" name="Shape 133"/>
        <p:cNvGrpSpPr/>
        <p:nvPr/>
      </p:nvGrpSpPr>
      <p:grpSpPr>
        <a:xfrm>
          <a:off x="0" y="0"/>
          <a:ext cx="0" cy="0"/>
          <a:chOff x="0" y="0"/>
          <a:chExt cx="0" cy="0"/>
        </a:xfrm>
      </p:grpSpPr>
      <p:pic>
        <p:nvPicPr>
          <p:cNvPr id="134" name="Google Shape;134;p32"/>
          <p:cNvPicPr preferRelativeResize="0"/>
          <p:nvPr/>
        </p:nvPicPr>
        <p:blipFill rotWithShape="1">
          <a:blip r:embed="rId2">
            <a:alphaModFix/>
          </a:blip>
          <a:srcRect b="0" l="0" r="0" t="0"/>
          <a:stretch/>
        </p:blipFill>
        <p:spPr>
          <a:xfrm>
            <a:off x="0" y="10"/>
            <a:ext cx="9144003" cy="514349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cher and Leader Preparation">
  <p:cSld name="CUSTOM_6">
    <p:spTree>
      <p:nvGrpSpPr>
        <p:cNvPr id="135" name="Shape 135"/>
        <p:cNvGrpSpPr/>
        <p:nvPr/>
      </p:nvGrpSpPr>
      <p:grpSpPr>
        <a:xfrm>
          <a:off x="0" y="0"/>
          <a:ext cx="0" cy="0"/>
          <a:chOff x="0" y="0"/>
          <a:chExt cx="0" cy="0"/>
        </a:xfrm>
      </p:grpSpPr>
      <p:pic>
        <p:nvPicPr>
          <p:cNvPr id="136" name="Google Shape;136;p33"/>
          <p:cNvPicPr preferRelativeResize="0"/>
          <p:nvPr/>
        </p:nvPicPr>
        <p:blipFill rotWithShape="1">
          <a:blip r:embed="rId2">
            <a:alphaModFix/>
          </a:blip>
          <a:srcRect b="0" l="0" r="0" t="0"/>
          <a:stretch/>
        </p:blipFill>
        <p:spPr>
          <a:xfrm>
            <a:off x="0" y="10"/>
            <a:ext cx="9144003" cy="514349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hways to College or a Career">
  <p:cSld name="CUSTOM_7">
    <p:spTree>
      <p:nvGrpSpPr>
        <p:cNvPr id="137" name="Shape 137"/>
        <p:cNvGrpSpPr/>
        <p:nvPr/>
      </p:nvGrpSpPr>
      <p:grpSpPr>
        <a:xfrm>
          <a:off x="0" y="0"/>
          <a:ext cx="0" cy="0"/>
          <a:chOff x="0" y="0"/>
          <a:chExt cx="0" cy="0"/>
        </a:xfrm>
      </p:grpSpPr>
      <p:pic>
        <p:nvPicPr>
          <p:cNvPr id="138" name="Google Shape;138;p34"/>
          <p:cNvPicPr preferRelativeResize="0"/>
          <p:nvPr/>
        </p:nvPicPr>
        <p:blipFill rotWithShape="1">
          <a:blip r:embed="rId2">
            <a:alphaModFix/>
          </a:blip>
          <a:srcRect b="0" l="0" r="0" t="0"/>
          <a:stretch/>
        </p:blipFill>
        <p:spPr>
          <a:xfrm>
            <a:off x="0" y="10"/>
            <a:ext cx="9144003" cy="514349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ool System Improvement Strategy">
  <p:cSld name="CUSTOM_8">
    <p:spTree>
      <p:nvGrpSpPr>
        <p:cNvPr id="139" name="Shape 139"/>
        <p:cNvGrpSpPr/>
        <p:nvPr/>
      </p:nvGrpSpPr>
      <p:grpSpPr>
        <a:xfrm>
          <a:off x="0" y="0"/>
          <a:ext cx="0" cy="0"/>
          <a:chOff x="0" y="0"/>
          <a:chExt cx="0" cy="0"/>
        </a:xfrm>
      </p:grpSpPr>
      <p:pic>
        <p:nvPicPr>
          <p:cNvPr id="140" name="Google Shape;140;p35"/>
          <p:cNvPicPr preferRelativeResize="0"/>
          <p:nvPr/>
        </p:nvPicPr>
        <p:blipFill rotWithShape="1">
          <a:blip r:embed="rId2">
            <a:alphaModFix/>
          </a:blip>
          <a:srcRect b="0" l="0" r="0" t="0"/>
          <a:stretch/>
        </p:blipFill>
        <p:spPr>
          <a:xfrm>
            <a:off x="0" y="10"/>
            <a:ext cx="9144003" cy="514349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itle 1">
  <p:cSld name="Cover Title_1">
    <p:spTree>
      <p:nvGrpSpPr>
        <p:cNvPr id="141" name="Shape 141"/>
        <p:cNvGrpSpPr/>
        <p:nvPr/>
      </p:nvGrpSpPr>
      <p:grpSpPr>
        <a:xfrm>
          <a:off x="0" y="0"/>
          <a:ext cx="0" cy="0"/>
          <a:chOff x="0" y="0"/>
          <a:chExt cx="0" cy="0"/>
        </a:xfrm>
      </p:grpSpPr>
      <p:sp>
        <p:nvSpPr>
          <p:cNvPr id="142" name="Google Shape;142;p36"/>
          <p:cNvSpPr txBox="1"/>
          <p:nvPr>
            <p:ph type="title"/>
          </p:nvPr>
        </p:nvSpPr>
        <p:spPr>
          <a:xfrm>
            <a:off x="685800" y="2057401"/>
            <a:ext cx="7886700" cy="1222800"/>
          </a:xfrm>
          <a:prstGeom prst="rect">
            <a:avLst/>
          </a:prstGeom>
          <a:noFill/>
          <a:ln>
            <a:noFill/>
          </a:ln>
        </p:spPr>
        <p:txBody>
          <a:bodyPr anchorCtr="0" anchor="ctr" bIns="91425" lIns="91425" spcFirstLastPara="1" rIns="91425" wrap="square" tIns="91425">
            <a:noAutofit/>
          </a:bodyPr>
          <a:lstStyle>
            <a:lvl1pPr indent="0" lvl="0" marL="0" marR="0" rtl="0" algn="ctr">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pic>
        <p:nvPicPr>
          <p:cNvPr id="143" name="Google Shape;143;p36"/>
          <p:cNvPicPr preferRelativeResize="0"/>
          <p:nvPr/>
        </p:nvPicPr>
        <p:blipFill>
          <a:blip r:embed="rId2">
            <a:alphaModFix/>
          </a:blip>
          <a:stretch>
            <a:fillRect/>
          </a:stretch>
        </p:blipFill>
        <p:spPr>
          <a:xfrm>
            <a:off x="0" y="0"/>
            <a:ext cx="9143976" cy="5143500"/>
          </a:xfrm>
          <a:prstGeom prst="rect">
            <a:avLst/>
          </a:prstGeom>
          <a:noFill/>
          <a:ln>
            <a:noFill/>
          </a:ln>
        </p:spPr>
      </p:pic>
      <p:sp>
        <p:nvSpPr>
          <p:cNvPr id="144" name="Google Shape;144;p3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a:solidFill>
                  <a:schemeClr val="dk1"/>
                </a:solidFill>
                <a:latin typeface="Calibri"/>
                <a:ea typeface="Calibri"/>
                <a:cs typeface="Calibri"/>
                <a:sym typeface="Calibri"/>
              </a:defRPr>
            </a:lvl1pPr>
            <a:lvl2pPr lvl="1" rtl="0">
              <a:buNone/>
              <a:defRPr>
                <a:solidFill>
                  <a:schemeClr val="dk1"/>
                </a:solidFill>
                <a:latin typeface="Calibri"/>
                <a:ea typeface="Calibri"/>
                <a:cs typeface="Calibri"/>
                <a:sym typeface="Calibri"/>
              </a:defRPr>
            </a:lvl2pPr>
            <a:lvl3pPr lvl="2" rtl="0">
              <a:buNone/>
              <a:defRPr>
                <a:solidFill>
                  <a:schemeClr val="dk1"/>
                </a:solidFill>
                <a:latin typeface="Calibri"/>
                <a:ea typeface="Calibri"/>
                <a:cs typeface="Calibri"/>
                <a:sym typeface="Calibri"/>
              </a:defRPr>
            </a:lvl3pPr>
            <a:lvl4pPr lvl="3" rtl="0">
              <a:buNone/>
              <a:defRPr>
                <a:solidFill>
                  <a:schemeClr val="dk1"/>
                </a:solidFill>
                <a:latin typeface="Calibri"/>
                <a:ea typeface="Calibri"/>
                <a:cs typeface="Calibri"/>
                <a:sym typeface="Calibri"/>
              </a:defRPr>
            </a:lvl4pPr>
            <a:lvl5pPr lvl="4" rtl="0">
              <a:buNone/>
              <a:defRPr>
                <a:solidFill>
                  <a:schemeClr val="dk1"/>
                </a:solidFill>
                <a:latin typeface="Calibri"/>
                <a:ea typeface="Calibri"/>
                <a:cs typeface="Calibri"/>
                <a:sym typeface="Calibri"/>
              </a:defRPr>
            </a:lvl5pPr>
            <a:lvl6pPr lvl="5" rtl="0">
              <a:buNone/>
              <a:defRPr>
                <a:solidFill>
                  <a:schemeClr val="dk1"/>
                </a:solidFill>
                <a:latin typeface="Calibri"/>
                <a:ea typeface="Calibri"/>
                <a:cs typeface="Calibri"/>
                <a:sym typeface="Calibri"/>
              </a:defRPr>
            </a:lvl6pPr>
            <a:lvl7pPr lvl="6" rtl="0">
              <a:buNone/>
              <a:defRPr>
                <a:solidFill>
                  <a:schemeClr val="dk1"/>
                </a:solidFill>
                <a:latin typeface="Calibri"/>
                <a:ea typeface="Calibri"/>
                <a:cs typeface="Calibri"/>
                <a:sym typeface="Calibri"/>
              </a:defRPr>
            </a:lvl7pPr>
            <a:lvl8pPr lvl="7" rtl="0">
              <a:buNone/>
              <a:defRPr>
                <a:solidFill>
                  <a:schemeClr val="dk1"/>
                </a:solidFill>
                <a:latin typeface="Calibri"/>
                <a:ea typeface="Calibri"/>
                <a:cs typeface="Calibri"/>
                <a:sym typeface="Calibri"/>
              </a:defRPr>
            </a:lvl8pPr>
            <a:lvl9pPr lvl="8" rtl="0">
              <a:buNone/>
              <a:defRPr>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45" name="Shape 145"/>
        <p:cNvGrpSpPr/>
        <p:nvPr/>
      </p:nvGrpSpPr>
      <p:grpSpPr>
        <a:xfrm>
          <a:off x="0" y="0"/>
          <a:ext cx="0" cy="0"/>
          <a:chOff x="0" y="0"/>
          <a:chExt cx="0" cy="0"/>
        </a:xfrm>
      </p:grpSpPr>
      <p:sp>
        <p:nvSpPr>
          <p:cNvPr id="146" name="Google Shape;146;p37"/>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
        <p:nvSpPr>
          <p:cNvPr id="147" name="Google Shape;147;p37"/>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8" name="Google Shape;148;p37"/>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49" name="Google Shape;149;p37"/>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50" name="Google Shape;150;p3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51" name="Shape 151"/>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1" type="obj">
  <p:cSld name="OBJECT">
    <p:spTree>
      <p:nvGrpSpPr>
        <p:cNvPr id="152" name="Shape 152"/>
        <p:cNvGrpSpPr/>
        <p:nvPr/>
      </p:nvGrpSpPr>
      <p:grpSpPr>
        <a:xfrm>
          <a:off x="0" y="0"/>
          <a:ext cx="0" cy="0"/>
          <a:chOff x="0" y="0"/>
          <a:chExt cx="0" cy="0"/>
        </a:xfrm>
      </p:grpSpPr>
      <p:sp>
        <p:nvSpPr>
          <p:cNvPr id="153" name="Google Shape;153;p39"/>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4" name="Google Shape;154;p39"/>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5" name="Google Shape;155;p39"/>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56" name="Google Shape;156;p3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57" name="Google Shape;157;p3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Picture 1">
  <p:cSld name="Content and Picture_1">
    <p:spTree>
      <p:nvGrpSpPr>
        <p:cNvPr id="158" name="Shape 158"/>
        <p:cNvGrpSpPr/>
        <p:nvPr/>
      </p:nvGrpSpPr>
      <p:grpSpPr>
        <a:xfrm>
          <a:off x="0" y="0"/>
          <a:ext cx="0" cy="0"/>
          <a:chOff x="0" y="0"/>
          <a:chExt cx="0" cy="0"/>
        </a:xfrm>
      </p:grpSpPr>
      <p:pic>
        <p:nvPicPr>
          <p:cNvPr id="159" name="Google Shape;159;p40"/>
          <p:cNvPicPr preferRelativeResize="0"/>
          <p:nvPr/>
        </p:nvPicPr>
        <p:blipFill rotWithShape="1">
          <a:blip r:embed="rId2">
            <a:alphaModFix/>
          </a:blip>
          <a:srcRect b="0" l="0" r="0" t="0"/>
          <a:stretch/>
        </p:blipFill>
        <p:spPr>
          <a:xfrm>
            <a:off x="0" y="4776787"/>
            <a:ext cx="9144000" cy="366713"/>
          </a:xfrm>
          <a:prstGeom prst="rect">
            <a:avLst/>
          </a:prstGeom>
          <a:noFill/>
          <a:ln>
            <a:noFill/>
          </a:ln>
        </p:spPr>
      </p:pic>
      <p:sp>
        <p:nvSpPr>
          <p:cNvPr id="160" name="Google Shape;160;p40"/>
          <p:cNvSpPr txBox="1"/>
          <p:nvPr>
            <p:ph idx="1" type="body"/>
          </p:nvPr>
        </p:nvSpPr>
        <p:spPr>
          <a:xfrm>
            <a:off x="152400" y="1143000"/>
            <a:ext cx="8877300" cy="3543300"/>
          </a:xfrm>
          <a:prstGeom prst="rect">
            <a:avLst/>
          </a:prstGeom>
          <a:noFill/>
          <a:ln>
            <a:noFill/>
          </a:ln>
        </p:spPr>
        <p:txBody>
          <a:bodyPr anchorCtr="0" anchor="t" bIns="91425" lIns="91425" spcFirstLastPara="1" rIns="91425" wrap="square" tIns="91425">
            <a:noAutofit/>
          </a:bodyPr>
          <a:lstStyle>
            <a:lvl1pPr indent="-361950" lvl="0" marL="457200" marR="0" rtl="0" algn="l">
              <a:lnSpc>
                <a:spcPct val="90000"/>
              </a:lnSpc>
              <a:spcBef>
                <a:spcPts val="750"/>
              </a:spcBef>
              <a:spcAft>
                <a:spcPts val="0"/>
              </a:spcAft>
              <a:buClr>
                <a:schemeClr val="dk1"/>
              </a:buClr>
              <a:buSzPts val="2100"/>
              <a:buFont typeface="Arial"/>
              <a:buChar char="•"/>
              <a:defRPr b="0" i="0" sz="14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61" name="Google Shape;161;p40"/>
          <p:cNvSpPr txBox="1"/>
          <p:nvPr>
            <p:ph idx="12" type="sldNum"/>
          </p:nvPr>
        </p:nvSpPr>
        <p:spPr>
          <a:xfrm>
            <a:off x="6800850" y="4800600"/>
            <a:ext cx="2229000" cy="342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1pPr>
            <a:lvl2pPr indent="0" lvl="1"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2pPr>
            <a:lvl3pPr indent="0" lvl="2"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3pPr>
            <a:lvl4pPr indent="0" lvl="3"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4pPr>
            <a:lvl5pPr indent="0" lvl="4"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5pPr>
            <a:lvl6pPr indent="0" lvl="5"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6pPr>
            <a:lvl7pPr indent="0" lvl="6"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7pPr>
            <a:lvl8pPr indent="0" lvl="7"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8pPr>
            <a:lvl9pPr indent="0" lvl="8"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62" name="Google Shape;162;p40"/>
          <p:cNvPicPr preferRelativeResize="0"/>
          <p:nvPr/>
        </p:nvPicPr>
        <p:blipFill rotWithShape="1">
          <a:blip r:embed="rId3">
            <a:alphaModFix/>
          </a:blip>
          <a:srcRect b="0" l="0" r="0" t="0"/>
          <a:stretch/>
        </p:blipFill>
        <p:spPr>
          <a:xfrm>
            <a:off x="0" y="0"/>
            <a:ext cx="9144000" cy="1047750"/>
          </a:xfrm>
          <a:prstGeom prst="rect">
            <a:avLst/>
          </a:prstGeom>
          <a:noFill/>
          <a:ln>
            <a:noFill/>
          </a:ln>
        </p:spPr>
      </p:pic>
      <p:sp>
        <p:nvSpPr>
          <p:cNvPr id="163" name="Google Shape;163;p40"/>
          <p:cNvSpPr txBox="1"/>
          <p:nvPr/>
        </p:nvSpPr>
        <p:spPr>
          <a:xfrm>
            <a:off x="6800850" y="4800600"/>
            <a:ext cx="2229000" cy="342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A8A8A"/>
              </a:buClr>
              <a:buSzPts val="900"/>
              <a:buFont typeface="Calibri"/>
              <a:buNone/>
            </a:pPr>
            <a:fld id="{00000000-1234-1234-1234-123412341234}" type="slidenum">
              <a:rPr b="0" i="0" lang="en-US" sz="900" u="none" cap="none" strike="noStrike">
                <a:solidFill>
                  <a:srgbClr val="8A8A8A"/>
                </a:solidFill>
                <a:latin typeface="Calibri"/>
                <a:ea typeface="Calibri"/>
                <a:cs typeface="Calibri"/>
                <a:sym typeface="Calibri"/>
              </a:rPr>
              <a:t>‹#›</a:t>
            </a:fld>
            <a:endParaRPr b="0" i="0" sz="900" u="none" cap="none" strike="noStrike">
              <a:solidFill>
                <a:srgbClr val="8A8A8A"/>
              </a:solidFill>
              <a:latin typeface="Calibri"/>
              <a:ea typeface="Calibri"/>
              <a:cs typeface="Calibri"/>
              <a:sym typeface="Calibri"/>
            </a:endParaRPr>
          </a:p>
        </p:txBody>
      </p:sp>
      <p:sp>
        <p:nvSpPr>
          <p:cNvPr id="164" name="Google Shape;164;p40"/>
          <p:cNvSpPr txBox="1"/>
          <p:nvPr/>
        </p:nvSpPr>
        <p:spPr>
          <a:xfrm>
            <a:off x="6800850" y="4800600"/>
            <a:ext cx="2229000" cy="342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A8A8A"/>
              </a:buClr>
              <a:buSzPts val="900"/>
              <a:buFont typeface="Calibri"/>
              <a:buNone/>
            </a:pPr>
            <a:fld id="{00000000-1234-1234-1234-123412341234}" type="slidenum">
              <a:rPr b="0" i="0" lang="en-US" sz="900" u="none" cap="none" strike="noStrike">
                <a:solidFill>
                  <a:srgbClr val="8A8A8A"/>
                </a:solidFill>
                <a:latin typeface="Calibri"/>
                <a:ea typeface="Calibri"/>
                <a:cs typeface="Calibri"/>
                <a:sym typeface="Calibri"/>
              </a:rPr>
              <a:t>‹#›</a:t>
            </a:fld>
            <a:endParaRPr b="0" i="0" sz="900" u="none" cap="none" strike="noStrike">
              <a:solidFill>
                <a:srgbClr val="8A8A8A"/>
              </a:solidFill>
              <a:latin typeface="Calibri"/>
              <a:ea typeface="Calibri"/>
              <a:cs typeface="Calibri"/>
              <a:sym typeface="Calibri"/>
            </a:endParaRPr>
          </a:p>
        </p:txBody>
      </p:sp>
      <p:sp>
        <p:nvSpPr>
          <p:cNvPr id="165" name="Google Shape;165;p40"/>
          <p:cNvSpPr txBox="1"/>
          <p:nvPr>
            <p:ph type="title"/>
          </p:nvPr>
        </p:nvSpPr>
        <p:spPr>
          <a:xfrm>
            <a:off x="0" y="543"/>
            <a:ext cx="9144000" cy="10479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Calibri"/>
              <a:buNone/>
              <a:defRPr b="0" i="0" sz="3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5"/>
          <p:cNvSpPr txBox="1"/>
          <p:nvPr>
            <p:ph type="title"/>
          </p:nvPr>
        </p:nvSpPr>
        <p:spPr>
          <a:xfrm>
            <a:off x="0" y="0"/>
            <a:ext cx="9144000" cy="9717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333333"/>
              </a:buClr>
              <a:buSzPts val="1400"/>
              <a:buFont typeface="Calibri"/>
              <a:buNone/>
              <a:defRPr b="0" i="0" sz="2400" u="none" cap="none" strike="noStrike">
                <a:solidFill>
                  <a:srgbClr val="333333"/>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 name="Google Shape;27;p5"/>
          <p:cNvSpPr txBox="1"/>
          <p:nvPr>
            <p:ph idx="12" type="sldNum"/>
          </p:nvPr>
        </p:nvSpPr>
        <p:spPr>
          <a:xfrm>
            <a:off x="7010400" y="4914900"/>
            <a:ext cx="2133600" cy="257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8" name="Google Shape;28;p5"/>
          <p:cNvSpPr txBox="1"/>
          <p:nvPr>
            <p:ph idx="1" type="body"/>
          </p:nvPr>
        </p:nvSpPr>
        <p:spPr>
          <a:xfrm>
            <a:off x="152400" y="971550"/>
            <a:ext cx="8839200" cy="38289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14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Picture">
  <p:cSld name="Content and Picture">
    <p:spTree>
      <p:nvGrpSpPr>
        <p:cNvPr id="29" name="Shape 29"/>
        <p:cNvGrpSpPr/>
        <p:nvPr/>
      </p:nvGrpSpPr>
      <p:grpSpPr>
        <a:xfrm>
          <a:off x="0" y="0"/>
          <a:ext cx="0" cy="0"/>
          <a:chOff x="0" y="0"/>
          <a:chExt cx="0" cy="0"/>
        </a:xfrm>
      </p:grpSpPr>
      <p:pic>
        <p:nvPicPr>
          <p:cNvPr id="30" name="Google Shape;30;p6"/>
          <p:cNvPicPr preferRelativeResize="0"/>
          <p:nvPr/>
        </p:nvPicPr>
        <p:blipFill rotWithShape="1">
          <a:blip r:embed="rId2">
            <a:alphaModFix/>
          </a:blip>
          <a:srcRect b="0" l="0" r="0" t="0"/>
          <a:stretch/>
        </p:blipFill>
        <p:spPr>
          <a:xfrm>
            <a:off x="0" y="4776787"/>
            <a:ext cx="9144000" cy="366713"/>
          </a:xfrm>
          <a:prstGeom prst="rect">
            <a:avLst/>
          </a:prstGeom>
          <a:noFill/>
          <a:ln>
            <a:noFill/>
          </a:ln>
        </p:spPr>
      </p:pic>
      <p:sp>
        <p:nvSpPr>
          <p:cNvPr id="31" name="Google Shape;31;p6"/>
          <p:cNvSpPr txBox="1"/>
          <p:nvPr>
            <p:ph idx="1" type="body"/>
          </p:nvPr>
        </p:nvSpPr>
        <p:spPr>
          <a:xfrm>
            <a:off x="152400" y="1143000"/>
            <a:ext cx="8877300" cy="3543300"/>
          </a:xfrm>
          <a:prstGeom prst="rect">
            <a:avLst/>
          </a:prstGeom>
          <a:noFill/>
          <a:ln>
            <a:noFill/>
          </a:ln>
        </p:spPr>
        <p:txBody>
          <a:bodyPr anchorCtr="0" anchor="t" bIns="91425" lIns="91425" spcFirstLastPara="1" rIns="91425" wrap="square" tIns="91425">
            <a:noAutofit/>
          </a:bodyPr>
          <a:lstStyle>
            <a:lvl1pPr indent="-361950" lvl="0" marL="457200" marR="0" rtl="0" algn="l">
              <a:lnSpc>
                <a:spcPct val="90000"/>
              </a:lnSpc>
              <a:spcBef>
                <a:spcPts val="750"/>
              </a:spcBef>
              <a:spcAft>
                <a:spcPts val="0"/>
              </a:spcAft>
              <a:buClr>
                <a:schemeClr val="dk1"/>
              </a:buClr>
              <a:buSzPts val="2100"/>
              <a:buFont typeface="Arial"/>
              <a:buChar char="•"/>
              <a:defRPr b="0" i="0" sz="14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2" name="Google Shape;32;p6"/>
          <p:cNvSpPr txBox="1"/>
          <p:nvPr>
            <p:ph idx="12" type="sldNum"/>
          </p:nvPr>
        </p:nvSpPr>
        <p:spPr>
          <a:xfrm>
            <a:off x="6800850" y="4800600"/>
            <a:ext cx="2228850" cy="342901"/>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1pPr>
            <a:lvl2pPr indent="0" lvl="1"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2pPr>
            <a:lvl3pPr indent="0" lvl="2"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3pPr>
            <a:lvl4pPr indent="0" lvl="3"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4pPr>
            <a:lvl5pPr indent="0" lvl="4"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5pPr>
            <a:lvl6pPr indent="0" lvl="5"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6pPr>
            <a:lvl7pPr indent="0" lvl="6"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7pPr>
            <a:lvl8pPr indent="0" lvl="7"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8pPr>
            <a:lvl9pPr indent="0" lvl="8"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3" name="Google Shape;33;p6"/>
          <p:cNvPicPr preferRelativeResize="0"/>
          <p:nvPr/>
        </p:nvPicPr>
        <p:blipFill rotWithShape="1">
          <a:blip r:embed="rId3">
            <a:alphaModFix/>
          </a:blip>
          <a:srcRect b="0" l="0" r="0" t="0"/>
          <a:stretch/>
        </p:blipFill>
        <p:spPr>
          <a:xfrm>
            <a:off x="0" y="0"/>
            <a:ext cx="9144000" cy="1047750"/>
          </a:xfrm>
          <a:prstGeom prst="rect">
            <a:avLst/>
          </a:prstGeom>
          <a:noFill/>
          <a:ln>
            <a:noFill/>
          </a:ln>
        </p:spPr>
      </p:pic>
      <p:sp>
        <p:nvSpPr>
          <p:cNvPr id="34" name="Google Shape;34;p6"/>
          <p:cNvSpPr txBox="1"/>
          <p:nvPr/>
        </p:nvSpPr>
        <p:spPr>
          <a:xfrm>
            <a:off x="6800850" y="4800600"/>
            <a:ext cx="2228850" cy="342901"/>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A8A8A"/>
              </a:buClr>
              <a:buSzPts val="900"/>
              <a:buFont typeface="Calibri"/>
              <a:buNone/>
            </a:pPr>
            <a:fld id="{00000000-1234-1234-1234-123412341234}" type="slidenum">
              <a:rPr b="0" i="0" lang="en-US" sz="900" u="none" cap="none" strike="noStrike">
                <a:solidFill>
                  <a:srgbClr val="8A8A8A"/>
                </a:solidFill>
                <a:latin typeface="Calibri"/>
                <a:ea typeface="Calibri"/>
                <a:cs typeface="Calibri"/>
                <a:sym typeface="Calibri"/>
              </a:rPr>
              <a:t>‹#›</a:t>
            </a:fld>
            <a:endParaRPr b="0" i="0" sz="900" u="none" cap="none" strike="noStrike">
              <a:solidFill>
                <a:srgbClr val="8A8A8A"/>
              </a:solidFill>
              <a:latin typeface="Calibri"/>
              <a:ea typeface="Calibri"/>
              <a:cs typeface="Calibri"/>
              <a:sym typeface="Calibri"/>
            </a:endParaRPr>
          </a:p>
        </p:txBody>
      </p:sp>
      <p:sp>
        <p:nvSpPr>
          <p:cNvPr id="35" name="Google Shape;35;p6"/>
          <p:cNvSpPr txBox="1"/>
          <p:nvPr/>
        </p:nvSpPr>
        <p:spPr>
          <a:xfrm>
            <a:off x="6800850" y="4800600"/>
            <a:ext cx="2228850" cy="342901"/>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A8A8A"/>
              </a:buClr>
              <a:buSzPts val="900"/>
              <a:buFont typeface="Calibri"/>
              <a:buNone/>
            </a:pPr>
            <a:fld id="{00000000-1234-1234-1234-123412341234}" type="slidenum">
              <a:rPr b="0" i="0" lang="en-US" sz="900" u="none" cap="none" strike="noStrike">
                <a:solidFill>
                  <a:srgbClr val="8A8A8A"/>
                </a:solidFill>
                <a:latin typeface="Calibri"/>
                <a:ea typeface="Calibri"/>
                <a:cs typeface="Calibri"/>
                <a:sym typeface="Calibri"/>
              </a:rPr>
              <a:t>‹#›</a:t>
            </a:fld>
            <a:endParaRPr b="0" i="0" sz="900" u="none" cap="none" strike="noStrike">
              <a:solidFill>
                <a:srgbClr val="8A8A8A"/>
              </a:solidFill>
              <a:latin typeface="Calibri"/>
              <a:ea typeface="Calibri"/>
              <a:cs typeface="Calibri"/>
              <a:sym typeface="Calibri"/>
            </a:endParaRPr>
          </a:p>
        </p:txBody>
      </p:sp>
      <p:sp>
        <p:nvSpPr>
          <p:cNvPr id="36" name="Google Shape;36;p6"/>
          <p:cNvSpPr txBox="1"/>
          <p:nvPr>
            <p:ph type="title"/>
          </p:nvPr>
        </p:nvSpPr>
        <p:spPr>
          <a:xfrm>
            <a:off x="0" y="543"/>
            <a:ext cx="9144000" cy="1047751"/>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Calibri"/>
              <a:buNone/>
              <a:defRPr b="0" i="0" sz="3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Picture">
  <p:cSld name="1_Content and Picture">
    <p:spTree>
      <p:nvGrpSpPr>
        <p:cNvPr id="37" name="Shape 37"/>
        <p:cNvGrpSpPr/>
        <p:nvPr/>
      </p:nvGrpSpPr>
      <p:grpSpPr>
        <a:xfrm>
          <a:off x="0" y="0"/>
          <a:ext cx="0" cy="0"/>
          <a:chOff x="0" y="0"/>
          <a:chExt cx="0" cy="0"/>
        </a:xfrm>
      </p:grpSpPr>
      <p:pic>
        <p:nvPicPr>
          <p:cNvPr id="38" name="Google Shape;38;p7"/>
          <p:cNvPicPr preferRelativeResize="0"/>
          <p:nvPr/>
        </p:nvPicPr>
        <p:blipFill rotWithShape="1">
          <a:blip r:embed="rId2">
            <a:alphaModFix/>
          </a:blip>
          <a:srcRect b="0" l="0" r="0" t="0"/>
          <a:stretch/>
        </p:blipFill>
        <p:spPr>
          <a:xfrm>
            <a:off x="0" y="4776787"/>
            <a:ext cx="9144000" cy="366713"/>
          </a:xfrm>
          <a:prstGeom prst="rect">
            <a:avLst/>
          </a:prstGeom>
          <a:noFill/>
          <a:ln>
            <a:noFill/>
          </a:ln>
        </p:spPr>
      </p:pic>
      <p:sp>
        <p:nvSpPr>
          <p:cNvPr id="39" name="Google Shape;39;p7"/>
          <p:cNvSpPr txBox="1"/>
          <p:nvPr>
            <p:ph idx="1" type="body"/>
          </p:nvPr>
        </p:nvSpPr>
        <p:spPr>
          <a:xfrm>
            <a:off x="152400" y="1143000"/>
            <a:ext cx="5562600" cy="3543300"/>
          </a:xfrm>
          <a:prstGeom prst="rect">
            <a:avLst/>
          </a:prstGeom>
          <a:noFill/>
          <a:ln>
            <a:noFill/>
          </a:ln>
        </p:spPr>
        <p:txBody>
          <a:bodyPr anchorCtr="0" anchor="t" bIns="91425" lIns="91425" spcFirstLastPara="1" rIns="91425" wrap="square" tIns="91425">
            <a:noAutofit/>
          </a:bodyPr>
          <a:lstStyle>
            <a:lvl1pPr indent="-361950" lvl="0" marL="457200" marR="0" rtl="0" algn="l">
              <a:lnSpc>
                <a:spcPct val="90000"/>
              </a:lnSpc>
              <a:spcBef>
                <a:spcPts val="750"/>
              </a:spcBef>
              <a:spcAft>
                <a:spcPts val="0"/>
              </a:spcAft>
              <a:buClr>
                <a:schemeClr val="dk1"/>
              </a:buClr>
              <a:buSzPts val="2100"/>
              <a:buFont typeface="Arial"/>
              <a:buChar char="•"/>
              <a:defRPr b="0" i="0" sz="14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0" name="Google Shape;40;p7"/>
          <p:cNvSpPr txBox="1"/>
          <p:nvPr>
            <p:ph idx="12" type="sldNum"/>
          </p:nvPr>
        </p:nvSpPr>
        <p:spPr>
          <a:xfrm>
            <a:off x="6800850" y="4800600"/>
            <a:ext cx="2228850" cy="342901"/>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1pPr>
            <a:lvl2pPr indent="0" lvl="1"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2pPr>
            <a:lvl3pPr indent="0" lvl="2"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3pPr>
            <a:lvl4pPr indent="0" lvl="3"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4pPr>
            <a:lvl5pPr indent="0" lvl="4"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5pPr>
            <a:lvl6pPr indent="0" lvl="5"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6pPr>
            <a:lvl7pPr indent="0" lvl="6"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7pPr>
            <a:lvl8pPr indent="0" lvl="7"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8pPr>
            <a:lvl9pPr indent="0" lvl="8"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1" name="Google Shape;41;p7"/>
          <p:cNvSpPr/>
          <p:nvPr>
            <p:ph idx="2" type="pic"/>
          </p:nvPr>
        </p:nvSpPr>
        <p:spPr>
          <a:xfrm>
            <a:off x="5829300" y="1276350"/>
            <a:ext cx="3200400" cy="3200400"/>
          </a:xfrm>
          <a:prstGeom prst="ellipse">
            <a:avLst/>
          </a:prstGeom>
          <a:noFill/>
          <a:ln cap="flat" cmpd="sng" w="107950">
            <a:solidFill>
              <a:srgbClr val="8F8F8F"/>
            </a:solidFill>
            <a:prstDash val="solid"/>
            <a:round/>
            <a:headEnd len="sm" w="sm" type="none"/>
            <a:tailEnd len="sm" w="sm" type="none"/>
          </a:ln>
        </p:spPr>
        <p:txBody>
          <a:bodyPr anchorCtr="0" anchor="t" bIns="91425" lIns="91425" spcFirstLastPara="1" rIns="91425" wrap="square" tIns="91425">
            <a:noAutofit/>
          </a:bodyPr>
          <a:lstStyle>
            <a:lvl1pPr lvl="0" marR="0" rtl="0" algn="l">
              <a:lnSpc>
                <a:spcPct val="90000"/>
              </a:lnSpc>
              <a:spcBef>
                <a:spcPts val="750"/>
              </a:spcBef>
              <a:spcAft>
                <a:spcPts val="0"/>
              </a:spcAft>
              <a:buClr>
                <a:schemeClr val="dk1"/>
              </a:buClr>
              <a:buSzPts val="2100"/>
              <a:buFont typeface="Arial"/>
              <a:buChar char="•"/>
              <a:defRPr b="0" i="0" sz="14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pic>
        <p:nvPicPr>
          <p:cNvPr id="42" name="Google Shape;42;p7"/>
          <p:cNvPicPr preferRelativeResize="0"/>
          <p:nvPr/>
        </p:nvPicPr>
        <p:blipFill rotWithShape="1">
          <a:blip r:embed="rId3">
            <a:alphaModFix/>
          </a:blip>
          <a:srcRect b="0" l="0" r="0" t="0"/>
          <a:stretch/>
        </p:blipFill>
        <p:spPr>
          <a:xfrm>
            <a:off x="0" y="0"/>
            <a:ext cx="9144000" cy="1047750"/>
          </a:xfrm>
          <a:prstGeom prst="rect">
            <a:avLst/>
          </a:prstGeom>
          <a:noFill/>
          <a:ln>
            <a:noFill/>
          </a:ln>
        </p:spPr>
      </p:pic>
      <p:sp>
        <p:nvSpPr>
          <p:cNvPr id="43" name="Google Shape;43;p7"/>
          <p:cNvSpPr txBox="1"/>
          <p:nvPr/>
        </p:nvSpPr>
        <p:spPr>
          <a:xfrm>
            <a:off x="6800850" y="4800600"/>
            <a:ext cx="2228850" cy="342901"/>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A8A8A"/>
              </a:buClr>
              <a:buSzPts val="900"/>
              <a:buFont typeface="Calibri"/>
              <a:buNone/>
            </a:pPr>
            <a:fld id="{00000000-1234-1234-1234-123412341234}" type="slidenum">
              <a:rPr b="0" i="0" lang="en-US" sz="900" u="none" cap="none" strike="noStrike">
                <a:solidFill>
                  <a:srgbClr val="8A8A8A"/>
                </a:solidFill>
                <a:latin typeface="Calibri"/>
                <a:ea typeface="Calibri"/>
                <a:cs typeface="Calibri"/>
                <a:sym typeface="Calibri"/>
              </a:rPr>
              <a:t>‹#›</a:t>
            </a:fld>
            <a:endParaRPr b="0" i="0" sz="900" u="none" cap="none" strike="noStrike">
              <a:solidFill>
                <a:srgbClr val="8A8A8A"/>
              </a:solidFill>
              <a:latin typeface="Calibri"/>
              <a:ea typeface="Calibri"/>
              <a:cs typeface="Calibri"/>
              <a:sym typeface="Calibri"/>
            </a:endParaRPr>
          </a:p>
        </p:txBody>
      </p:sp>
      <p:sp>
        <p:nvSpPr>
          <p:cNvPr id="44" name="Google Shape;44;p7"/>
          <p:cNvSpPr txBox="1"/>
          <p:nvPr/>
        </p:nvSpPr>
        <p:spPr>
          <a:xfrm>
            <a:off x="6800850" y="4800600"/>
            <a:ext cx="2228850" cy="342901"/>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A8A8A"/>
              </a:buClr>
              <a:buSzPts val="900"/>
              <a:buFont typeface="Calibri"/>
              <a:buNone/>
            </a:pPr>
            <a:fld id="{00000000-1234-1234-1234-123412341234}" type="slidenum">
              <a:rPr b="0" i="0" lang="en-US" sz="900" u="none" cap="none" strike="noStrike">
                <a:solidFill>
                  <a:srgbClr val="8A8A8A"/>
                </a:solidFill>
                <a:latin typeface="Calibri"/>
                <a:ea typeface="Calibri"/>
                <a:cs typeface="Calibri"/>
                <a:sym typeface="Calibri"/>
              </a:rPr>
              <a:t>‹#›</a:t>
            </a:fld>
            <a:endParaRPr b="0" i="0" sz="900" u="none" cap="none" strike="noStrike">
              <a:solidFill>
                <a:srgbClr val="8A8A8A"/>
              </a:solidFill>
              <a:latin typeface="Calibri"/>
              <a:ea typeface="Calibri"/>
              <a:cs typeface="Calibri"/>
              <a:sym typeface="Calibri"/>
            </a:endParaRPr>
          </a:p>
        </p:txBody>
      </p:sp>
      <p:sp>
        <p:nvSpPr>
          <p:cNvPr id="45" name="Google Shape;45;p7"/>
          <p:cNvSpPr txBox="1"/>
          <p:nvPr>
            <p:ph type="title"/>
          </p:nvPr>
        </p:nvSpPr>
        <p:spPr>
          <a:xfrm>
            <a:off x="0" y="543"/>
            <a:ext cx="9144000" cy="1047751"/>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Calibri"/>
              <a:buNone/>
              <a:defRPr b="0" i="0" sz="3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mp; Stats">
  <p:cSld name="Content &amp; Stats">
    <p:spTree>
      <p:nvGrpSpPr>
        <p:cNvPr id="46" name="Shape 46"/>
        <p:cNvGrpSpPr/>
        <p:nvPr/>
      </p:nvGrpSpPr>
      <p:grpSpPr>
        <a:xfrm>
          <a:off x="0" y="0"/>
          <a:ext cx="0" cy="0"/>
          <a:chOff x="0" y="0"/>
          <a:chExt cx="0" cy="0"/>
        </a:xfrm>
      </p:grpSpPr>
      <p:pic>
        <p:nvPicPr>
          <p:cNvPr id="47" name="Google Shape;47;p8"/>
          <p:cNvPicPr preferRelativeResize="0"/>
          <p:nvPr/>
        </p:nvPicPr>
        <p:blipFill rotWithShape="1">
          <a:blip r:embed="rId2">
            <a:alphaModFix/>
          </a:blip>
          <a:srcRect b="0" l="29372" r="1939" t="0"/>
          <a:stretch/>
        </p:blipFill>
        <p:spPr>
          <a:xfrm>
            <a:off x="2857500" y="678942"/>
            <a:ext cx="6057900" cy="464058"/>
          </a:xfrm>
          <a:prstGeom prst="rect">
            <a:avLst/>
          </a:prstGeom>
          <a:noFill/>
          <a:ln>
            <a:noFill/>
          </a:ln>
        </p:spPr>
      </p:pic>
      <p:pic>
        <p:nvPicPr>
          <p:cNvPr id="48" name="Google Shape;48;p8"/>
          <p:cNvPicPr preferRelativeResize="0"/>
          <p:nvPr/>
        </p:nvPicPr>
        <p:blipFill rotWithShape="1">
          <a:blip r:embed="rId3">
            <a:alphaModFix/>
          </a:blip>
          <a:srcRect b="0" l="0" r="0" t="0"/>
          <a:stretch/>
        </p:blipFill>
        <p:spPr>
          <a:xfrm>
            <a:off x="0" y="0"/>
            <a:ext cx="2762250" cy="5143500"/>
          </a:xfrm>
          <a:prstGeom prst="rect">
            <a:avLst/>
          </a:prstGeom>
          <a:noFill/>
          <a:ln>
            <a:noFill/>
          </a:ln>
        </p:spPr>
      </p:pic>
      <p:sp>
        <p:nvSpPr>
          <p:cNvPr id="49" name="Google Shape;49;p8"/>
          <p:cNvSpPr txBox="1"/>
          <p:nvPr>
            <p:ph idx="1" type="body"/>
          </p:nvPr>
        </p:nvSpPr>
        <p:spPr>
          <a:xfrm>
            <a:off x="2762250" y="1143000"/>
            <a:ext cx="6229350" cy="3543300"/>
          </a:xfrm>
          <a:prstGeom prst="rect">
            <a:avLst/>
          </a:prstGeom>
          <a:noFill/>
          <a:ln>
            <a:noFill/>
          </a:ln>
        </p:spPr>
        <p:txBody>
          <a:bodyPr anchorCtr="0" anchor="t" bIns="91425" lIns="91425" spcFirstLastPara="1" rIns="91425" wrap="square" tIns="91425">
            <a:noAutofit/>
          </a:bodyPr>
          <a:lstStyle>
            <a:lvl1pPr indent="-361950" lvl="0" marL="457200" marR="0" rtl="0" algn="l">
              <a:lnSpc>
                <a:spcPct val="90000"/>
              </a:lnSpc>
              <a:spcBef>
                <a:spcPts val="750"/>
              </a:spcBef>
              <a:spcAft>
                <a:spcPts val="0"/>
              </a:spcAft>
              <a:buClr>
                <a:schemeClr val="dk1"/>
              </a:buClr>
              <a:buSzPts val="2100"/>
              <a:buFont typeface="Arial"/>
              <a:buChar char="•"/>
              <a:defRPr b="0" i="0" sz="14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0" name="Google Shape;50;p8"/>
          <p:cNvSpPr txBox="1"/>
          <p:nvPr>
            <p:ph idx="12" type="sldNum"/>
          </p:nvPr>
        </p:nvSpPr>
        <p:spPr>
          <a:xfrm>
            <a:off x="6800850" y="4800600"/>
            <a:ext cx="2228850" cy="342901"/>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1pPr>
            <a:lvl2pPr indent="0" lvl="1"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2pPr>
            <a:lvl3pPr indent="0" lvl="2"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3pPr>
            <a:lvl4pPr indent="0" lvl="3"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4pPr>
            <a:lvl5pPr indent="0" lvl="4"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5pPr>
            <a:lvl6pPr indent="0" lvl="5"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6pPr>
            <a:lvl7pPr indent="0" lvl="6"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7pPr>
            <a:lvl8pPr indent="0" lvl="7"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8pPr>
            <a:lvl9pPr indent="0" lvl="8" marL="0" marR="0" rtl="0" algn="r">
              <a:lnSpc>
                <a:spcPct val="100000"/>
              </a:lnSpc>
              <a:spcBef>
                <a:spcPts val="0"/>
              </a:spcBef>
              <a:spcAft>
                <a:spcPts val="0"/>
              </a:spcAft>
              <a:buClr>
                <a:srgbClr val="8A8A8A"/>
              </a:buClr>
              <a:buSzPts val="900"/>
              <a:buFont typeface="Calibri"/>
              <a:buNone/>
              <a:defRPr b="0" i="0" sz="900" u="none" cap="none" strike="noStrike">
                <a:solidFill>
                  <a:srgbClr val="8A8A8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51" name="Google Shape;51;p8"/>
          <p:cNvSpPr txBox="1"/>
          <p:nvPr>
            <p:ph idx="2" type="body"/>
          </p:nvPr>
        </p:nvSpPr>
        <p:spPr>
          <a:xfrm>
            <a:off x="190500" y="171450"/>
            <a:ext cx="2400300" cy="4800600"/>
          </a:xfrm>
          <a:prstGeom prst="rect">
            <a:avLst/>
          </a:prstGeom>
          <a:solidFill>
            <a:schemeClr val="lt1">
              <a:alpha val="48235"/>
            </a:schemeClr>
          </a:solidFill>
          <a:ln>
            <a:noFill/>
          </a:ln>
        </p:spPr>
        <p:txBody>
          <a:bodyPr anchorCtr="0" anchor="t" bIns="91425" lIns="91425" spcFirstLastPara="1" rIns="91425" wrap="square" tIns="91425">
            <a:noAutofit/>
          </a:bodyPr>
          <a:lstStyle>
            <a:lvl1pPr indent="-228600" lvl="0" marL="457200" marR="0" rtl="0" algn="l">
              <a:lnSpc>
                <a:spcPct val="90000"/>
              </a:lnSpc>
              <a:spcBef>
                <a:spcPts val="75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2" name="Google Shape;52;p8"/>
          <p:cNvSpPr txBox="1"/>
          <p:nvPr>
            <p:ph type="title"/>
          </p:nvPr>
        </p:nvSpPr>
        <p:spPr>
          <a:xfrm>
            <a:off x="2762250" y="0"/>
            <a:ext cx="6381750" cy="10287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rgbClr val="333333"/>
              </a:buClr>
              <a:buSzPts val="3000"/>
              <a:buFont typeface="Calibri"/>
              <a:buNone/>
              <a:defRPr b="0" i="0" sz="3000" u="none" cap="none" strike="noStrike">
                <a:solidFill>
                  <a:srgbClr val="333333"/>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Option 2">
  <p:cSld name="Title and Content Option 2">
    <p:spTree>
      <p:nvGrpSpPr>
        <p:cNvPr id="53" name="Shape 53"/>
        <p:cNvGrpSpPr/>
        <p:nvPr/>
      </p:nvGrpSpPr>
      <p:grpSpPr>
        <a:xfrm>
          <a:off x="0" y="0"/>
          <a:ext cx="0" cy="0"/>
          <a:chOff x="0" y="0"/>
          <a:chExt cx="0" cy="0"/>
        </a:xfrm>
      </p:grpSpPr>
      <p:pic>
        <p:nvPicPr>
          <p:cNvPr id="54" name="Google Shape;54;p9"/>
          <p:cNvPicPr preferRelativeResize="0"/>
          <p:nvPr/>
        </p:nvPicPr>
        <p:blipFill rotWithShape="1">
          <a:blip r:embed="rId2">
            <a:alphaModFix/>
          </a:blip>
          <a:srcRect b="0" l="0" r="0" t="0"/>
          <a:stretch/>
        </p:blipFill>
        <p:spPr>
          <a:xfrm>
            <a:off x="0" y="7076"/>
            <a:ext cx="9144000" cy="5143500"/>
          </a:xfrm>
          <a:prstGeom prst="rect">
            <a:avLst/>
          </a:prstGeom>
          <a:noFill/>
          <a:ln>
            <a:noFill/>
          </a:ln>
        </p:spPr>
      </p:pic>
      <p:sp>
        <p:nvSpPr>
          <p:cNvPr id="55" name="Google Shape;55;p9"/>
          <p:cNvSpPr txBox="1"/>
          <p:nvPr>
            <p:ph idx="1" type="body"/>
          </p:nvPr>
        </p:nvSpPr>
        <p:spPr>
          <a:xfrm>
            <a:off x="400050" y="1200150"/>
            <a:ext cx="8343900" cy="3543300"/>
          </a:xfrm>
          <a:prstGeom prst="rect">
            <a:avLst/>
          </a:prstGeom>
          <a:solidFill>
            <a:schemeClr val="lt1">
              <a:alpha val="48235"/>
            </a:schemeClr>
          </a:solidFill>
          <a:ln>
            <a:noFill/>
          </a:ln>
        </p:spPr>
        <p:txBody>
          <a:bodyPr anchorCtr="0" anchor="t" bIns="91425" lIns="91425" spcFirstLastPara="1" rIns="91425" wrap="square" tIns="91425">
            <a:noAutofit/>
          </a:bodyPr>
          <a:lstStyle>
            <a:lvl1pPr indent="-361950" lvl="0" marL="457200" marR="0" rtl="0" algn="l">
              <a:lnSpc>
                <a:spcPct val="90000"/>
              </a:lnSpc>
              <a:spcBef>
                <a:spcPts val="750"/>
              </a:spcBef>
              <a:spcAft>
                <a:spcPts val="0"/>
              </a:spcAft>
              <a:buClr>
                <a:schemeClr val="dk1"/>
              </a:buClr>
              <a:buSzPts val="2100"/>
              <a:buFont typeface="Arial"/>
              <a:buChar char="•"/>
              <a:defRPr b="0" i="0" sz="14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6" name="Google Shape;56;p9"/>
          <p:cNvSpPr txBox="1"/>
          <p:nvPr>
            <p:ph type="title"/>
          </p:nvPr>
        </p:nvSpPr>
        <p:spPr>
          <a:xfrm>
            <a:off x="400050" y="114300"/>
            <a:ext cx="8343900" cy="9144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rgbClr val="333333"/>
              </a:buClr>
              <a:buSzPts val="3000"/>
              <a:buFont typeface="Calibri"/>
              <a:buNone/>
              <a:defRPr b="0" i="0" sz="3000" u="none" cap="none" strike="noStrike">
                <a:solidFill>
                  <a:srgbClr val="333333"/>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7" name="Shape 5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theme" Target="../theme/theme2.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 name="Shape 68"/>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hyperlink" Target="https://tinyurl.com/EdTech-JUNE2020-pp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ldoe.zoom.us/j/91923584628?pwd=NnIyaHNWbWdNWGhOeWFXSzdaMEU1QT09"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mailto:ldoe.grantshelpdesk@la.go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mailto:Roe.Wilkinson@edgenuity.com" TargetMode="External"/><Relationship Id="rId4" Type="http://schemas.openxmlformats.org/officeDocument/2006/relationships/hyperlink" Target="https://www.louisianabelieves.com/resources/library/data-center/data-sharing-agreements" TargetMode="External"/><Relationship Id="rId5" Type="http://schemas.openxmlformats.org/officeDocument/2006/relationships/hyperlink" Target="mailto:EdTech@la.go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s://www.congress.gov/bill/116th-congress/senate-bill/146" TargetMode="External"/><Relationship Id="rId4" Type="http://schemas.openxmlformats.org/officeDocument/2006/relationships/hyperlink" Target="https://www.congress.gov/bill/116th-congress/senate-bill/146" TargetMode="External"/><Relationship Id="rId5" Type="http://schemas.openxmlformats.org/officeDocument/2006/relationships/hyperlink" Target="http://ec2-52-26-194-35.us-west-2.compute.amazonaws.com/x/d?c=7774642&amp;l=e4b53ebb-e911-432b-832a-1a44e06bf13d&amp;r=f2d784c6-c920-486c-a287-39155878cdf1" TargetMode="External"/><Relationship Id="rId6" Type="http://schemas.openxmlformats.org/officeDocument/2006/relationships/hyperlink" Target="http://ec2-52-26-194-35.us-west-2.compute.amazonaws.com/x/d?c=7774642&amp;l=e4b53ebb-e911-432b-832a-1a44e06bf13d&amp;r=f2d784c6-c920-486c-a287-39155878cdf1" TargetMode="External"/><Relationship Id="rId7" Type="http://schemas.openxmlformats.org/officeDocument/2006/relationships/hyperlink" Target="http://ec2-52-26-194-35.us-west-2.compute.amazonaws.com/x/d?c=7774642&amp;l=8336e5d7-d646-47ad-908a-d2db8163dedb&amp;r=f2d784c6-c920-486c-a287-39155878cdf1" TargetMode="External"/><Relationship Id="rId8" Type="http://schemas.openxmlformats.org/officeDocument/2006/relationships/hyperlink" Target="http://ec2-52-26-194-35.us-west-2.compute.amazonaws.com/x/d?c=7774642&amp;l=8336e5d7-d646-47ad-908a-d2db8163dedb&amp;r=f2d784c6-c920-486c-a287-39155878cdf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ec2-52-26-194-35.us-west-2.compute.amazonaws.com/x/d?c=7792644&amp;l=d7d4946b-cb51-4c3a-a1b9-46e4b7d981ff&amp;r=56eafbcb-341a-42fd-b8c8-654d0d44b53e" TargetMode="External"/><Relationship Id="rId4" Type="http://schemas.openxmlformats.org/officeDocument/2006/relationships/hyperlink" Target="http://ec2-52-26-194-35.us-west-2.compute.amazonaws.com/x/d?c=7792644&amp;l=d7d4946b-cb51-4c3a-a1b9-46e4b7d981ff&amp;r=56eafbcb-341a-42fd-b8c8-654d0d44b53e" TargetMode="External"/><Relationship Id="rId5" Type="http://schemas.openxmlformats.org/officeDocument/2006/relationships/hyperlink" Target="https://www.congress.gov/bill/116th-congress/house-bill/6563/cosponsors?r=32&amp;s=1&amp;searchResultViewType=expanded" TargetMode="External"/><Relationship Id="rId6" Type="http://schemas.openxmlformats.org/officeDocument/2006/relationships/hyperlink" Target="https://www.congress.gov/bill/116th-congress/house-bill/6563/cosponsors?r=32&amp;s=1&amp;searchResultViewType=expand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www.uschamber.com/series/above-the-fold/covid-19-illustrates-why-congress-must-act-now-broadband" TargetMode="External"/><Relationship Id="rId4" Type="http://schemas.openxmlformats.org/officeDocument/2006/relationships/hyperlink" Target="https://americaninnovators.com/wp-content/uploads/2020/06/CTEC_onepager_Broadband_v2.pdf" TargetMode="External"/><Relationship Id="rId5" Type="http://schemas.openxmlformats.org/officeDocument/2006/relationships/hyperlink" Target="https://americaninnovators.com/wp-content/uploads/2020/06/CTEC_onepager_Broadband_v2.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view.outreach.usac.org/?qs=9855df9360825656295551308f7b2d0b1bf347204a6fd472c523d03d3068168b18cbb2d7f13da2ad12e414b5fe8675d25bbc7b6c9a285c9abfea53af591f850c60aef5fa9efe45cc" TargetMode="External"/><Relationship Id="rId4" Type="http://schemas.openxmlformats.org/officeDocument/2006/relationships/hyperlink" Target="http://view.outreach.usac.org/?qs=9855df9360825656295551308f7b2d0b1bf347204a6fd472c523d03d3068168b18cbb2d7f13da2ad12e414b5fe8675d25bbc7b6c9a285c9abfea53af591f850c60aef5fa9efe45cc" TargetMode="External"/><Relationship Id="rId5"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s://docs.fcc.gov/public/attachments/DA-20-712A1.pdf" TargetMode="External"/><Relationship Id="rId4" Type="http://schemas.openxmlformats.org/officeDocument/2006/relationships/hyperlink" Target="https://ecfsapi.fcc.gov/file/105010270124617/FY%202020%20E-rate%20Demand%20Estimate%20to%20FCC.pdf" TargetMode="External"/><Relationship Id="rId5" Type="http://schemas.openxmlformats.org/officeDocument/2006/relationships/hyperlink" Target="https://ecfsapi.fcc.gov/file/105010270124617/FY%202020%20E-rate%20Demand%20Estimate%20to%20FCC.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hyperlink" Target="https://docs.fcc.gov/public/attachments/FCC-19-121A1.pdf" TargetMode="External"/><Relationship Id="rId4" Type="http://schemas.openxmlformats.org/officeDocument/2006/relationships/hyperlink" Target="https://docs.fcc.gov/public/attachments/DA-20-690A1.pdf" TargetMode="External"/><Relationship Id="rId5" Type="http://schemas.openxmlformats.org/officeDocument/2006/relationships/hyperlink" Target="https://docs.fcc.gov/public/attachments/DA-20-691A1.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hyperlink" Target="http://click.outreach.usac.org/?qs=2e8066db93b9e3989677429874763d51075397c672293bc5cf98deb354f68ed983d24079d3ae485e6a8ad60c3bed204a772d10d1729f9e8a" TargetMode="External"/><Relationship Id="rId4" Type="http://schemas.openxmlformats.org/officeDocument/2006/relationships/hyperlink" Target="http://click.outreach.usac.org/?qs=2e8066db93b9e3989677429874763d51075397c672293bc5cf98deb354f68ed983d24079d3ae485e6a8ad60c3bed204a772d10d1729f9e8a" TargetMode="External"/><Relationship Id="rId5" Type="http://schemas.openxmlformats.org/officeDocument/2006/relationships/hyperlink" Target="https://www.usac.org/e-rate/resources/announcements/user-experience-related-system-enhancement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hyperlink" Target="https://legis.la.gov/legis/ViewDocument.aspx?d=1181464"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hyperlink" Target="https://www.lacue.org/site/Default.aspx?PageType=10&amp;SiteID=4" TargetMode="Externa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2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hyperlink" Target="https://www.louisianabelieves.com/docs/default-source/assessment/remote-access-and-administration---leap-360-diagnostic-assessments.pdf?sfvrsn=39d9981f_6"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hyperlink" Target="https://www.louisianabelieves.com/resources/library/assessmen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hyperlink" Target="https://la.drcedirect.com/" TargetMode="Externa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29.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www.louisianabelieves.com/docs/default-source/strong-start-2020/strong-start-2020-implementation-survey-guidance.pdf?sfvrsn=6050981f_2" TargetMode="External"/><Relationship Id="rId4" Type="http://schemas.openxmlformats.org/officeDocument/2006/relationships/hyperlink" Target="https://www.louisianabelieves.com/docs/default-source/strong-start-2020/strong-start-implementation-july-2020-survey.pdf?sfvrsn=8a5f981f_2" TargetMode="External"/><Relationship Id="rId5" Type="http://schemas.openxmlformats.org/officeDocument/2006/relationships/hyperlink" Target="https://form.jotform.com/201815226686155" TargetMode="External"/><Relationship Id="rId6" Type="http://schemas.openxmlformats.org/officeDocument/2006/relationships/hyperlink" Target="mailto:em.cooper@la.gov" TargetMode="External"/><Relationship Id="rId7" Type="http://schemas.openxmlformats.org/officeDocument/2006/relationships/image" Target="../media/image2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hyperlink" Target="http://www.louisianabelieves.com/resources/library/assessment" TargetMode="External"/><Relationship Id="rId4" Type="http://schemas.openxmlformats.org/officeDocument/2006/relationships/hyperlink" Target="http://www.louisianabelieves.com/resources/library/assessment" TargetMode="External"/><Relationship Id="rId5" Type="http://schemas.openxmlformats.org/officeDocument/2006/relationships/hyperlink" Target="http://www.louisianabelieves.com/resources/library/accountability" TargetMode="External"/><Relationship Id="rId6" Type="http://schemas.openxmlformats.org/officeDocument/2006/relationships/hyperlink" Target="http://www.louisianabelieves.com/resources/library/accountability"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hyperlink" Target="http://www.louisianabelieves.com/docs/default-source/teacher-toolbox-resources/school-system-support-calendar.pdf?sfvrsn=3b1d8d1f_187" TargetMode="External"/><Relationship Id="rId4" Type="http://schemas.openxmlformats.org/officeDocument/2006/relationships/hyperlink" Target="https://ldoe.zoom.us/j/202189164" TargetMode="External"/><Relationship Id="rId5"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hyperlink" Target="http://www.louisianabelieves.com/resources/library/assessment" TargetMode="Externa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hyperlink" Target="http://www.louisianabelieves.com/docs/default-source/teacher-toolbox-resources/school-system-support-calendar.pdf?sfvrsn=3b1d8d1f_187" TargetMode="External"/><Relationship Id="rId4" Type="http://schemas.openxmlformats.org/officeDocument/2006/relationships/hyperlink" Target="https://ldoe.zoom.us/j/575223228" TargetMode="External"/><Relationship Id="rId5"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hyperlink" Target="mailto:edtech@la.gov" TargetMode="External"/><Relationship Id="rId4" Type="http://schemas.openxmlformats.org/officeDocument/2006/relationships/hyperlink" Target="mailto:assessment@la.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www.louisianabelieves.com/docs/default-source/jumpstart/career-and-technical-education-curriculum-guide.pdf?sfvrsn=ad639b1f_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mailto:EdTech@la.gov" TargetMode="External"/><Relationship Id="rId4" Type="http://schemas.openxmlformats.org/officeDocument/2006/relationships/hyperlink" Target="mailto:EdTech@la.gov" TargetMode="External"/><Relationship Id="rId5"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s://urldefense.proofpoint.com/v2/url?u=https-3A__nam02.safelinks.protection.outlook.com_-3Furl-3Dhttps-253A-252F-252Fwww.t-2Dmobile.com-252Ftablet-252Flg-2Dg-2Dpad-2D5-2D10-2D1-2Dfhd-26data-3D02-257C01-257CDan.McGovern1-2540T-2DMobile.com-257Cd54cce3ac3344f415d2b08d7f8ddd6c8-257Cbe0f980bdd994b19bd7bbc71a09b026c-257C0-257C0-257C637251504036643602-26sdata-3DRHjVd170CdW6o2cTlo5dNJCnWp2lGIOjYQ5w0euzag0-253D-26reserved-3D0&amp;d=DwMFAg&amp;c=xlPCXuHzMdaH2Flc1sgyicYpGQbQbU9KDEmgNF3_wI0&amp;r=4GQFrE_OsOsHTra94kjoduWwnFi-T5NnHT8EzOmYSlM&amp;m=QdjjfbDPc96MapEJ9hh-EReBojG_ToRV-5o8Xt2JbU0&amp;s=XddVABqAujBYXNFquNAf9HWz6C0AfJ_osKvzEJE_Nx8&amp;e=" TargetMode="External"/><Relationship Id="rId4" Type="http://schemas.openxmlformats.org/officeDocument/2006/relationships/hyperlink" Target="https://www.t-mobile.com/tablet/lg-g-pad-5-10-1-fhd" TargetMode="External"/><Relationship Id="rId5" Type="http://schemas.openxmlformats.org/officeDocument/2006/relationships/hyperlink" Target="mailto:Dan.McGovern1@T-Mobile.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41"/>
          <p:cNvSpPr txBox="1"/>
          <p:nvPr>
            <p:ph type="title"/>
          </p:nvPr>
        </p:nvSpPr>
        <p:spPr>
          <a:xfrm>
            <a:off x="685800" y="2057401"/>
            <a:ext cx="7886700" cy="1222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3000"/>
              <a:t>Education Technology Monthly </a:t>
            </a:r>
            <a:r>
              <a:rPr b="1" lang="en-US" sz="3000"/>
              <a:t>Call</a:t>
            </a:r>
            <a:endParaRPr b="1" sz="2800"/>
          </a:p>
          <a:p>
            <a:pPr indent="0" lvl="0" marL="0" marR="0" rtl="0" algn="ctr">
              <a:lnSpc>
                <a:spcPct val="90000"/>
              </a:lnSpc>
              <a:spcBef>
                <a:spcPts val="0"/>
              </a:spcBef>
              <a:spcAft>
                <a:spcPts val="0"/>
              </a:spcAft>
              <a:buClr>
                <a:schemeClr val="dk1"/>
              </a:buClr>
              <a:buFont typeface="Calibri"/>
              <a:buNone/>
            </a:pPr>
            <a:r>
              <a:rPr lang="en-US" sz="3000"/>
              <a:t>July 16, </a:t>
            </a:r>
            <a:r>
              <a:rPr lang="en-US" sz="3000"/>
              <a:t>20</a:t>
            </a:r>
            <a:r>
              <a:rPr lang="en-US" sz="3000"/>
              <a:t>20</a:t>
            </a:r>
            <a:endParaRPr sz="3000"/>
          </a:p>
          <a:p>
            <a:pPr indent="0" lvl="0" marL="0" marR="0" rtl="0" algn="ctr">
              <a:lnSpc>
                <a:spcPct val="90000"/>
              </a:lnSpc>
              <a:spcBef>
                <a:spcPts val="0"/>
              </a:spcBef>
              <a:spcAft>
                <a:spcPts val="0"/>
              </a:spcAft>
              <a:buClr>
                <a:schemeClr val="dk1"/>
              </a:buClr>
              <a:buFont typeface="Calibri"/>
              <a:buNone/>
            </a:pPr>
            <a:r>
              <a:t/>
            </a:r>
            <a:endParaRPr sz="3000"/>
          </a:p>
          <a:p>
            <a:pPr indent="0" lvl="0" marL="0" rtl="0" algn="ctr">
              <a:lnSpc>
                <a:spcPct val="115000"/>
              </a:lnSpc>
              <a:spcBef>
                <a:spcPts val="0"/>
              </a:spcBef>
              <a:spcAft>
                <a:spcPts val="0"/>
              </a:spcAft>
              <a:buNone/>
            </a:pPr>
            <a:r>
              <a:rPr lang="en-US" sz="1400">
                <a:solidFill>
                  <a:srgbClr val="000000"/>
                </a:solidFill>
                <a:latin typeface="Arial"/>
                <a:ea typeface="Arial"/>
                <a:cs typeface="Arial"/>
                <a:sym typeface="Arial"/>
              </a:rPr>
              <a:t>Download slides at: </a:t>
            </a:r>
            <a:r>
              <a:rPr b="1" lang="en-US" sz="1400" u="sng">
                <a:solidFill>
                  <a:schemeClr val="hlink"/>
                </a:solidFill>
                <a:latin typeface="Arial"/>
                <a:ea typeface="Arial"/>
                <a:cs typeface="Arial"/>
                <a:sym typeface="Arial"/>
                <a:hlinkClick r:id="rId3"/>
              </a:rPr>
              <a:t>https://tinyurl.com/EdTech-JULY2020</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50"/>
          <p:cNvSpPr txBox="1"/>
          <p:nvPr>
            <p:ph idx="1" type="body"/>
          </p:nvPr>
        </p:nvSpPr>
        <p:spPr>
          <a:xfrm>
            <a:off x="152400" y="1143000"/>
            <a:ext cx="8877300" cy="3543300"/>
          </a:xfrm>
          <a:prstGeom prst="rect">
            <a:avLst/>
          </a:prstGeom>
        </p:spPr>
        <p:txBody>
          <a:bodyPr anchorCtr="0" anchor="t" bIns="91425" lIns="91425" spcFirstLastPara="1" rIns="91425" wrap="square" tIns="91425">
            <a:noAutofit/>
          </a:bodyPr>
          <a:lstStyle/>
          <a:p>
            <a:pPr indent="0" lvl="0" marL="0" rtl="0" algn="l">
              <a:spcBef>
                <a:spcPts val="750"/>
              </a:spcBef>
              <a:spcAft>
                <a:spcPts val="0"/>
              </a:spcAft>
              <a:buNone/>
            </a:pPr>
            <a:r>
              <a:rPr b="1" lang="en-US">
                <a:solidFill>
                  <a:srgbClr val="000000"/>
                </a:solidFill>
              </a:rPr>
              <a:t>Contracted </a:t>
            </a:r>
            <a:r>
              <a:rPr b="1" lang="en-US">
                <a:solidFill>
                  <a:srgbClr val="000000"/>
                </a:solidFill>
              </a:rPr>
              <a:t>Helpdesk</a:t>
            </a:r>
            <a:r>
              <a:rPr b="1" lang="en-US">
                <a:solidFill>
                  <a:srgbClr val="000000"/>
                </a:solidFill>
              </a:rPr>
              <a:t> Support Options for School System</a:t>
            </a:r>
            <a:endParaRPr b="1">
              <a:solidFill>
                <a:srgbClr val="000000"/>
              </a:solidFill>
            </a:endParaRPr>
          </a:p>
          <a:p>
            <a:pPr indent="0" lvl="0" marL="0" rtl="0" algn="l">
              <a:spcBef>
                <a:spcPts val="750"/>
              </a:spcBef>
              <a:spcAft>
                <a:spcPts val="0"/>
              </a:spcAft>
              <a:buNone/>
            </a:pPr>
            <a:r>
              <a:rPr lang="en-US">
                <a:solidFill>
                  <a:srgbClr val="000000"/>
                </a:solidFill>
              </a:rPr>
              <a:t>The state has been negotiating with two vendors on contracts to provide call desk and in-person help desk support for students and families as well as school system IT staff.  Contract pricing is being set up under a per-pupil and statewide price.  In order to finalize pricing and offers, the State must provide an interest level by school systems.  We will hold a call on Thursday, July 23 at 10:00 am to provide information and details on the two options in order to define services that are most </a:t>
            </a:r>
            <a:r>
              <a:rPr lang="en-US">
                <a:solidFill>
                  <a:srgbClr val="000000"/>
                </a:solidFill>
                <a:highlight>
                  <a:srgbClr val="FFFFFF"/>
                </a:highlight>
              </a:rPr>
              <a:t>advantageous</a:t>
            </a:r>
            <a:r>
              <a:rPr lang="en-US">
                <a:solidFill>
                  <a:srgbClr val="000000"/>
                </a:solidFill>
              </a:rPr>
              <a:t> to school systems both in services and costs.</a:t>
            </a:r>
            <a:endParaRPr>
              <a:solidFill>
                <a:srgbClr val="000000"/>
              </a:solidFill>
            </a:endParaRPr>
          </a:p>
          <a:p>
            <a:pPr indent="0" lvl="0" marL="0" marR="76200" rtl="0" algn="l">
              <a:lnSpc>
                <a:spcPct val="115000"/>
              </a:lnSpc>
              <a:spcBef>
                <a:spcPts val="0"/>
              </a:spcBef>
              <a:spcAft>
                <a:spcPts val="0"/>
              </a:spcAft>
              <a:buNone/>
            </a:pPr>
            <a:r>
              <a:t/>
            </a:r>
            <a:endParaRPr b="1">
              <a:solidFill>
                <a:srgbClr val="000000"/>
              </a:solidFill>
              <a:highlight>
                <a:srgbClr val="FFFFFF"/>
              </a:highlight>
            </a:endParaRPr>
          </a:p>
          <a:p>
            <a:pPr indent="0" lvl="0" marL="457200" marR="76200" rtl="0" algn="l">
              <a:lnSpc>
                <a:spcPct val="115000"/>
              </a:lnSpc>
              <a:spcBef>
                <a:spcPts val="0"/>
              </a:spcBef>
              <a:spcAft>
                <a:spcPts val="0"/>
              </a:spcAft>
              <a:buNone/>
            </a:pPr>
            <a:r>
              <a:rPr b="1" lang="en-US">
                <a:solidFill>
                  <a:srgbClr val="000000"/>
                </a:solidFill>
                <a:highlight>
                  <a:srgbClr val="FFFFFF"/>
                </a:highlight>
              </a:rPr>
              <a:t>When: </a:t>
            </a:r>
            <a:r>
              <a:rPr lang="en-US">
                <a:solidFill>
                  <a:srgbClr val="333333"/>
                </a:solidFill>
                <a:highlight>
                  <a:srgbClr val="FFFFFF"/>
                </a:highlight>
              </a:rPr>
              <a:t>Thu 23-Jul-20 10:00a - 11:00a</a:t>
            </a:r>
            <a:endParaRPr>
              <a:solidFill>
                <a:srgbClr val="333333"/>
              </a:solidFill>
              <a:highlight>
                <a:srgbClr val="FFFFFF"/>
              </a:highlight>
            </a:endParaRPr>
          </a:p>
          <a:p>
            <a:pPr indent="0" lvl="0" marL="457200" marR="76200" rtl="0" algn="l">
              <a:lnSpc>
                <a:spcPct val="115000"/>
              </a:lnSpc>
              <a:spcBef>
                <a:spcPts val="0"/>
              </a:spcBef>
              <a:spcAft>
                <a:spcPts val="0"/>
              </a:spcAft>
              <a:buNone/>
            </a:pPr>
            <a:r>
              <a:rPr b="1" lang="en-US">
                <a:solidFill>
                  <a:srgbClr val="000000"/>
                </a:solidFill>
                <a:highlight>
                  <a:srgbClr val="FFFFFF"/>
                </a:highlight>
              </a:rPr>
              <a:t>Where: </a:t>
            </a:r>
            <a:r>
              <a:rPr lang="en-US" u="sng">
                <a:solidFill>
                  <a:schemeClr val="hlink"/>
                </a:solidFill>
                <a:highlight>
                  <a:srgbClr val="FFFFFF"/>
                </a:highlight>
                <a:hlinkClick r:id="rId3"/>
              </a:rPr>
              <a:t>https://ldoe.zoom.us/j/91923584628?pwd=NnIyaHNWbWdNWGhOeWFXSzdaMEU1QT09</a:t>
            </a:r>
            <a:r>
              <a:rPr lang="en-US">
                <a:solidFill>
                  <a:srgbClr val="333333"/>
                </a:solidFill>
                <a:highlight>
                  <a:srgbClr val="FFFFFF"/>
                </a:highlight>
              </a:rPr>
              <a:t> </a:t>
            </a:r>
            <a:br>
              <a:rPr lang="en-US">
                <a:solidFill>
                  <a:srgbClr val="333333"/>
                </a:solidFill>
                <a:highlight>
                  <a:srgbClr val="FFFFFF"/>
                </a:highlight>
              </a:rPr>
            </a:br>
            <a:r>
              <a:rPr b="1" lang="en-US">
                <a:solidFill>
                  <a:srgbClr val="000000"/>
                </a:solidFill>
              </a:rPr>
              <a:t>Phone number:</a:t>
            </a:r>
            <a:r>
              <a:rPr lang="en-US">
                <a:solidFill>
                  <a:srgbClr val="000000"/>
                </a:solidFill>
              </a:rPr>
              <a:t> </a:t>
            </a:r>
            <a:r>
              <a:rPr lang="en-US">
                <a:solidFill>
                  <a:srgbClr val="39394D"/>
                </a:solidFill>
              </a:rPr>
              <a:t>1-301-715-8592</a:t>
            </a:r>
            <a:br>
              <a:rPr lang="en-US">
                <a:solidFill>
                  <a:srgbClr val="39394D"/>
                </a:solidFill>
              </a:rPr>
            </a:br>
            <a:r>
              <a:rPr b="1" lang="en-US">
                <a:solidFill>
                  <a:srgbClr val="000000"/>
                </a:solidFill>
              </a:rPr>
              <a:t>Meeting ID: </a:t>
            </a:r>
            <a:r>
              <a:rPr lang="en-US">
                <a:solidFill>
                  <a:srgbClr val="000000"/>
                </a:solidFill>
              </a:rPr>
              <a:t>91923584628</a:t>
            </a:r>
            <a:br>
              <a:rPr lang="en-US">
                <a:solidFill>
                  <a:srgbClr val="000000"/>
                </a:solidFill>
              </a:rPr>
            </a:br>
            <a:r>
              <a:rPr b="1" lang="en-US">
                <a:solidFill>
                  <a:srgbClr val="000000"/>
                </a:solidFill>
              </a:rPr>
              <a:t>Password: </a:t>
            </a:r>
            <a:r>
              <a:rPr lang="en-US">
                <a:solidFill>
                  <a:srgbClr val="000000"/>
                </a:solidFill>
              </a:rPr>
              <a:t>2020-202!</a:t>
            </a:r>
            <a:endParaRPr>
              <a:solidFill>
                <a:srgbClr val="000000"/>
              </a:solidFill>
            </a:endParaRPr>
          </a:p>
        </p:txBody>
      </p:sp>
      <p:sp>
        <p:nvSpPr>
          <p:cNvPr id="238" name="Google Shape;238;p50"/>
          <p:cNvSpPr txBox="1"/>
          <p:nvPr>
            <p:ph type="title"/>
          </p:nvPr>
        </p:nvSpPr>
        <p:spPr>
          <a:xfrm>
            <a:off x="0" y="543"/>
            <a:ext cx="9144000" cy="104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t>Technology for Continuous Learning</a:t>
            </a:r>
            <a:endParaRPr b="1"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51"/>
          <p:cNvSpPr txBox="1"/>
          <p:nvPr>
            <p:ph idx="1" type="body"/>
          </p:nvPr>
        </p:nvSpPr>
        <p:spPr>
          <a:xfrm>
            <a:off x="244550" y="1143000"/>
            <a:ext cx="8640300" cy="35433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90"/>
              </a:spcBef>
              <a:spcAft>
                <a:spcPts val="0"/>
              </a:spcAft>
              <a:buSzPts val="1400"/>
              <a:buChar char="•"/>
            </a:pPr>
            <a:r>
              <a:rPr lang="en-US"/>
              <a:t>The Coronavirus Aid, Relief and Economic Security (CARES) included a grant called Governor’s Emergency Education Relief Fund (GEER) which provides local educational agencies (LEAs) with assistance as a result of the Novel Coronavirus Disease 2019 (COVID-19).  </a:t>
            </a:r>
            <a:endParaRPr/>
          </a:p>
          <a:p>
            <a:pPr indent="0" lvl="0" marL="457200" rtl="0" algn="l">
              <a:lnSpc>
                <a:spcPct val="100000"/>
              </a:lnSpc>
              <a:spcBef>
                <a:spcPts val="90"/>
              </a:spcBef>
              <a:spcAft>
                <a:spcPts val="0"/>
              </a:spcAft>
              <a:buNone/>
            </a:pPr>
            <a:r>
              <a:t/>
            </a:r>
            <a:endParaRPr sz="700"/>
          </a:p>
          <a:p>
            <a:pPr indent="-317500" lvl="0" marL="457200" rtl="0" algn="l">
              <a:lnSpc>
                <a:spcPct val="100000"/>
              </a:lnSpc>
              <a:spcBef>
                <a:spcPts val="90"/>
              </a:spcBef>
              <a:spcAft>
                <a:spcPts val="0"/>
              </a:spcAft>
              <a:buSzPts val="1400"/>
              <a:buChar char="•"/>
            </a:pPr>
            <a:r>
              <a:rPr lang="en-US"/>
              <a:t>K – 12 education was awarded $32.3 M for devices and internet connectivity.</a:t>
            </a:r>
            <a:endParaRPr/>
          </a:p>
          <a:p>
            <a:pPr indent="0" lvl="0" marL="457200" rtl="0" algn="l">
              <a:lnSpc>
                <a:spcPct val="100000"/>
              </a:lnSpc>
              <a:spcBef>
                <a:spcPts val="90"/>
              </a:spcBef>
              <a:spcAft>
                <a:spcPts val="0"/>
              </a:spcAft>
              <a:buNone/>
            </a:pPr>
            <a:r>
              <a:t/>
            </a:r>
            <a:endParaRPr sz="700"/>
          </a:p>
          <a:p>
            <a:pPr indent="-317500" lvl="0" marL="457200" marR="0" rtl="0" algn="l">
              <a:lnSpc>
                <a:spcPct val="100000"/>
              </a:lnSpc>
              <a:spcBef>
                <a:spcPts val="90"/>
              </a:spcBef>
              <a:spcAft>
                <a:spcPts val="0"/>
              </a:spcAft>
              <a:buSzPts val="1400"/>
              <a:buChar char="•"/>
            </a:pPr>
            <a:r>
              <a:rPr lang="en-US" sz="1400"/>
              <a:t>School systems and schools requested funding in a variety of ways including only for devices, only for internet connectivity, or for both devices and internet connectivity</a:t>
            </a:r>
            <a:r>
              <a:rPr lang="en-US"/>
              <a:t> based on the latest estimated needs.</a:t>
            </a:r>
            <a:endParaRPr/>
          </a:p>
          <a:p>
            <a:pPr indent="0" lvl="0" marL="457200" marR="0" rtl="0" algn="l">
              <a:lnSpc>
                <a:spcPct val="100000"/>
              </a:lnSpc>
              <a:spcBef>
                <a:spcPts val="90"/>
              </a:spcBef>
              <a:spcAft>
                <a:spcPts val="0"/>
              </a:spcAft>
              <a:buNone/>
            </a:pPr>
            <a:r>
              <a:t/>
            </a:r>
            <a:endParaRPr sz="700"/>
          </a:p>
          <a:p>
            <a:pPr indent="-317500" lvl="0" marL="457200" marR="0" rtl="0" algn="l">
              <a:lnSpc>
                <a:spcPct val="100000"/>
              </a:lnSpc>
              <a:spcBef>
                <a:spcPts val="90"/>
              </a:spcBef>
              <a:spcAft>
                <a:spcPts val="0"/>
              </a:spcAft>
              <a:buSzPts val="1400"/>
              <a:buChar char="•"/>
            </a:pPr>
            <a:r>
              <a:rPr lang="en-US" sz="1400"/>
              <a:t>Estimated need for devices and internet exceeded funding available so consideration was given to certain factors and helped to allocate the funding to those with the most challenging circumstances. </a:t>
            </a:r>
            <a:br>
              <a:rPr lang="en-US" sz="1400"/>
            </a:br>
            <a:endParaRPr sz="700"/>
          </a:p>
          <a:p>
            <a:pPr indent="-317500" lvl="0" marL="457200" marR="0" rtl="0" algn="l">
              <a:lnSpc>
                <a:spcPct val="100000"/>
              </a:lnSpc>
              <a:spcBef>
                <a:spcPts val="90"/>
              </a:spcBef>
              <a:spcAft>
                <a:spcPts val="0"/>
              </a:spcAft>
              <a:buSzPts val="1400"/>
              <a:buChar char="•"/>
            </a:pPr>
            <a:r>
              <a:rPr lang="en-US"/>
              <a:t>Some examples of eligible expenses for GEERs funding include: laptop and desktop computers, home or cellular internet services and hardware, CIPA compliance software/services, webcams, WiFI and cellular </a:t>
            </a:r>
            <a:r>
              <a:rPr lang="en-US"/>
              <a:t>antennas</a:t>
            </a:r>
            <a:r>
              <a:rPr lang="en-US"/>
              <a:t>, broadband routers, and Absolute software. Contact </a:t>
            </a:r>
            <a:r>
              <a:rPr lang="en-US" u="sng">
                <a:solidFill>
                  <a:schemeClr val="hlink"/>
                </a:solidFill>
                <a:hlinkClick r:id="rId3"/>
              </a:rPr>
              <a:t>ldoe.grantshelpdesk@la.gov</a:t>
            </a:r>
            <a:r>
              <a:rPr lang="en-US"/>
              <a:t>  if you have questions about eligibility.</a:t>
            </a:r>
            <a:endParaRPr/>
          </a:p>
          <a:p>
            <a:pPr indent="0" lvl="0" marL="0" rtl="0" algn="l">
              <a:lnSpc>
                <a:spcPct val="100000"/>
              </a:lnSpc>
              <a:spcBef>
                <a:spcPts val="90"/>
              </a:spcBef>
              <a:spcAft>
                <a:spcPts val="90"/>
              </a:spcAft>
              <a:buNone/>
            </a:pPr>
            <a:r>
              <a:t/>
            </a:r>
            <a:endParaRPr/>
          </a:p>
        </p:txBody>
      </p:sp>
      <p:sp>
        <p:nvSpPr>
          <p:cNvPr id="245" name="Google Shape;245;p51"/>
          <p:cNvSpPr txBox="1"/>
          <p:nvPr>
            <p:ph type="title"/>
          </p:nvPr>
        </p:nvSpPr>
        <p:spPr>
          <a:xfrm>
            <a:off x="0" y="195625"/>
            <a:ext cx="9144000" cy="852900"/>
          </a:xfrm>
          <a:prstGeom prst="rect">
            <a:avLst/>
          </a:prstGeom>
        </p:spPr>
        <p:txBody>
          <a:bodyPr anchorCtr="0" anchor="ctr" bIns="91425" lIns="91425" spcFirstLastPara="1" rIns="91425" wrap="square" tIns="91425">
            <a:noAutofit/>
          </a:bodyPr>
          <a:lstStyle/>
          <a:p>
            <a:pPr indent="0" lvl="0" marL="0" rtl="0" algn="ctr">
              <a:lnSpc>
                <a:spcPct val="120000"/>
              </a:lnSpc>
              <a:spcBef>
                <a:spcPts val="0"/>
              </a:spcBef>
              <a:spcAft>
                <a:spcPts val="1500"/>
              </a:spcAft>
              <a:buNone/>
            </a:pPr>
            <a:r>
              <a:rPr b="1" lang="en-US" sz="2400">
                <a:solidFill>
                  <a:srgbClr val="000000"/>
                </a:solidFill>
              </a:rPr>
              <a:t>Governor’s</a:t>
            </a:r>
            <a:r>
              <a:rPr b="1" lang="en-US" sz="2400">
                <a:solidFill>
                  <a:srgbClr val="000000"/>
                </a:solidFill>
              </a:rPr>
              <a:t> Emergency Education Relief Fund</a:t>
            </a:r>
            <a:endParaRPr b="1"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52"/>
          <p:cNvSpPr txBox="1"/>
          <p:nvPr>
            <p:ph idx="1" type="body"/>
          </p:nvPr>
        </p:nvSpPr>
        <p:spPr>
          <a:xfrm>
            <a:off x="244550" y="1143000"/>
            <a:ext cx="8640300" cy="3543300"/>
          </a:xfrm>
          <a:prstGeom prst="rect">
            <a:avLst/>
          </a:prstGeom>
        </p:spPr>
        <p:txBody>
          <a:bodyPr anchorCtr="0" anchor="t" bIns="91425" lIns="91425" spcFirstLastPara="1" rIns="91425" wrap="square" tIns="91425">
            <a:noAutofit/>
          </a:bodyPr>
          <a:lstStyle/>
          <a:p>
            <a:pPr indent="-298450" lvl="0" marL="457200" rtl="0" algn="l">
              <a:lnSpc>
                <a:spcPct val="90000"/>
              </a:lnSpc>
              <a:spcBef>
                <a:spcPts val="750"/>
              </a:spcBef>
              <a:spcAft>
                <a:spcPts val="0"/>
              </a:spcAft>
              <a:buClr>
                <a:srgbClr val="000000"/>
              </a:buClr>
              <a:buSzPts val="1100"/>
              <a:buFont typeface="Calibri"/>
              <a:buChar char="•"/>
            </a:pPr>
            <a:r>
              <a:rPr lang="en-US"/>
              <a:t>D</a:t>
            </a:r>
            <a:r>
              <a:rPr lang="en-US"/>
              <a:t>evice and internet connectivity needs, once confirmed, were funded at percentage of the original request.  </a:t>
            </a:r>
            <a:endParaRPr/>
          </a:p>
          <a:p>
            <a:pPr indent="-317500" lvl="0" marL="457200" rtl="0" algn="l">
              <a:spcBef>
                <a:spcPts val="750"/>
              </a:spcBef>
              <a:spcAft>
                <a:spcPts val="0"/>
              </a:spcAft>
              <a:buSzPts val="1400"/>
              <a:buChar char="•"/>
            </a:pPr>
            <a:r>
              <a:rPr lang="en-US"/>
              <a:t>School systems and schools were placed in one of three possible funding categories by ranking the ability to locally support education in their communities and the degree to which their students are economically disadvantaged.</a:t>
            </a:r>
            <a:endParaRPr/>
          </a:p>
          <a:p>
            <a:pPr indent="-298450" lvl="0" marL="457200" marR="0" rtl="0" algn="l">
              <a:lnSpc>
                <a:spcPct val="90000"/>
              </a:lnSpc>
              <a:spcBef>
                <a:spcPts val="750"/>
              </a:spcBef>
              <a:spcAft>
                <a:spcPts val="0"/>
              </a:spcAft>
              <a:buClr>
                <a:srgbClr val="000000"/>
              </a:buClr>
              <a:buSzPts val="1100"/>
              <a:buFont typeface="Calibri"/>
              <a:buChar char="•"/>
            </a:pPr>
            <a:r>
              <a:rPr lang="en-US"/>
              <a:t>Funds may be used as a block grant with no specific portion of the allocation reserved for devices or internet connectivity.</a:t>
            </a:r>
            <a:endParaRPr/>
          </a:p>
          <a:p>
            <a:pPr indent="-317500" lvl="0" marL="457200" marR="0" rtl="0" algn="l">
              <a:lnSpc>
                <a:spcPct val="90000"/>
              </a:lnSpc>
              <a:spcBef>
                <a:spcPts val="750"/>
              </a:spcBef>
              <a:spcAft>
                <a:spcPts val="0"/>
              </a:spcAft>
              <a:buSzPts val="1400"/>
              <a:buChar char="•"/>
            </a:pPr>
            <a:r>
              <a:rPr lang="en-US"/>
              <a:t>Expenditures must be directly related to devices and internet connectivity or supplementary equipment or software needed to establish or enhance distance learning systems.</a:t>
            </a:r>
            <a:endParaRPr/>
          </a:p>
          <a:p>
            <a:pPr indent="-317500" lvl="0" marL="457200" marR="0" rtl="0" algn="l">
              <a:lnSpc>
                <a:spcPct val="90000"/>
              </a:lnSpc>
              <a:spcBef>
                <a:spcPts val="750"/>
              </a:spcBef>
              <a:spcAft>
                <a:spcPts val="0"/>
              </a:spcAft>
              <a:buSzPts val="1400"/>
              <a:buChar char="•"/>
            </a:pPr>
            <a:r>
              <a:rPr lang="en-US"/>
              <a:t>Rules that govern all federal grants must be adhered to when spending these funds including regulations governing issues such as allowability, accounting, reporting, and inventory management. </a:t>
            </a:r>
            <a:endParaRPr/>
          </a:p>
          <a:p>
            <a:pPr indent="-298450" lvl="0" marL="457200" marR="0" rtl="0" algn="l">
              <a:lnSpc>
                <a:spcPct val="90000"/>
              </a:lnSpc>
              <a:spcBef>
                <a:spcPts val="750"/>
              </a:spcBef>
              <a:spcAft>
                <a:spcPts val="0"/>
              </a:spcAft>
              <a:buClr>
                <a:srgbClr val="000000"/>
              </a:buClr>
              <a:buSzPts val="1100"/>
              <a:buFont typeface="Calibri"/>
              <a:buChar char="•"/>
            </a:pPr>
            <a:r>
              <a:rPr lang="en-US"/>
              <a:t>GEER</a:t>
            </a:r>
            <a:r>
              <a:rPr lang="en-US" sz="1400"/>
              <a:t> funds are subject to the federal Equitable Services provision similar to the ESSER funds</a:t>
            </a:r>
            <a:r>
              <a:rPr lang="en-US"/>
              <a:t> and this provision must be taken into consideration when budgeting these funds.</a:t>
            </a:r>
            <a:r>
              <a:rPr lang="en-US" sz="1400"/>
              <a:t> </a:t>
            </a:r>
            <a:endParaRPr/>
          </a:p>
          <a:p>
            <a:pPr indent="0" lvl="0" marL="0" rtl="0" algn="l">
              <a:lnSpc>
                <a:spcPct val="90000"/>
              </a:lnSpc>
              <a:spcBef>
                <a:spcPts val="750"/>
              </a:spcBef>
              <a:spcAft>
                <a:spcPts val="0"/>
              </a:spcAft>
              <a:buNone/>
            </a:pPr>
            <a:r>
              <a:t/>
            </a:r>
            <a:endParaRPr/>
          </a:p>
        </p:txBody>
      </p:sp>
      <p:sp>
        <p:nvSpPr>
          <p:cNvPr id="252" name="Google Shape;252;p52"/>
          <p:cNvSpPr txBox="1"/>
          <p:nvPr>
            <p:ph type="title"/>
          </p:nvPr>
        </p:nvSpPr>
        <p:spPr>
          <a:xfrm>
            <a:off x="0" y="195625"/>
            <a:ext cx="9144000" cy="852900"/>
          </a:xfrm>
          <a:prstGeom prst="rect">
            <a:avLst/>
          </a:prstGeom>
        </p:spPr>
        <p:txBody>
          <a:bodyPr anchorCtr="0" anchor="ctr" bIns="91425" lIns="91425" spcFirstLastPara="1" rIns="91425" wrap="square" tIns="91425">
            <a:noAutofit/>
          </a:bodyPr>
          <a:lstStyle/>
          <a:p>
            <a:pPr indent="0" lvl="0" marL="0" rtl="0" algn="ctr">
              <a:lnSpc>
                <a:spcPct val="120000"/>
              </a:lnSpc>
              <a:spcBef>
                <a:spcPts val="0"/>
              </a:spcBef>
              <a:spcAft>
                <a:spcPts val="1500"/>
              </a:spcAft>
              <a:buNone/>
            </a:pPr>
            <a:r>
              <a:rPr b="1" lang="en-US" sz="2400">
                <a:solidFill>
                  <a:srgbClr val="000000"/>
                </a:solidFill>
              </a:rPr>
              <a:t>Governor’s</a:t>
            </a:r>
            <a:r>
              <a:rPr b="1" lang="en-US" sz="2400">
                <a:solidFill>
                  <a:srgbClr val="000000"/>
                </a:solidFill>
              </a:rPr>
              <a:t> Emergency Education Relief Fund</a:t>
            </a:r>
            <a:endParaRPr b="1"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53"/>
          <p:cNvSpPr txBox="1"/>
          <p:nvPr>
            <p:ph idx="1" type="body"/>
          </p:nvPr>
        </p:nvSpPr>
        <p:spPr>
          <a:xfrm>
            <a:off x="244550" y="1143000"/>
            <a:ext cx="8640300" cy="3543300"/>
          </a:xfrm>
          <a:prstGeom prst="rect">
            <a:avLst/>
          </a:prstGeom>
        </p:spPr>
        <p:txBody>
          <a:bodyPr anchorCtr="0" anchor="t" bIns="91425" lIns="91425" spcFirstLastPara="1" rIns="91425" wrap="square" tIns="91425">
            <a:noAutofit/>
          </a:bodyPr>
          <a:lstStyle/>
          <a:p>
            <a:pPr indent="0" lvl="0" marL="0" marR="0" rtl="0" algn="l">
              <a:lnSpc>
                <a:spcPct val="90000"/>
              </a:lnSpc>
              <a:spcBef>
                <a:spcPts val="750"/>
              </a:spcBef>
              <a:spcAft>
                <a:spcPts val="0"/>
              </a:spcAft>
              <a:buNone/>
            </a:pPr>
            <a:r>
              <a:rPr lang="en-US"/>
              <a:t>Through the Governor's Emergency Education Relief (GEER) Fund, all public and private schools and students will be provided free access to Edgenuity’s online Social Emotional Learning (SEL) Purpose Prep content library and curriculum which includes: </a:t>
            </a:r>
            <a:endParaRPr/>
          </a:p>
          <a:p>
            <a:pPr indent="-361950" lvl="0" marL="457200" marR="0" rtl="0" algn="l">
              <a:lnSpc>
                <a:spcPct val="90000"/>
              </a:lnSpc>
              <a:spcBef>
                <a:spcPts val="750"/>
              </a:spcBef>
              <a:spcAft>
                <a:spcPts val="0"/>
              </a:spcAft>
              <a:buSzPts val="2100"/>
              <a:buChar char="•"/>
            </a:pPr>
            <a:r>
              <a:rPr lang="en-US"/>
              <a:t>Character &amp; Leadership Development</a:t>
            </a:r>
            <a:endParaRPr/>
          </a:p>
          <a:p>
            <a:pPr indent="-361950" lvl="0" marL="457200" marR="0" rtl="0" algn="l">
              <a:lnSpc>
                <a:spcPct val="90000"/>
              </a:lnSpc>
              <a:spcBef>
                <a:spcPts val="0"/>
              </a:spcBef>
              <a:spcAft>
                <a:spcPts val="0"/>
              </a:spcAft>
              <a:buSzPts val="2100"/>
              <a:buChar char="•"/>
            </a:pPr>
            <a:r>
              <a:rPr lang="en-US"/>
              <a:t>College &amp; Career Readiness </a:t>
            </a:r>
            <a:endParaRPr/>
          </a:p>
          <a:p>
            <a:pPr indent="-361950" lvl="0" marL="457200" marR="0" rtl="0" algn="l">
              <a:lnSpc>
                <a:spcPct val="90000"/>
              </a:lnSpc>
              <a:spcBef>
                <a:spcPts val="0"/>
              </a:spcBef>
              <a:spcAft>
                <a:spcPts val="0"/>
              </a:spcAft>
              <a:buSzPts val="2100"/>
              <a:buChar char="•"/>
            </a:pPr>
            <a:r>
              <a:rPr lang="en-US"/>
              <a:t>Mental Health &amp; Wellness</a:t>
            </a:r>
            <a:endParaRPr/>
          </a:p>
          <a:p>
            <a:pPr indent="-361950" lvl="0" marL="457200" marR="0" rtl="0" algn="l">
              <a:lnSpc>
                <a:spcPct val="90000"/>
              </a:lnSpc>
              <a:spcBef>
                <a:spcPts val="0"/>
              </a:spcBef>
              <a:spcAft>
                <a:spcPts val="0"/>
              </a:spcAft>
              <a:buSzPts val="2100"/>
              <a:buChar char="•"/>
            </a:pPr>
            <a:r>
              <a:rPr lang="en-US"/>
              <a:t>Personal Development</a:t>
            </a:r>
            <a:endParaRPr/>
          </a:p>
          <a:p>
            <a:pPr indent="-361950" lvl="0" marL="457200" marR="0" rtl="0" algn="l">
              <a:lnSpc>
                <a:spcPct val="90000"/>
              </a:lnSpc>
              <a:spcBef>
                <a:spcPts val="0"/>
              </a:spcBef>
              <a:spcAft>
                <a:spcPts val="0"/>
              </a:spcAft>
              <a:buSzPts val="2100"/>
              <a:buChar char="•"/>
            </a:pPr>
            <a:r>
              <a:rPr lang="en-US"/>
              <a:t>Social &amp; Emotional Success </a:t>
            </a:r>
            <a:endParaRPr/>
          </a:p>
          <a:p>
            <a:pPr indent="-361950" lvl="0" marL="457200" marR="0" rtl="0" algn="l">
              <a:lnSpc>
                <a:spcPct val="90000"/>
              </a:lnSpc>
              <a:spcBef>
                <a:spcPts val="0"/>
              </a:spcBef>
              <a:spcAft>
                <a:spcPts val="0"/>
              </a:spcAft>
              <a:buSzPts val="2100"/>
              <a:buChar char="•"/>
            </a:pPr>
            <a:r>
              <a:rPr lang="en-US"/>
              <a:t>Unlock Your Purpose </a:t>
            </a:r>
            <a:endParaRPr/>
          </a:p>
          <a:p>
            <a:pPr indent="0" lvl="0" marL="0" marR="0" rtl="0" algn="l">
              <a:lnSpc>
                <a:spcPct val="90000"/>
              </a:lnSpc>
              <a:spcBef>
                <a:spcPts val="750"/>
              </a:spcBef>
              <a:spcAft>
                <a:spcPts val="0"/>
              </a:spcAft>
              <a:buNone/>
            </a:pPr>
            <a:r>
              <a:rPr lang="en-US"/>
              <a:t>School systems and schools can sign-up to participate in this program by completing an addendum with the State and working directly with Edgenuity’s sales representative </a:t>
            </a:r>
            <a:r>
              <a:rPr lang="en-US" u="sng">
                <a:solidFill>
                  <a:schemeClr val="hlink"/>
                </a:solidFill>
                <a:hlinkClick r:id="rId3"/>
              </a:rPr>
              <a:t>Roe Wilkinson</a:t>
            </a:r>
            <a:r>
              <a:rPr lang="en-US"/>
              <a:t> to implement and manage their student’s access to the content library. The agreement and addendum can be found on the Department’s </a:t>
            </a:r>
            <a:r>
              <a:rPr lang="en-US" u="sng">
                <a:solidFill>
                  <a:schemeClr val="hlink"/>
                </a:solidFill>
                <a:hlinkClick r:id="rId4"/>
              </a:rPr>
              <a:t>Data Sharing Agreement webpage</a:t>
            </a:r>
            <a:r>
              <a:rPr lang="en-US"/>
              <a:t>. Please contact </a:t>
            </a:r>
            <a:r>
              <a:rPr lang="en-US" u="sng">
                <a:solidFill>
                  <a:schemeClr val="hlink"/>
                </a:solidFill>
                <a:hlinkClick r:id="rId5"/>
              </a:rPr>
              <a:t>EdTech@la.gov</a:t>
            </a:r>
            <a:r>
              <a:rPr lang="en-US"/>
              <a:t> with questions. </a:t>
            </a:r>
            <a:endParaRPr/>
          </a:p>
          <a:p>
            <a:pPr indent="0" lvl="0" marL="0" rtl="0" algn="l">
              <a:lnSpc>
                <a:spcPct val="90000"/>
              </a:lnSpc>
              <a:spcBef>
                <a:spcPts val="750"/>
              </a:spcBef>
              <a:spcAft>
                <a:spcPts val="0"/>
              </a:spcAft>
              <a:buNone/>
            </a:pPr>
            <a:r>
              <a:t/>
            </a:r>
            <a:endParaRPr/>
          </a:p>
        </p:txBody>
      </p:sp>
      <p:sp>
        <p:nvSpPr>
          <p:cNvPr id="259" name="Google Shape;259;p53"/>
          <p:cNvSpPr txBox="1"/>
          <p:nvPr>
            <p:ph type="title"/>
          </p:nvPr>
        </p:nvSpPr>
        <p:spPr>
          <a:xfrm>
            <a:off x="0" y="195625"/>
            <a:ext cx="9144000" cy="852900"/>
          </a:xfrm>
          <a:prstGeom prst="rect">
            <a:avLst/>
          </a:prstGeom>
        </p:spPr>
        <p:txBody>
          <a:bodyPr anchorCtr="0" anchor="ctr" bIns="91425" lIns="91425" spcFirstLastPara="1" rIns="91425" wrap="square" tIns="91425">
            <a:noAutofit/>
          </a:bodyPr>
          <a:lstStyle/>
          <a:p>
            <a:pPr indent="0" lvl="0" marL="0" rtl="0" algn="ctr">
              <a:lnSpc>
                <a:spcPct val="120000"/>
              </a:lnSpc>
              <a:spcBef>
                <a:spcPts val="0"/>
              </a:spcBef>
              <a:spcAft>
                <a:spcPts val="1500"/>
              </a:spcAft>
              <a:buNone/>
            </a:pPr>
            <a:r>
              <a:rPr b="1" lang="en-US" sz="2400">
                <a:solidFill>
                  <a:srgbClr val="000000"/>
                </a:solidFill>
              </a:rPr>
              <a:t>Governor’s</a:t>
            </a:r>
            <a:r>
              <a:rPr b="1" lang="en-US" sz="2400">
                <a:solidFill>
                  <a:srgbClr val="000000"/>
                </a:solidFill>
              </a:rPr>
              <a:t> Emergency Education Relief Fund</a:t>
            </a:r>
            <a:endParaRPr b="1"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54"/>
          <p:cNvSpPr txBox="1"/>
          <p:nvPr>
            <p:ph type="title"/>
          </p:nvPr>
        </p:nvSpPr>
        <p:spPr>
          <a:xfrm>
            <a:off x="0" y="1600200"/>
            <a:ext cx="9144000" cy="1657500"/>
          </a:xfrm>
          <a:prstGeom prst="rect">
            <a:avLst/>
          </a:prstGeom>
          <a:solidFill>
            <a:schemeClr val="lt1">
              <a:alpha val="49410"/>
            </a:schemeClr>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2800"/>
              <a:buNone/>
            </a:pPr>
            <a:r>
              <a:rPr b="1" lang="en-US">
                <a:solidFill>
                  <a:schemeClr val="dk1"/>
                </a:solidFill>
              </a:rPr>
              <a:t>National Broadband Efforts</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55"/>
          <p:cNvSpPr txBox="1"/>
          <p:nvPr>
            <p:ph idx="1" type="body"/>
          </p:nvPr>
        </p:nvSpPr>
        <p:spPr>
          <a:xfrm>
            <a:off x="152400" y="1143000"/>
            <a:ext cx="8877300" cy="3543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None/>
            </a:pPr>
            <a:r>
              <a:rPr lang="en-US">
                <a:solidFill>
                  <a:srgbClr val="000000"/>
                </a:solidFill>
              </a:rPr>
              <a:t>Momentum continues to build for additional pandemic relief legislation including funding for broadband services generally and more specifically to support remote learning at home.  Congressional action last week included the introduction of the following legislation:</a:t>
            </a:r>
            <a:br>
              <a:rPr lang="en-US">
                <a:solidFill>
                  <a:srgbClr val="000000"/>
                </a:solidFill>
              </a:rPr>
            </a:br>
            <a:endParaRPr>
              <a:solidFill>
                <a:srgbClr val="000000"/>
              </a:solidFill>
            </a:endParaRPr>
          </a:p>
          <a:p>
            <a:pPr indent="-317500" lvl="0" marL="457200" rtl="0" algn="just">
              <a:lnSpc>
                <a:spcPct val="115000"/>
              </a:lnSpc>
              <a:spcBef>
                <a:spcPts val="0"/>
              </a:spcBef>
              <a:spcAft>
                <a:spcPts val="0"/>
              </a:spcAft>
              <a:buClr>
                <a:srgbClr val="000000"/>
              </a:buClr>
              <a:buSzPts val="1400"/>
              <a:buFont typeface="Calibri"/>
              <a:buChar char="●"/>
            </a:pPr>
            <a:r>
              <a:rPr lang="en-US">
                <a:solidFill>
                  <a:srgbClr val="000000"/>
                </a:solidFill>
              </a:rPr>
              <a:t>The House passed the</a:t>
            </a:r>
            <a:r>
              <a:rPr lang="en-US">
                <a:solidFill>
                  <a:srgbClr val="000000"/>
                </a:solidFill>
                <a:uFill>
                  <a:noFill/>
                </a:uFill>
                <a:hlinkClick r:id="rId3"/>
              </a:rPr>
              <a:t> </a:t>
            </a:r>
            <a:r>
              <a:rPr lang="en-US" u="sng">
                <a:solidFill>
                  <a:srgbClr val="0000FF"/>
                </a:solidFill>
                <a:hlinkClick r:id="rId4"/>
              </a:rPr>
              <a:t>Moving America Forward Act</a:t>
            </a:r>
            <a:r>
              <a:rPr lang="en-US">
                <a:solidFill>
                  <a:srgbClr val="000000"/>
                </a:solidFill>
              </a:rPr>
              <a:t> (H.R. 2) that would provide $80 billion to deploy broadband in underserved areas and included $5 billion to expand the Federal Communications Commission’s E-rate program to fund more home broadband connections (both wired and wireless), laptops and tablets for rural students, and mobile hotspot-lending for schools and libraries.  To further help students with long travel times to school, the legislation would require the FCC to make Wi-Fi access on school buses eligible for E-rate funding. The bill now moves to the Senate for debate.</a:t>
            </a:r>
            <a:br>
              <a:rPr lang="en-US">
                <a:solidFill>
                  <a:srgbClr val="000000"/>
                </a:solidFill>
              </a:rPr>
            </a:br>
            <a:endParaRPr>
              <a:solidFill>
                <a:srgbClr val="000000"/>
              </a:solidFill>
            </a:endParaRPr>
          </a:p>
          <a:p>
            <a:pPr indent="-317500" lvl="0" marL="457200" rtl="0" algn="just">
              <a:lnSpc>
                <a:spcPct val="115000"/>
              </a:lnSpc>
              <a:spcBef>
                <a:spcPts val="0"/>
              </a:spcBef>
              <a:spcAft>
                <a:spcPts val="0"/>
              </a:spcAft>
              <a:buClr>
                <a:srgbClr val="000000"/>
              </a:buClr>
              <a:buSzPts val="1400"/>
              <a:buFont typeface="Calibri"/>
              <a:buChar char="●"/>
            </a:pPr>
            <a:r>
              <a:rPr lang="en-US">
                <a:solidFill>
                  <a:srgbClr val="000000"/>
                </a:solidFill>
              </a:rPr>
              <a:t>The</a:t>
            </a:r>
            <a:r>
              <a:rPr lang="en-US">
                <a:solidFill>
                  <a:srgbClr val="000000"/>
                </a:solidFill>
                <a:uFill>
                  <a:noFill/>
                </a:uFill>
                <a:hlinkClick r:id="rId5"/>
              </a:rPr>
              <a:t> </a:t>
            </a:r>
            <a:r>
              <a:rPr lang="en-US" u="sng">
                <a:solidFill>
                  <a:srgbClr val="0000FF"/>
                </a:solidFill>
                <a:hlinkClick r:id="rId6"/>
              </a:rPr>
              <a:t>Accessible, Affordable Internet for All Act</a:t>
            </a:r>
            <a:r>
              <a:rPr lang="en-US">
                <a:solidFill>
                  <a:srgbClr val="000000"/>
                </a:solidFill>
              </a:rPr>
              <a:t>, introduced by Senator Amy Klobuchar (D‑MN), a companion to a</a:t>
            </a:r>
            <a:r>
              <a:rPr lang="en-US">
                <a:solidFill>
                  <a:srgbClr val="000000"/>
                </a:solidFill>
                <a:uFill>
                  <a:noFill/>
                </a:uFill>
                <a:hlinkClick r:id="rId7"/>
              </a:rPr>
              <a:t> </a:t>
            </a:r>
            <a:r>
              <a:rPr lang="en-US" u="sng">
                <a:solidFill>
                  <a:srgbClr val="0000FF"/>
                </a:solidFill>
                <a:hlinkClick r:id="rId8"/>
              </a:rPr>
              <a:t>House bill</a:t>
            </a:r>
            <a:r>
              <a:rPr lang="en-US">
                <a:solidFill>
                  <a:srgbClr val="000000"/>
                </a:solidFill>
              </a:rPr>
              <a:t> introduced the previous week by House Majority Whip James E. Clyburn (D-SC), would invest $100 billion into broadband infrastructure.</a:t>
            </a:r>
            <a:endParaRPr/>
          </a:p>
        </p:txBody>
      </p:sp>
      <p:sp>
        <p:nvSpPr>
          <p:cNvPr id="272" name="Google Shape;272;p55"/>
          <p:cNvSpPr txBox="1"/>
          <p:nvPr>
            <p:ph type="title"/>
          </p:nvPr>
        </p:nvSpPr>
        <p:spPr>
          <a:xfrm>
            <a:off x="0" y="543"/>
            <a:ext cx="9144000" cy="1047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3000"/>
              <a:buNone/>
            </a:pPr>
            <a:r>
              <a:rPr b="1" lang="en-US" sz="2400"/>
              <a:t>Broadband Funding Bills</a:t>
            </a:r>
            <a:endParaRPr b="1"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56"/>
          <p:cNvSpPr txBox="1"/>
          <p:nvPr>
            <p:ph idx="1" type="body"/>
          </p:nvPr>
        </p:nvSpPr>
        <p:spPr>
          <a:xfrm>
            <a:off x="152400" y="1143000"/>
            <a:ext cx="8877300" cy="3543300"/>
          </a:xfrm>
          <a:prstGeom prst="rect">
            <a:avLst/>
          </a:prstGeom>
          <a:noFill/>
          <a:ln>
            <a:noFill/>
          </a:ln>
        </p:spPr>
        <p:txBody>
          <a:bodyPr anchorCtr="0" anchor="t" bIns="91425" lIns="91425" spcFirstLastPara="1" rIns="91425" wrap="square" tIns="91425">
            <a:noAutofit/>
          </a:bodyPr>
          <a:lstStyle/>
          <a:p>
            <a:pPr indent="-317500" lvl="0" marL="457200" rtl="0" algn="just">
              <a:lnSpc>
                <a:spcPct val="115000"/>
              </a:lnSpc>
              <a:spcBef>
                <a:spcPts val="0"/>
              </a:spcBef>
              <a:spcAft>
                <a:spcPts val="0"/>
              </a:spcAft>
              <a:buClr>
                <a:srgbClr val="000000"/>
              </a:buClr>
              <a:buSzPts val="1400"/>
              <a:buFont typeface="Calibri"/>
              <a:buChar char="●"/>
            </a:pPr>
            <a:r>
              <a:rPr lang="en-US">
                <a:solidFill>
                  <a:srgbClr val="000000"/>
                </a:solidFill>
              </a:rPr>
              <a:t>The</a:t>
            </a:r>
            <a:r>
              <a:rPr lang="en-US">
                <a:solidFill>
                  <a:srgbClr val="000000"/>
                </a:solidFill>
                <a:uFill>
                  <a:noFill/>
                </a:uFill>
                <a:hlinkClick r:id="rId3"/>
              </a:rPr>
              <a:t> </a:t>
            </a:r>
            <a:r>
              <a:rPr lang="en-US" u="sng">
                <a:solidFill>
                  <a:srgbClr val="0000FF"/>
                </a:solidFill>
                <a:hlinkClick r:id="rId4"/>
              </a:rPr>
              <a:t>Library Stabilization Fund Act</a:t>
            </a:r>
            <a:r>
              <a:rPr lang="en-US">
                <a:solidFill>
                  <a:srgbClr val="000000"/>
                </a:solidFill>
              </a:rPr>
              <a:t>, introduced by Senator Jack Reed (D-RI) and Representative Andy Levin (D-MI), would provide $2 billion of emergency support for libraries including support for digital literacy training and resources for remote learning.</a:t>
            </a:r>
            <a:endParaRPr>
              <a:solidFill>
                <a:srgbClr val="000000"/>
              </a:solidFill>
            </a:endParaRPr>
          </a:p>
          <a:p>
            <a:pPr indent="-317500" lvl="0" marL="457200" rtl="0" algn="just">
              <a:lnSpc>
                <a:spcPct val="115000"/>
              </a:lnSpc>
              <a:spcBef>
                <a:spcPts val="0"/>
              </a:spcBef>
              <a:spcAft>
                <a:spcPts val="0"/>
              </a:spcAft>
              <a:buClr>
                <a:srgbClr val="000000"/>
              </a:buClr>
              <a:buSzPts val="1400"/>
              <a:buFont typeface="Calibri"/>
              <a:buChar char="●"/>
            </a:pPr>
            <a:r>
              <a:rPr lang="en-US">
                <a:solidFill>
                  <a:srgbClr val="000000"/>
                </a:solidFill>
              </a:rPr>
              <a:t>The</a:t>
            </a:r>
            <a:r>
              <a:rPr lang="en-US">
                <a:solidFill>
                  <a:srgbClr val="000000"/>
                </a:solidFill>
                <a:uFill>
                  <a:noFill/>
                </a:uFill>
                <a:hlinkClick r:id="rId5"/>
              </a:rPr>
              <a:t> </a:t>
            </a:r>
            <a:r>
              <a:rPr lang="en-US" u="sng">
                <a:solidFill>
                  <a:srgbClr val="0000FF"/>
                </a:solidFill>
                <a:hlinkClick r:id="rId6"/>
              </a:rPr>
              <a:t>Emergency Educational Connections Act</a:t>
            </a:r>
            <a:r>
              <a:rPr lang="en-US">
                <a:solidFill>
                  <a:srgbClr val="000000"/>
                </a:solidFill>
              </a:rPr>
              <a:t>, filed as an amendment to the National defense Authorization Act by Senator Edward Markey (D-MA) and others, would provide $4 billion for elementary and secondary schools and libraries to provide Wi-Fi equipment, devices, and Internet services to students, staff, and patrons tied to guidelines of the E-rate program.</a:t>
            </a:r>
            <a:endParaRPr/>
          </a:p>
        </p:txBody>
      </p:sp>
      <p:sp>
        <p:nvSpPr>
          <p:cNvPr id="279" name="Google Shape;279;p56"/>
          <p:cNvSpPr txBox="1"/>
          <p:nvPr>
            <p:ph type="title"/>
          </p:nvPr>
        </p:nvSpPr>
        <p:spPr>
          <a:xfrm>
            <a:off x="0" y="543"/>
            <a:ext cx="9144000" cy="1047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3000"/>
              <a:buNone/>
            </a:pPr>
            <a:r>
              <a:rPr b="1" lang="en-US" sz="2400"/>
              <a:t>Broadband Funding Bills - Continued</a:t>
            </a:r>
            <a:endParaRPr b="1"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57"/>
          <p:cNvSpPr txBox="1"/>
          <p:nvPr>
            <p:ph idx="1" type="body"/>
          </p:nvPr>
        </p:nvSpPr>
        <p:spPr>
          <a:xfrm>
            <a:off x="152400" y="1143000"/>
            <a:ext cx="8877300" cy="3543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US">
                <a:solidFill>
                  <a:srgbClr val="000000"/>
                </a:solidFill>
              </a:rPr>
              <a:t>The U.S. Chamber of Commerce weighed in on “</a:t>
            </a:r>
            <a:r>
              <a:rPr lang="en-US" u="sng">
                <a:solidFill>
                  <a:srgbClr val="0000FF"/>
                </a:solidFill>
                <a:hlinkClick r:id="rId3"/>
              </a:rPr>
              <a:t>Why Congress Must Act Now on Broadband</a:t>
            </a:r>
            <a:r>
              <a:rPr lang="en-US">
                <a:solidFill>
                  <a:srgbClr val="000000"/>
                </a:solidFill>
              </a:rPr>
              <a:t>” promoting the following</a:t>
            </a:r>
            <a:r>
              <a:rPr lang="en-US">
                <a:solidFill>
                  <a:srgbClr val="000000"/>
                </a:solidFill>
                <a:uFill>
                  <a:noFill/>
                </a:uFill>
                <a:hlinkClick r:id="rId4"/>
              </a:rPr>
              <a:t> </a:t>
            </a:r>
            <a:r>
              <a:rPr lang="en-US" u="sng">
                <a:solidFill>
                  <a:srgbClr val="0000FF"/>
                </a:solidFill>
                <a:hlinkClick r:id="rId5"/>
              </a:rPr>
              <a:t>principles</a:t>
            </a:r>
            <a:r>
              <a:rPr lang="en-US">
                <a:solidFill>
                  <a:srgbClr val="000000"/>
                </a:solidFill>
              </a:rPr>
              <a:t> to guide legislative action:</a:t>
            </a:r>
            <a:endParaRPr>
              <a:solidFill>
                <a:srgbClr val="000000"/>
              </a:solidFill>
            </a:endParaRPr>
          </a:p>
          <a:p>
            <a:pPr indent="0" lvl="0" marL="0" rtl="0" algn="just">
              <a:lnSpc>
                <a:spcPct val="115000"/>
              </a:lnSpc>
              <a:spcBef>
                <a:spcPts val="0"/>
              </a:spcBef>
              <a:spcAft>
                <a:spcPts val="0"/>
              </a:spcAft>
              <a:buNone/>
            </a:pPr>
            <a:r>
              <a:t/>
            </a:r>
            <a:endParaRPr>
              <a:solidFill>
                <a:srgbClr val="000000"/>
              </a:solidFill>
            </a:endParaRPr>
          </a:p>
          <a:p>
            <a:pPr indent="0" lvl="0" marL="0" rtl="0" algn="just">
              <a:lnSpc>
                <a:spcPct val="115000"/>
              </a:lnSpc>
              <a:spcBef>
                <a:spcPts val="0"/>
              </a:spcBef>
              <a:spcAft>
                <a:spcPts val="0"/>
              </a:spcAft>
              <a:buNone/>
            </a:pPr>
            <a:r>
              <a:rPr lang="en-US">
                <a:solidFill>
                  <a:srgbClr val="000000"/>
                </a:solidFill>
              </a:rPr>
              <a:t>Three principles broadly supporting broadband in underserved areas.</a:t>
            </a:r>
            <a:endParaRPr>
              <a:solidFill>
                <a:srgbClr val="000000"/>
              </a:solidFill>
            </a:endParaRPr>
          </a:p>
          <a:p>
            <a:pPr indent="-317500" lvl="0" marL="457200" rtl="0" algn="just">
              <a:lnSpc>
                <a:spcPct val="115000"/>
              </a:lnSpc>
              <a:spcBef>
                <a:spcPts val="0"/>
              </a:spcBef>
              <a:spcAft>
                <a:spcPts val="0"/>
              </a:spcAft>
              <a:buClr>
                <a:srgbClr val="000000"/>
              </a:buClr>
              <a:buSzPts val="1400"/>
              <a:buFont typeface="Calibri"/>
              <a:buChar char="●"/>
            </a:pPr>
            <a:r>
              <a:rPr lang="en-US">
                <a:solidFill>
                  <a:srgbClr val="000000"/>
                </a:solidFill>
              </a:rPr>
              <a:t>Technology neutral</a:t>
            </a:r>
            <a:endParaRPr>
              <a:solidFill>
                <a:srgbClr val="000000"/>
              </a:solidFill>
            </a:endParaRPr>
          </a:p>
          <a:p>
            <a:pPr indent="-317500" lvl="0" marL="457200" rtl="0" algn="just">
              <a:lnSpc>
                <a:spcPct val="115000"/>
              </a:lnSpc>
              <a:spcBef>
                <a:spcPts val="0"/>
              </a:spcBef>
              <a:spcAft>
                <a:spcPts val="0"/>
              </a:spcAft>
              <a:buClr>
                <a:srgbClr val="000000"/>
              </a:buClr>
              <a:buSzPts val="1400"/>
              <a:buFont typeface="Calibri"/>
              <a:buChar char="●"/>
            </a:pPr>
            <a:r>
              <a:rPr lang="en-US">
                <a:solidFill>
                  <a:srgbClr val="000000"/>
                </a:solidFill>
              </a:rPr>
              <a:t>Collocation support</a:t>
            </a:r>
            <a:endParaRPr>
              <a:solidFill>
                <a:srgbClr val="000000"/>
              </a:solidFill>
            </a:endParaRPr>
          </a:p>
          <a:p>
            <a:pPr indent="-317500" lvl="0" marL="457200" rtl="0" algn="l">
              <a:lnSpc>
                <a:spcPct val="115000"/>
              </a:lnSpc>
              <a:spcBef>
                <a:spcPts val="0"/>
              </a:spcBef>
              <a:spcAft>
                <a:spcPts val="0"/>
              </a:spcAft>
              <a:buClr>
                <a:srgbClr val="000000"/>
              </a:buClr>
              <a:buSzPts val="1400"/>
              <a:buFont typeface="Calibri"/>
              <a:buChar char="●"/>
            </a:pPr>
            <a:r>
              <a:rPr lang="en-US">
                <a:solidFill>
                  <a:srgbClr val="000000"/>
                </a:solidFill>
              </a:rPr>
              <a:t>Speed to market</a:t>
            </a:r>
            <a:endParaRPr>
              <a:solidFill>
                <a:srgbClr val="000000"/>
              </a:solidFill>
            </a:endParaRPr>
          </a:p>
          <a:p>
            <a:pPr indent="0" lvl="0" marL="0" rtl="0" algn="just">
              <a:lnSpc>
                <a:spcPct val="115000"/>
              </a:lnSpc>
              <a:spcBef>
                <a:spcPts val="1200"/>
              </a:spcBef>
              <a:spcAft>
                <a:spcPts val="0"/>
              </a:spcAft>
              <a:buNone/>
            </a:pPr>
            <a:r>
              <a:rPr lang="en-US">
                <a:solidFill>
                  <a:srgbClr val="000000"/>
                </a:solidFill>
              </a:rPr>
              <a:t>Five principles specifically addressing immediate remote learning needs.</a:t>
            </a:r>
            <a:endParaRPr>
              <a:solidFill>
                <a:srgbClr val="000000"/>
              </a:solidFill>
            </a:endParaRPr>
          </a:p>
          <a:p>
            <a:pPr indent="-317500" lvl="0" marL="457200" rtl="0" algn="just">
              <a:lnSpc>
                <a:spcPct val="115000"/>
              </a:lnSpc>
              <a:spcBef>
                <a:spcPts val="200"/>
              </a:spcBef>
              <a:spcAft>
                <a:spcPts val="0"/>
              </a:spcAft>
              <a:buClr>
                <a:srgbClr val="000000"/>
              </a:buClr>
              <a:buSzPts val="1400"/>
              <a:buFont typeface="Calibri"/>
              <a:buChar char="●"/>
            </a:pPr>
            <a:r>
              <a:rPr lang="en-US">
                <a:solidFill>
                  <a:srgbClr val="000000"/>
                </a:solidFill>
              </a:rPr>
              <a:t>Funding from general appropriations (i.e., not from the Universal Service Fund)</a:t>
            </a:r>
            <a:endParaRPr>
              <a:solidFill>
                <a:srgbClr val="000000"/>
              </a:solidFill>
            </a:endParaRPr>
          </a:p>
          <a:p>
            <a:pPr indent="-317500" lvl="0" marL="457200" rtl="0" algn="just">
              <a:lnSpc>
                <a:spcPct val="115000"/>
              </a:lnSpc>
              <a:spcBef>
                <a:spcPts val="0"/>
              </a:spcBef>
              <a:spcAft>
                <a:spcPts val="0"/>
              </a:spcAft>
              <a:buClr>
                <a:srgbClr val="000000"/>
              </a:buClr>
              <a:buSzPts val="1400"/>
              <a:buFont typeface="Calibri"/>
              <a:buChar char="●"/>
            </a:pPr>
            <a:r>
              <a:rPr lang="en-US">
                <a:solidFill>
                  <a:srgbClr val="000000"/>
                </a:solidFill>
              </a:rPr>
              <a:t>Separate from E-rate (although perhaps leveraging some E-rate rules)</a:t>
            </a:r>
            <a:endParaRPr>
              <a:solidFill>
                <a:srgbClr val="000000"/>
              </a:solidFill>
            </a:endParaRPr>
          </a:p>
          <a:p>
            <a:pPr indent="-317500" lvl="0" marL="457200" rtl="0" algn="just">
              <a:lnSpc>
                <a:spcPct val="115000"/>
              </a:lnSpc>
              <a:spcBef>
                <a:spcPts val="0"/>
              </a:spcBef>
              <a:spcAft>
                <a:spcPts val="0"/>
              </a:spcAft>
              <a:buClr>
                <a:srgbClr val="000000"/>
              </a:buClr>
              <a:buSzPts val="1400"/>
              <a:buFont typeface="Calibri"/>
              <a:buChar char="●"/>
            </a:pPr>
            <a:r>
              <a:rPr lang="en-US">
                <a:solidFill>
                  <a:srgbClr val="000000"/>
                </a:solidFill>
              </a:rPr>
              <a:t>Targeted to low-income households for the duration of the national emergency</a:t>
            </a:r>
            <a:endParaRPr>
              <a:solidFill>
                <a:srgbClr val="000000"/>
              </a:solidFill>
            </a:endParaRPr>
          </a:p>
          <a:p>
            <a:pPr indent="-317500" lvl="0" marL="457200" rtl="0" algn="just">
              <a:lnSpc>
                <a:spcPct val="115000"/>
              </a:lnSpc>
              <a:spcBef>
                <a:spcPts val="0"/>
              </a:spcBef>
              <a:spcAft>
                <a:spcPts val="0"/>
              </a:spcAft>
              <a:buClr>
                <a:srgbClr val="000000"/>
              </a:buClr>
              <a:buSzPts val="1400"/>
              <a:buFont typeface="Calibri"/>
              <a:buChar char="●"/>
            </a:pPr>
            <a:r>
              <a:rPr lang="en-US">
                <a:solidFill>
                  <a:srgbClr val="000000"/>
                </a:solidFill>
              </a:rPr>
              <a:t>Technology neutral</a:t>
            </a:r>
            <a:endParaRPr>
              <a:solidFill>
                <a:srgbClr val="000000"/>
              </a:solidFill>
            </a:endParaRPr>
          </a:p>
          <a:p>
            <a:pPr indent="-317500" lvl="0" marL="457200" rtl="0" algn="l">
              <a:lnSpc>
                <a:spcPct val="115000"/>
              </a:lnSpc>
              <a:spcBef>
                <a:spcPts val="0"/>
              </a:spcBef>
              <a:spcAft>
                <a:spcPts val="0"/>
              </a:spcAft>
              <a:buClr>
                <a:srgbClr val="000000"/>
              </a:buClr>
              <a:buSzPts val="1400"/>
              <a:buFont typeface="Calibri"/>
              <a:buChar char="●"/>
            </a:pPr>
            <a:r>
              <a:rPr lang="en-US">
                <a:solidFill>
                  <a:srgbClr val="000000"/>
                </a:solidFill>
              </a:rPr>
              <a:t>Limited eligibility for connectivity, service equipment, and devices</a:t>
            </a:r>
            <a:endParaRPr>
              <a:solidFill>
                <a:srgbClr val="000000"/>
              </a:solidFill>
            </a:endParaRPr>
          </a:p>
        </p:txBody>
      </p:sp>
      <p:sp>
        <p:nvSpPr>
          <p:cNvPr id="286" name="Google Shape;286;p57"/>
          <p:cNvSpPr txBox="1"/>
          <p:nvPr>
            <p:ph type="title"/>
          </p:nvPr>
        </p:nvSpPr>
        <p:spPr>
          <a:xfrm>
            <a:off x="0" y="543"/>
            <a:ext cx="9144000" cy="1047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3000"/>
              <a:buNone/>
            </a:pPr>
            <a:r>
              <a:rPr b="1" lang="en-US" sz="2400"/>
              <a:t>National Broadband Principals Being Discussed</a:t>
            </a:r>
            <a:endParaRPr b="1"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8"/>
          <p:cNvSpPr txBox="1"/>
          <p:nvPr>
            <p:ph type="title"/>
          </p:nvPr>
        </p:nvSpPr>
        <p:spPr>
          <a:xfrm>
            <a:off x="0" y="1600200"/>
            <a:ext cx="9144000" cy="1657500"/>
          </a:xfrm>
          <a:prstGeom prst="rect">
            <a:avLst/>
          </a:prstGeom>
          <a:solidFill>
            <a:schemeClr val="lt1">
              <a:alpha val="49410"/>
            </a:schemeClr>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2800"/>
              <a:buNone/>
            </a:pPr>
            <a:r>
              <a:rPr b="1" lang="en-US"/>
              <a:t>E-Rate</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59"/>
          <p:cNvSpPr txBox="1"/>
          <p:nvPr>
            <p:ph idx="1" type="body"/>
          </p:nvPr>
        </p:nvSpPr>
        <p:spPr>
          <a:xfrm>
            <a:off x="201000" y="1234250"/>
            <a:ext cx="8658900" cy="2760000"/>
          </a:xfrm>
          <a:prstGeom prst="rect">
            <a:avLst/>
          </a:prstGeom>
          <a:noFill/>
          <a:ln>
            <a:noFill/>
          </a:ln>
        </p:spPr>
        <p:txBody>
          <a:bodyPr anchorCtr="0" anchor="t" bIns="91425" lIns="91425" spcFirstLastPara="1" rIns="91425" wrap="square" tIns="91425">
            <a:noAutofit/>
          </a:bodyPr>
          <a:lstStyle/>
          <a:p>
            <a:pPr indent="-244475" lvl="1" marL="257175" rtl="0" algn="just">
              <a:lnSpc>
                <a:spcPct val="115000"/>
              </a:lnSpc>
              <a:spcBef>
                <a:spcPts val="0"/>
              </a:spcBef>
              <a:spcAft>
                <a:spcPts val="0"/>
              </a:spcAft>
              <a:buClr>
                <a:srgbClr val="4BACC6"/>
              </a:buClr>
              <a:buSzPts val="1600"/>
              <a:buFont typeface="Calibri"/>
              <a:buChar char="■"/>
            </a:pPr>
            <a:r>
              <a:rPr lang="en-US" sz="1400">
                <a:solidFill>
                  <a:srgbClr val="000000"/>
                </a:solidFill>
              </a:rPr>
              <a:t>Wave 10 for FY 2020 was released on Thursday, July 9</a:t>
            </a:r>
            <a:r>
              <a:rPr baseline="30000" lang="en-US" sz="1400">
                <a:solidFill>
                  <a:srgbClr val="000000"/>
                </a:solidFill>
              </a:rPr>
              <a:t>th</a:t>
            </a:r>
            <a:r>
              <a:rPr lang="en-US" sz="1400">
                <a:solidFill>
                  <a:srgbClr val="000000"/>
                </a:solidFill>
              </a:rPr>
              <a:t> for a total of $32.8 million. Cumulative commitments through July 9</a:t>
            </a:r>
            <a:r>
              <a:rPr baseline="30000" lang="en-US" sz="1400">
                <a:solidFill>
                  <a:srgbClr val="000000"/>
                </a:solidFill>
              </a:rPr>
              <a:t>th</a:t>
            </a:r>
            <a:r>
              <a:rPr lang="en-US" sz="1400">
                <a:solidFill>
                  <a:srgbClr val="000000"/>
                </a:solidFill>
              </a:rPr>
              <a:t> are $1.10 billion. Nationwide, USAC has now funded over 72% of the FY 2020 applications received during the filing window representing 38% of the requested funding.</a:t>
            </a:r>
            <a:endParaRPr sz="2000">
              <a:solidFill>
                <a:srgbClr val="000000"/>
              </a:solidFill>
              <a:highlight>
                <a:srgbClr val="FFFFFF"/>
              </a:highlight>
            </a:endParaRPr>
          </a:p>
          <a:p>
            <a:pPr indent="0" lvl="0" marL="0" rtl="0" algn="l">
              <a:lnSpc>
                <a:spcPct val="115000"/>
              </a:lnSpc>
              <a:spcBef>
                <a:spcPts val="600"/>
              </a:spcBef>
              <a:spcAft>
                <a:spcPts val="0"/>
              </a:spcAft>
              <a:buNone/>
            </a:pPr>
            <a:r>
              <a:t/>
            </a:r>
            <a:endParaRPr>
              <a:solidFill>
                <a:srgbClr val="000000"/>
              </a:solidFill>
            </a:endParaRPr>
          </a:p>
        </p:txBody>
      </p:sp>
      <p:sp>
        <p:nvSpPr>
          <p:cNvPr id="299" name="Google Shape;299;p59"/>
          <p:cNvSpPr txBox="1"/>
          <p:nvPr>
            <p:ph type="title"/>
          </p:nvPr>
        </p:nvSpPr>
        <p:spPr>
          <a:xfrm>
            <a:off x="0" y="543"/>
            <a:ext cx="9144000" cy="1047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3000"/>
              <a:buNone/>
            </a:pPr>
            <a:r>
              <a:rPr lang="en-US" sz="2400"/>
              <a:t>Funding Status - FY2020</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42"/>
          <p:cNvSpPr txBox="1"/>
          <p:nvPr>
            <p:ph type="title"/>
          </p:nvPr>
        </p:nvSpPr>
        <p:spPr>
          <a:xfrm>
            <a:off x="0" y="543"/>
            <a:ext cx="9144000" cy="1047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3000"/>
              <a:buNone/>
            </a:pPr>
            <a:r>
              <a:rPr b="1" lang="en-US" sz="2400"/>
              <a:t>Agenda</a:t>
            </a:r>
            <a:endParaRPr b="1" sz="2400"/>
          </a:p>
        </p:txBody>
      </p:sp>
      <p:sp>
        <p:nvSpPr>
          <p:cNvPr id="178" name="Google Shape;178;p42"/>
          <p:cNvSpPr txBox="1"/>
          <p:nvPr/>
        </p:nvSpPr>
        <p:spPr>
          <a:xfrm>
            <a:off x="168825" y="1248625"/>
            <a:ext cx="5847300" cy="3552000"/>
          </a:xfrm>
          <a:prstGeom prst="rect">
            <a:avLst/>
          </a:prstGeom>
          <a:noFill/>
          <a:ln>
            <a:noFill/>
          </a:ln>
        </p:spPr>
        <p:txBody>
          <a:bodyPr anchorCtr="0" anchor="t" bIns="91425" lIns="91425" spcFirstLastPara="1" rIns="91425" wrap="square" tIns="91425">
            <a:noAutofit/>
          </a:bodyPr>
          <a:lstStyle/>
          <a:p>
            <a:pPr indent="-346075" lvl="0" marL="457200" rtl="0" algn="l">
              <a:spcBef>
                <a:spcPts val="0"/>
              </a:spcBef>
              <a:spcAft>
                <a:spcPts val="0"/>
              </a:spcAft>
              <a:buSzPts val="1850"/>
              <a:buFont typeface="Calibri"/>
              <a:buAutoNum type="romanUcPeriod"/>
            </a:pPr>
            <a:r>
              <a:rPr b="1" lang="en-US" sz="1850">
                <a:latin typeface="Calibri"/>
                <a:ea typeface="Calibri"/>
                <a:cs typeface="Calibri"/>
                <a:sym typeface="Calibri"/>
              </a:rPr>
              <a:t>Strong Start Updates</a:t>
            </a:r>
            <a:endParaRPr b="1" sz="1850">
              <a:latin typeface="Calibri"/>
              <a:ea typeface="Calibri"/>
              <a:cs typeface="Calibri"/>
              <a:sym typeface="Calibri"/>
            </a:endParaRPr>
          </a:p>
          <a:p>
            <a:pPr indent="-346075" lvl="0" marL="457200" rtl="0" algn="l">
              <a:spcBef>
                <a:spcPts val="0"/>
              </a:spcBef>
              <a:spcAft>
                <a:spcPts val="0"/>
              </a:spcAft>
              <a:buSzPts val="1850"/>
              <a:buFont typeface="Calibri"/>
              <a:buAutoNum type="romanUcPeriod"/>
            </a:pPr>
            <a:r>
              <a:rPr b="1" lang="en-US" sz="1850">
                <a:latin typeface="Calibri"/>
                <a:ea typeface="Calibri"/>
                <a:cs typeface="Calibri"/>
                <a:sym typeface="Calibri"/>
              </a:rPr>
              <a:t>National Broadband Efforts</a:t>
            </a:r>
            <a:endParaRPr b="1" sz="1850">
              <a:latin typeface="Calibri"/>
              <a:ea typeface="Calibri"/>
              <a:cs typeface="Calibri"/>
              <a:sym typeface="Calibri"/>
            </a:endParaRPr>
          </a:p>
          <a:p>
            <a:pPr indent="-346075" lvl="0" marL="457200" rtl="0" algn="l">
              <a:spcBef>
                <a:spcPts val="0"/>
              </a:spcBef>
              <a:spcAft>
                <a:spcPts val="0"/>
              </a:spcAft>
              <a:buSzPts val="1850"/>
              <a:buFont typeface="Calibri"/>
              <a:buAutoNum type="romanUcPeriod"/>
            </a:pPr>
            <a:r>
              <a:rPr b="1" lang="en-US" sz="1850">
                <a:latin typeface="Calibri"/>
                <a:ea typeface="Calibri"/>
                <a:cs typeface="Calibri"/>
                <a:sym typeface="Calibri"/>
              </a:rPr>
              <a:t>E-Rate</a:t>
            </a:r>
            <a:endParaRPr b="1" sz="1850">
              <a:latin typeface="Calibri"/>
              <a:ea typeface="Calibri"/>
              <a:cs typeface="Calibri"/>
              <a:sym typeface="Calibri"/>
            </a:endParaRPr>
          </a:p>
          <a:p>
            <a:pPr indent="-346075" lvl="0" marL="457200" rtl="0" algn="l">
              <a:spcBef>
                <a:spcPts val="0"/>
              </a:spcBef>
              <a:spcAft>
                <a:spcPts val="0"/>
              </a:spcAft>
              <a:buSzPts val="1850"/>
              <a:buFont typeface="Calibri"/>
              <a:buAutoNum type="romanUcPeriod"/>
            </a:pPr>
            <a:r>
              <a:rPr b="1" lang="en-US" sz="1850">
                <a:latin typeface="Calibri"/>
                <a:ea typeface="Calibri"/>
                <a:cs typeface="Calibri"/>
                <a:sym typeface="Calibri"/>
              </a:rPr>
              <a:t>Technology Readiness Data Collection</a:t>
            </a:r>
            <a:endParaRPr b="1" sz="1850">
              <a:latin typeface="Calibri"/>
              <a:ea typeface="Calibri"/>
              <a:cs typeface="Calibri"/>
              <a:sym typeface="Calibri"/>
            </a:endParaRPr>
          </a:p>
          <a:p>
            <a:pPr indent="-346075" lvl="0" marL="457200" rtl="0" algn="l">
              <a:spcBef>
                <a:spcPts val="0"/>
              </a:spcBef>
              <a:spcAft>
                <a:spcPts val="0"/>
              </a:spcAft>
              <a:buSzPts val="1850"/>
              <a:buFont typeface="Calibri"/>
              <a:buAutoNum type="romanUcPeriod"/>
            </a:pPr>
            <a:r>
              <a:rPr b="1" lang="en-US" sz="1850">
                <a:latin typeface="Calibri"/>
                <a:ea typeface="Calibri"/>
                <a:cs typeface="Calibri"/>
                <a:sym typeface="Calibri"/>
              </a:rPr>
              <a:t>Education Technology Professional Development</a:t>
            </a:r>
            <a:endParaRPr b="1" sz="1850">
              <a:latin typeface="Calibri"/>
              <a:ea typeface="Calibri"/>
              <a:cs typeface="Calibri"/>
              <a:sym typeface="Calibri"/>
            </a:endParaRPr>
          </a:p>
          <a:p>
            <a:pPr indent="-346075" lvl="0" marL="457200" rtl="0" algn="l">
              <a:spcBef>
                <a:spcPts val="0"/>
              </a:spcBef>
              <a:spcAft>
                <a:spcPts val="0"/>
              </a:spcAft>
              <a:buSzPts val="1850"/>
              <a:buFont typeface="Calibri"/>
              <a:buAutoNum type="romanUcPeriod"/>
            </a:pPr>
            <a:r>
              <a:rPr b="1" lang="en-US" sz="1850">
                <a:latin typeface="Calibri"/>
                <a:ea typeface="Calibri"/>
                <a:cs typeface="Calibri"/>
                <a:sym typeface="Calibri"/>
              </a:rPr>
              <a:t>Assessments </a:t>
            </a:r>
            <a:endParaRPr b="1" sz="1850">
              <a:latin typeface="Calibri"/>
              <a:ea typeface="Calibri"/>
              <a:cs typeface="Calibri"/>
              <a:sym typeface="Calibri"/>
            </a:endParaRPr>
          </a:p>
          <a:p>
            <a:pPr indent="0" lvl="0" marL="0" rtl="0" algn="l">
              <a:spcBef>
                <a:spcPts val="0"/>
              </a:spcBef>
              <a:spcAft>
                <a:spcPts val="0"/>
              </a:spcAft>
              <a:buNone/>
            </a:pPr>
            <a:r>
              <a:t/>
            </a:r>
            <a:endParaRPr b="1" sz="1850">
              <a:latin typeface="Calibri"/>
              <a:ea typeface="Calibri"/>
              <a:cs typeface="Calibri"/>
              <a:sym typeface="Calibri"/>
            </a:endParaRPr>
          </a:p>
          <a:p>
            <a:pPr indent="0" lvl="0" marL="0" rtl="0" algn="l">
              <a:lnSpc>
                <a:spcPct val="115000"/>
              </a:lnSpc>
              <a:spcBef>
                <a:spcPts val="0"/>
              </a:spcBef>
              <a:spcAft>
                <a:spcPts val="0"/>
              </a:spcAft>
              <a:buNone/>
            </a:pPr>
            <a:r>
              <a:t/>
            </a:r>
            <a:endParaRPr b="1" sz="1850">
              <a:latin typeface="Calibri"/>
              <a:ea typeface="Calibri"/>
              <a:cs typeface="Calibri"/>
              <a:sym typeface="Calibri"/>
            </a:endParaRPr>
          </a:p>
        </p:txBody>
      </p:sp>
      <p:sp>
        <p:nvSpPr>
          <p:cNvPr id="179" name="Google Shape;179;p42"/>
          <p:cNvSpPr txBox="1"/>
          <p:nvPr/>
        </p:nvSpPr>
        <p:spPr>
          <a:xfrm>
            <a:off x="6016125" y="1248625"/>
            <a:ext cx="2899500" cy="3501000"/>
          </a:xfrm>
          <a:prstGeom prst="rect">
            <a:avLst/>
          </a:prstGeom>
          <a:solidFill>
            <a:srgbClr val="B6DDE7"/>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Font typeface="Calibri"/>
              <a:buNone/>
            </a:pPr>
            <a:r>
              <a:rPr i="0" lang="en-US" u="none" cap="none" strike="noStrike">
                <a:latin typeface="Calibri"/>
                <a:ea typeface="Calibri"/>
                <a:cs typeface="Calibri"/>
                <a:sym typeface="Calibri"/>
              </a:rPr>
              <a:t>Suggested </a:t>
            </a:r>
            <a:r>
              <a:rPr lang="en-US">
                <a:latin typeface="Calibri"/>
                <a:ea typeface="Calibri"/>
                <a:cs typeface="Calibri"/>
                <a:sym typeface="Calibri"/>
              </a:rPr>
              <a:t>p</a:t>
            </a:r>
            <a:r>
              <a:rPr i="0" lang="en-US" u="none" cap="none" strike="noStrike">
                <a:latin typeface="Calibri"/>
                <a:ea typeface="Calibri"/>
                <a:cs typeface="Calibri"/>
                <a:sym typeface="Calibri"/>
              </a:rPr>
              <a:t>articipants for this call</a:t>
            </a:r>
            <a:r>
              <a:rPr lang="en-US">
                <a:latin typeface="Calibri"/>
                <a:ea typeface="Calibri"/>
                <a:cs typeface="Calibri"/>
                <a:sym typeface="Calibri"/>
              </a:rPr>
              <a:t>:</a:t>
            </a:r>
            <a:endParaRPr>
              <a:latin typeface="Calibri"/>
              <a:ea typeface="Calibri"/>
              <a:cs typeface="Calibri"/>
              <a:sym typeface="Calibri"/>
            </a:endParaRPr>
          </a:p>
          <a:p>
            <a:pPr indent="-260350" lvl="0" marL="342900" rtl="0" algn="l">
              <a:lnSpc>
                <a:spcPct val="115000"/>
              </a:lnSpc>
              <a:spcBef>
                <a:spcPts val="1000"/>
              </a:spcBef>
              <a:spcAft>
                <a:spcPts val="0"/>
              </a:spcAft>
              <a:buSzPts val="1400"/>
              <a:buFont typeface="Calibri"/>
              <a:buChar char="●"/>
            </a:pPr>
            <a:r>
              <a:rPr lang="en-US">
                <a:latin typeface="Calibri"/>
                <a:ea typeface="Calibri"/>
                <a:cs typeface="Calibri"/>
                <a:sym typeface="Calibri"/>
              </a:rPr>
              <a:t>Chief Technology Officers</a:t>
            </a:r>
            <a:endParaRPr>
              <a:latin typeface="Calibri"/>
              <a:ea typeface="Calibri"/>
              <a:cs typeface="Calibri"/>
              <a:sym typeface="Calibri"/>
            </a:endParaRPr>
          </a:p>
          <a:p>
            <a:pPr indent="-260350" lvl="0" marL="342900" rtl="0" algn="l">
              <a:lnSpc>
                <a:spcPct val="115000"/>
              </a:lnSpc>
              <a:spcBef>
                <a:spcPts val="0"/>
              </a:spcBef>
              <a:spcAft>
                <a:spcPts val="0"/>
              </a:spcAft>
              <a:buSzPts val="1400"/>
              <a:buFont typeface="Calibri"/>
              <a:buChar char="●"/>
            </a:pPr>
            <a:r>
              <a:rPr lang="en-US">
                <a:latin typeface="Calibri"/>
                <a:ea typeface="Calibri"/>
                <a:cs typeface="Calibri"/>
                <a:sym typeface="Calibri"/>
              </a:rPr>
              <a:t>Information Technology Staff</a:t>
            </a:r>
            <a:endParaRPr>
              <a:latin typeface="Calibri"/>
              <a:ea typeface="Calibri"/>
              <a:cs typeface="Calibri"/>
              <a:sym typeface="Calibri"/>
            </a:endParaRPr>
          </a:p>
          <a:p>
            <a:pPr indent="-260350" lvl="0" marL="342900" rtl="0" algn="l">
              <a:lnSpc>
                <a:spcPct val="115000"/>
              </a:lnSpc>
              <a:spcBef>
                <a:spcPts val="0"/>
              </a:spcBef>
              <a:spcAft>
                <a:spcPts val="0"/>
              </a:spcAft>
              <a:buSzPts val="1400"/>
              <a:buFont typeface="Calibri"/>
              <a:buChar char="●"/>
            </a:pPr>
            <a:r>
              <a:rPr lang="en-US">
                <a:latin typeface="Calibri"/>
                <a:ea typeface="Calibri"/>
                <a:cs typeface="Calibri"/>
                <a:sym typeface="Calibri"/>
              </a:rPr>
              <a:t>E-Rate Coordinators</a:t>
            </a:r>
            <a:endParaRPr>
              <a:latin typeface="Calibri"/>
              <a:ea typeface="Calibri"/>
              <a:cs typeface="Calibri"/>
              <a:sym typeface="Calibri"/>
            </a:endParaRPr>
          </a:p>
          <a:p>
            <a:pPr indent="-260350" lvl="0" marL="342900" rtl="0" algn="l">
              <a:lnSpc>
                <a:spcPct val="115000"/>
              </a:lnSpc>
              <a:spcBef>
                <a:spcPts val="0"/>
              </a:spcBef>
              <a:spcAft>
                <a:spcPts val="0"/>
              </a:spcAft>
              <a:buSzPts val="1400"/>
              <a:buFont typeface="Calibri"/>
              <a:buChar char="●"/>
            </a:pPr>
            <a:r>
              <a:rPr lang="en-US">
                <a:latin typeface="Calibri"/>
                <a:ea typeface="Calibri"/>
                <a:cs typeface="Calibri"/>
                <a:sym typeface="Calibri"/>
              </a:rPr>
              <a:t>Privacy Coordinators</a:t>
            </a:r>
            <a:endParaRPr>
              <a:latin typeface="Calibri"/>
              <a:ea typeface="Calibri"/>
              <a:cs typeface="Calibri"/>
              <a:sym typeface="Calibri"/>
            </a:endParaRPr>
          </a:p>
          <a:p>
            <a:pPr indent="-260350" lvl="0" marL="342900" rtl="0" algn="l">
              <a:lnSpc>
                <a:spcPct val="115000"/>
              </a:lnSpc>
              <a:spcBef>
                <a:spcPts val="0"/>
              </a:spcBef>
              <a:spcAft>
                <a:spcPts val="0"/>
              </a:spcAft>
              <a:buSzPts val="1400"/>
              <a:buFont typeface="Calibri"/>
              <a:buChar char="●"/>
            </a:pPr>
            <a:r>
              <a:rPr lang="en-US">
                <a:latin typeface="Calibri"/>
                <a:ea typeface="Calibri"/>
                <a:cs typeface="Calibri"/>
                <a:sym typeface="Calibri"/>
              </a:rPr>
              <a:t>Education Technology Staff </a:t>
            </a: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60"/>
          <p:cNvSpPr txBox="1"/>
          <p:nvPr>
            <p:ph idx="1" type="body"/>
          </p:nvPr>
        </p:nvSpPr>
        <p:spPr>
          <a:xfrm>
            <a:off x="201000" y="1234250"/>
            <a:ext cx="8658900" cy="2760000"/>
          </a:xfrm>
          <a:prstGeom prst="rect">
            <a:avLst/>
          </a:prstGeom>
          <a:noFill/>
          <a:ln>
            <a:noFill/>
          </a:ln>
        </p:spPr>
        <p:txBody>
          <a:bodyPr anchorCtr="0" anchor="t" bIns="91425" lIns="91425" spcFirstLastPara="1" rIns="91425" wrap="square" tIns="91425">
            <a:noAutofit/>
          </a:bodyPr>
          <a:lstStyle/>
          <a:p>
            <a:pPr indent="-231775" lvl="1" marL="257175" rtl="0" algn="l">
              <a:spcBef>
                <a:spcPts val="450"/>
              </a:spcBef>
              <a:spcAft>
                <a:spcPts val="0"/>
              </a:spcAft>
              <a:buClr>
                <a:srgbClr val="4BACC6"/>
              </a:buClr>
              <a:buSzPts val="1400"/>
              <a:buChar char="■"/>
            </a:pPr>
            <a:r>
              <a:rPr lang="en-US" sz="1400">
                <a:solidFill>
                  <a:srgbClr val="44546A"/>
                </a:solidFill>
              </a:rPr>
              <a:t>Starting July 27, USAC will implement </a:t>
            </a:r>
            <a:r>
              <a:rPr lang="en-US" sz="1400">
                <a:solidFill>
                  <a:srgbClr val="000000"/>
                </a:solidFill>
              </a:rPr>
              <a:t>multi-factor authentication (“MFA”) as a requirement for E-rate applicants to access EPC or the BEAR Form system through the new “One Portal”</a:t>
            </a:r>
            <a:r>
              <a:rPr lang="en-US" sz="1400">
                <a:solidFill>
                  <a:srgbClr val="000000"/>
                </a:solidFill>
                <a:uFill>
                  <a:noFill/>
                </a:uFill>
                <a:hlinkClick r:id="rId3"/>
              </a:rPr>
              <a:t> </a:t>
            </a:r>
            <a:r>
              <a:rPr lang="en-US" sz="1400" u="sng">
                <a:solidFill>
                  <a:srgbClr val="0000FF"/>
                </a:solidFill>
                <a:hlinkClick r:id="rId4"/>
              </a:rPr>
              <a:t>MFA security system</a:t>
            </a:r>
            <a:r>
              <a:rPr lang="en-US" sz="1400">
                <a:solidFill>
                  <a:srgbClr val="44546A"/>
                </a:solidFill>
              </a:rPr>
              <a:t>.</a:t>
            </a:r>
            <a:endParaRPr sz="1400">
              <a:solidFill>
                <a:srgbClr val="44546A"/>
              </a:solidFill>
            </a:endParaRPr>
          </a:p>
          <a:p>
            <a:pPr indent="-231775" lvl="1" marL="257175" rtl="0" algn="l">
              <a:spcBef>
                <a:spcPts val="450"/>
              </a:spcBef>
              <a:spcAft>
                <a:spcPts val="0"/>
              </a:spcAft>
              <a:buClr>
                <a:srgbClr val="4BACC6"/>
              </a:buClr>
              <a:buSzPts val="1400"/>
              <a:buChar char="■"/>
            </a:pPr>
            <a:r>
              <a:rPr lang="en-US" sz="1400">
                <a:solidFill>
                  <a:srgbClr val="000000"/>
                </a:solidFill>
                <a:highlight>
                  <a:srgbClr val="FFFFFF"/>
                </a:highlight>
              </a:rPr>
              <a:t>On July 27, after MFA has been deployed and new user accounts created, we will send a second email with instructions on how to log in and how to set up your second verification factor.</a:t>
            </a:r>
            <a:endParaRPr sz="1400">
              <a:solidFill>
                <a:srgbClr val="000000"/>
              </a:solidFill>
              <a:highlight>
                <a:srgbClr val="FFFFFF"/>
              </a:highlight>
            </a:endParaRPr>
          </a:p>
          <a:p>
            <a:pPr indent="-231775" lvl="1" marL="257175" rtl="0" algn="l">
              <a:spcBef>
                <a:spcPts val="450"/>
              </a:spcBef>
              <a:spcAft>
                <a:spcPts val="0"/>
              </a:spcAft>
              <a:buClr>
                <a:srgbClr val="4BACC6"/>
              </a:buClr>
              <a:buSzPts val="1400"/>
              <a:buChar char="■"/>
            </a:pPr>
            <a:r>
              <a:rPr lang="en-US" sz="1400">
                <a:solidFill>
                  <a:srgbClr val="000000"/>
                </a:solidFill>
                <a:highlight>
                  <a:srgbClr val="FFFFFF"/>
                </a:highlight>
              </a:rPr>
              <a:t>USAC will automatically creating One Portal accounts for EPC users under their EPC username, and for BEAR Form filers who are not EPC users under their BEAR Form email address. All users will login to One Portal using the blue </a:t>
            </a:r>
            <a:r>
              <a:rPr b="1" lang="en-US" sz="1400">
                <a:solidFill>
                  <a:srgbClr val="000000"/>
                </a:solidFill>
                <a:highlight>
                  <a:srgbClr val="FFFFFF"/>
                </a:highlight>
              </a:rPr>
              <a:t>Sign In</a:t>
            </a:r>
            <a:r>
              <a:rPr lang="en-US" sz="1400">
                <a:solidFill>
                  <a:srgbClr val="000000"/>
                </a:solidFill>
                <a:highlight>
                  <a:srgbClr val="FFFFFF"/>
                </a:highlight>
              </a:rPr>
              <a:t> button at the top of the main page of the USAC website.</a:t>
            </a:r>
            <a:endParaRPr sz="1400">
              <a:solidFill>
                <a:srgbClr val="000000"/>
              </a:solidFill>
              <a:highlight>
                <a:srgbClr val="FFFFFF"/>
              </a:highlight>
            </a:endParaRPr>
          </a:p>
          <a:p>
            <a:pPr indent="-231775" lvl="1" marL="257175" rtl="0" algn="l">
              <a:spcBef>
                <a:spcPts val="450"/>
              </a:spcBef>
              <a:spcAft>
                <a:spcPts val="0"/>
              </a:spcAft>
              <a:buClr>
                <a:srgbClr val="4BACC6"/>
              </a:buClr>
              <a:buSzPts val="1400"/>
              <a:buFont typeface="Calibri"/>
              <a:buChar char="■"/>
            </a:pPr>
            <a:r>
              <a:rPr lang="en-US" sz="1400">
                <a:solidFill>
                  <a:srgbClr val="000000"/>
                </a:solidFill>
                <a:highlight>
                  <a:srgbClr val="FFFFFF"/>
                </a:highlight>
              </a:rPr>
              <a:t>After you log in to One Portal, you will see a dashboard with links to the application(s) you can access (your “entitlements”). For example, if your username in EPC is also the email address you use to file BEAR Forms, you will see a dashboard after you log in with links to EPC and the BEAR Form.</a:t>
            </a:r>
            <a:endParaRPr sz="1400">
              <a:solidFill>
                <a:srgbClr val="000000"/>
              </a:solidFill>
              <a:highlight>
                <a:srgbClr val="FFFFFF"/>
              </a:highlight>
            </a:endParaRPr>
          </a:p>
          <a:p>
            <a:pPr indent="-231775" lvl="1" marL="257175" rtl="0" algn="l">
              <a:spcBef>
                <a:spcPts val="450"/>
              </a:spcBef>
              <a:spcAft>
                <a:spcPts val="0"/>
              </a:spcAft>
              <a:buClr>
                <a:srgbClr val="4BACC6"/>
              </a:buClr>
              <a:buSzPts val="1400"/>
              <a:buFont typeface="Calibri"/>
              <a:buChar char="■"/>
            </a:pPr>
            <a:r>
              <a:rPr lang="en-US" sz="1400">
                <a:solidFill>
                  <a:srgbClr val="000000"/>
                </a:solidFill>
                <a:highlight>
                  <a:srgbClr val="FFFFFF"/>
                </a:highlight>
              </a:rPr>
              <a:t>E-Rate applicantes with only one entitlement, will only see a popup window with a single link instead of a dashboard.</a:t>
            </a:r>
            <a:endParaRPr sz="1400">
              <a:solidFill>
                <a:srgbClr val="000000"/>
              </a:solidFill>
              <a:highlight>
                <a:srgbClr val="FFFFFF"/>
              </a:highlight>
            </a:endParaRPr>
          </a:p>
          <a:p>
            <a:pPr indent="0" lvl="0" marL="0" rtl="0" algn="l">
              <a:lnSpc>
                <a:spcPct val="100000"/>
              </a:lnSpc>
              <a:spcBef>
                <a:spcPts val="0"/>
              </a:spcBef>
              <a:spcAft>
                <a:spcPts val="0"/>
              </a:spcAft>
              <a:buNone/>
            </a:pPr>
            <a:r>
              <a:t/>
            </a:r>
            <a:endParaRPr>
              <a:solidFill>
                <a:srgbClr val="000000"/>
              </a:solidFill>
              <a:highlight>
                <a:srgbClr val="FFFFFF"/>
              </a:highlight>
            </a:endParaRPr>
          </a:p>
          <a:p>
            <a:pPr indent="0" lvl="0" marL="0" rtl="0" algn="l">
              <a:lnSpc>
                <a:spcPct val="115000"/>
              </a:lnSpc>
              <a:spcBef>
                <a:spcPts val="600"/>
              </a:spcBef>
              <a:spcAft>
                <a:spcPts val="0"/>
              </a:spcAft>
              <a:buNone/>
            </a:pPr>
            <a:r>
              <a:t/>
            </a:r>
            <a:endParaRPr>
              <a:solidFill>
                <a:srgbClr val="000000"/>
              </a:solidFill>
            </a:endParaRPr>
          </a:p>
        </p:txBody>
      </p:sp>
      <p:sp>
        <p:nvSpPr>
          <p:cNvPr id="306" name="Google Shape;306;p60"/>
          <p:cNvSpPr txBox="1"/>
          <p:nvPr>
            <p:ph type="title"/>
          </p:nvPr>
        </p:nvSpPr>
        <p:spPr>
          <a:xfrm>
            <a:off x="0" y="543"/>
            <a:ext cx="9144000" cy="1047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3000"/>
              <a:buNone/>
            </a:pPr>
            <a:r>
              <a:rPr lang="en-US" sz="2400"/>
              <a:t>Multi-factor Authentication Coming to E-Rate</a:t>
            </a:r>
            <a:endParaRPr sz="2400"/>
          </a:p>
        </p:txBody>
      </p:sp>
      <p:pic>
        <p:nvPicPr>
          <p:cNvPr id="307" name="Google Shape;307;p60"/>
          <p:cNvPicPr preferRelativeResize="0"/>
          <p:nvPr/>
        </p:nvPicPr>
        <p:blipFill>
          <a:blip r:embed="rId5">
            <a:alphaModFix/>
          </a:blip>
          <a:stretch>
            <a:fillRect/>
          </a:stretch>
        </p:blipFill>
        <p:spPr>
          <a:xfrm>
            <a:off x="200988" y="-12"/>
            <a:ext cx="963778" cy="113385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61"/>
          <p:cNvSpPr txBox="1"/>
          <p:nvPr>
            <p:ph idx="1" type="body"/>
          </p:nvPr>
        </p:nvSpPr>
        <p:spPr>
          <a:xfrm>
            <a:off x="201000" y="1081850"/>
            <a:ext cx="8658900" cy="3485400"/>
          </a:xfrm>
          <a:prstGeom prst="rect">
            <a:avLst/>
          </a:prstGeom>
          <a:noFill/>
          <a:ln>
            <a:noFill/>
          </a:ln>
        </p:spPr>
        <p:txBody>
          <a:bodyPr anchorCtr="0" anchor="t" bIns="91425" lIns="91425" spcFirstLastPara="1" rIns="91425" wrap="square" tIns="91425">
            <a:noAutofit/>
          </a:bodyPr>
          <a:lstStyle/>
          <a:p>
            <a:pPr indent="-231775" lvl="1" marL="257175" rtl="0" algn="l">
              <a:lnSpc>
                <a:spcPct val="115000"/>
              </a:lnSpc>
              <a:spcBef>
                <a:spcPts val="1100"/>
              </a:spcBef>
              <a:spcAft>
                <a:spcPts val="0"/>
              </a:spcAft>
              <a:buClr>
                <a:srgbClr val="4BACC6"/>
              </a:buClr>
              <a:buSzPts val="1400"/>
              <a:buFont typeface="Calibri"/>
              <a:buChar char="■"/>
            </a:pPr>
            <a:r>
              <a:rPr lang="en-US" sz="1400">
                <a:solidFill>
                  <a:srgbClr val="000000"/>
                </a:solidFill>
                <a:highlight>
                  <a:srgbClr val="FFFFFF"/>
                </a:highlight>
              </a:rPr>
              <a:t>Add </a:t>
            </a:r>
            <a:r>
              <a:rPr b="1" lang="en-US" sz="1400">
                <a:solidFill>
                  <a:srgbClr val="000000"/>
                </a:solidFill>
                <a:highlight>
                  <a:srgbClr val="FFFFFF"/>
                </a:highlight>
              </a:rPr>
              <a:t>noreply@usac.org</a:t>
            </a:r>
            <a:r>
              <a:rPr lang="en-US" sz="1400">
                <a:solidFill>
                  <a:srgbClr val="000000"/>
                </a:solidFill>
                <a:highlight>
                  <a:srgbClr val="FFFFFF"/>
                </a:highlight>
              </a:rPr>
              <a:t> to your safe senders list. After USAC creates applicant’s One Portal account, USAC will send each current EPC and BEAR user an email from </a:t>
            </a:r>
            <a:r>
              <a:rPr b="1" lang="en-US" sz="1400">
                <a:solidFill>
                  <a:srgbClr val="000000"/>
                </a:solidFill>
                <a:highlight>
                  <a:srgbClr val="FFFFFF"/>
                </a:highlight>
              </a:rPr>
              <a:t>noreply@usac.org</a:t>
            </a:r>
            <a:r>
              <a:rPr lang="en-US" sz="1400">
                <a:solidFill>
                  <a:srgbClr val="000000"/>
                </a:solidFill>
                <a:highlight>
                  <a:srgbClr val="FFFFFF"/>
                </a:highlight>
              </a:rPr>
              <a:t> with instructions on how to log in for the first time.</a:t>
            </a:r>
            <a:endParaRPr sz="1400">
              <a:solidFill>
                <a:srgbClr val="000000"/>
              </a:solidFill>
              <a:highlight>
                <a:srgbClr val="FFFFFF"/>
              </a:highlight>
            </a:endParaRPr>
          </a:p>
          <a:p>
            <a:pPr indent="-231775" lvl="1" marL="257175" rtl="0" algn="l">
              <a:lnSpc>
                <a:spcPct val="115000"/>
              </a:lnSpc>
              <a:spcBef>
                <a:spcPts val="0"/>
              </a:spcBef>
              <a:spcAft>
                <a:spcPts val="0"/>
              </a:spcAft>
              <a:buClr>
                <a:srgbClr val="4BACC6"/>
              </a:buClr>
              <a:buSzPts val="1400"/>
              <a:buFont typeface="Calibri"/>
              <a:buChar char="■"/>
            </a:pPr>
            <a:r>
              <a:rPr lang="en-US" sz="1400">
                <a:solidFill>
                  <a:srgbClr val="000000"/>
                </a:solidFill>
                <a:highlight>
                  <a:srgbClr val="FFFFFF"/>
                </a:highlight>
              </a:rPr>
              <a:t>Verify the email address connected to each EPC username or BEAR Form login is correct and able to receive emails. If a different email address is listed as the primary email address, verify that email address too.  All emails and notifications will be sent to the primary email address if one has been identified. USAC will still use the applicant’s EPC login email address for the One Portal username. </a:t>
            </a:r>
            <a:endParaRPr sz="1400">
              <a:solidFill>
                <a:srgbClr val="000000"/>
              </a:solidFill>
              <a:highlight>
                <a:srgbClr val="FFFFFF"/>
              </a:highlight>
            </a:endParaRPr>
          </a:p>
          <a:p>
            <a:pPr indent="-231775" lvl="1" marL="257175" rtl="0" algn="l">
              <a:lnSpc>
                <a:spcPct val="115000"/>
              </a:lnSpc>
              <a:spcBef>
                <a:spcPts val="0"/>
              </a:spcBef>
              <a:spcAft>
                <a:spcPts val="0"/>
              </a:spcAft>
              <a:buClr>
                <a:srgbClr val="4BACC6"/>
              </a:buClr>
              <a:buSzPts val="1400"/>
              <a:buFont typeface="Calibri"/>
              <a:buChar char="■"/>
            </a:pPr>
            <a:r>
              <a:rPr lang="en-US" sz="1400">
                <a:solidFill>
                  <a:srgbClr val="000000"/>
                </a:solidFill>
                <a:highlight>
                  <a:srgbClr val="FFFFFF"/>
                </a:highlight>
              </a:rPr>
              <a:t>Each applicant will need to decide how they would like to receive </a:t>
            </a:r>
            <a:r>
              <a:rPr lang="en-US" sz="1400">
                <a:solidFill>
                  <a:srgbClr val="000000"/>
                </a:solidFill>
                <a:highlight>
                  <a:srgbClr val="FFFFFF"/>
                </a:highlight>
              </a:rPr>
              <a:t>their</a:t>
            </a:r>
            <a:r>
              <a:rPr lang="en-US" sz="1400">
                <a:solidFill>
                  <a:srgbClr val="000000"/>
                </a:solidFill>
                <a:highlight>
                  <a:srgbClr val="FFFFFF"/>
                </a:highlight>
              </a:rPr>
              <a:t> second verification factor (code). USAC will send a new code each time an applicant logs into One Portal. Codes can be sent to:</a:t>
            </a:r>
            <a:endParaRPr sz="1400">
              <a:solidFill>
                <a:srgbClr val="000000"/>
              </a:solidFill>
              <a:highlight>
                <a:srgbClr val="FFFFFF"/>
              </a:highlight>
            </a:endParaRPr>
          </a:p>
          <a:p>
            <a:pPr indent="-205581" lvl="2" marL="425053" rtl="0" algn="l">
              <a:lnSpc>
                <a:spcPct val="115000"/>
              </a:lnSpc>
              <a:spcBef>
                <a:spcPts val="0"/>
              </a:spcBef>
              <a:spcAft>
                <a:spcPts val="0"/>
              </a:spcAft>
              <a:buClr>
                <a:srgbClr val="4BACC6"/>
              </a:buClr>
              <a:buSzPts val="1400"/>
              <a:buFont typeface="Calibri"/>
              <a:buChar char="•"/>
            </a:pPr>
            <a:r>
              <a:rPr lang="en-US" sz="1400">
                <a:solidFill>
                  <a:srgbClr val="000000"/>
                </a:solidFill>
                <a:highlight>
                  <a:srgbClr val="FFFFFF"/>
                </a:highlight>
              </a:rPr>
              <a:t>an email address,</a:t>
            </a:r>
            <a:endParaRPr sz="1400">
              <a:solidFill>
                <a:srgbClr val="000000"/>
              </a:solidFill>
              <a:highlight>
                <a:srgbClr val="FFFFFF"/>
              </a:highlight>
            </a:endParaRPr>
          </a:p>
          <a:p>
            <a:pPr indent="-205581" lvl="2" marL="425053" rtl="0" algn="l">
              <a:lnSpc>
                <a:spcPct val="115000"/>
              </a:lnSpc>
              <a:spcBef>
                <a:spcPts val="0"/>
              </a:spcBef>
              <a:spcAft>
                <a:spcPts val="0"/>
              </a:spcAft>
              <a:buClr>
                <a:srgbClr val="4BACC6"/>
              </a:buClr>
              <a:buSzPts val="1400"/>
              <a:buFont typeface="Calibri"/>
              <a:buChar char="•"/>
            </a:pPr>
            <a:r>
              <a:rPr lang="en-US" sz="1400">
                <a:solidFill>
                  <a:srgbClr val="000000"/>
                </a:solidFill>
                <a:highlight>
                  <a:srgbClr val="FFFFFF"/>
                </a:highlight>
              </a:rPr>
              <a:t>another alternative email address, or</a:t>
            </a:r>
            <a:endParaRPr sz="1400">
              <a:solidFill>
                <a:srgbClr val="000000"/>
              </a:solidFill>
              <a:highlight>
                <a:srgbClr val="FFFFFF"/>
              </a:highlight>
            </a:endParaRPr>
          </a:p>
          <a:p>
            <a:pPr indent="-205581" lvl="2" marL="425053" rtl="0" algn="l">
              <a:lnSpc>
                <a:spcPct val="115000"/>
              </a:lnSpc>
              <a:spcBef>
                <a:spcPts val="0"/>
              </a:spcBef>
              <a:spcAft>
                <a:spcPts val="0"/>
              </a:spcAft>
              <a:buClr>
                <a:srgbClr val="4BACC6"/>
              </a:buClr>
              <a:buSzPts val="1400"/>
              <a:buFont typeface="Calibri"/>
              <a:buChar char="•"/>
            </a:pPr>
            <a:r>
              <a:rPr lang="en-US" sz="1400">
                <a:solidFill>
                  <a:srgbClr val="000000"/>
                </a:solidFill>
                <a:highlight>
                  <a:srgbClr val="FFFFFF"/>
                </a:highlight>
              </a:rPr>
              <a:t>a cell phone.</a:t>
            </a:r>
            <a:endParaRPr sz="1400">
              <a:solidFill>
                <a:srgbClr val="000000"/>
              </a:solidFill>
              <a:highlight>
                <a:srgbClr val="FFFFFF"/>
              </a:highlight>
            </a:endParaRPr>
          </a:p>
          <a:p>
            <a:pPr indent="-231775" lvl="1" marL="257175" rtl="0" algn="l">
              <a:spcBef>
                <a:spcPts val="450"/>
              </a:spcBef>
              <a:spcAft>
                <a:spcPts val="0"/>
              </a:spcAft>
              <a:buClr>
                <a:srgbClr val="4BACC6"/>
              </a:buClr>
              <a:buSzPts val="1400"/>
              <a:buFont typeface="Calibri"/>
              <a:buChar char="■"/>
            </a:pPr>
            <a:r>
              <a:rPr lang="en-US" sz="1400">
                <a:solidFill>
                  <a:srgbClr val="000000"/>
                </a:solidFill>
                <a:highlight>
                  <a:srgbClr val="FFFFFF"/>
                </a:highlight>
              </a:rPr>
              <a:t>Current EPC and BEAR user should watch for an email from USAC at the end of July.</a:t>
            </a:r>
            <a:endParaRPr sz="1400">
              <a:solidFill>
                <a:srgbClr val="000000"/>
              </a:solidFill>
            </a:endParaRPr>
          </a:p>
          <a:p>
            <a:pPr indent="0" lvl="0" marL="0" rtl="0" algn="l">
              <a:lnSpc>
                <a:spcPct val="100000"/>
              </a:lnSpc>
              <a:spcBef>
                <a:spcPts val="0"/>
              </a:spcBef>
              <a:spcAft>
                <a:spcPts val="0"/>
              </a:spcAft>
              <a:buNone/>
            </a:pPr>
            <a:r>
              <a:t/>
            </a:r>
            <a:endParaRPr>
              <a:solidFill>
                <a:srgbClr val="000000"/>
              </a:solidFill>
              <a:highlight>
                <a:srgbClr val="FFFFFF"/>
              </a:highlight>
            </a:endParaRPr>
          </a:p>
          <a:p>
            <a:pPr indent="0" lvl="0" marL="0" rtl="0" algn="l">
              <a:lnSpc>
                <a:spcPct val="115000"/>
              </a:lnSpc>
              <a:spcBef>
                <a:spcPts val="600"/>
              </a:spcBef>
              <a:spcAft>
                <a:spcPts val="0"/>
              </a:spcAft>
              <a:buNone/>
            </a:pPr>
            <a:r>
              <a:t/>
            </a:r>
            <a:endParaRPr>
              <a:solidFill>
                <a:srgbClr val="000000"/>
              </a:solidFill>
            </a:endParaRPr>
          </a:p>
        </p:txBody>
      </p:sp>
      <p:sp>
        <p:nvSpPr>
          <p:cNvPr id="314" name="Google Shape;314;p61"/>
          <p:cNvSpPr txBox="1"/>
          <p:nvPr>
            <p:ph type="title"/>
          </p:nvPr>
        </p:nvSpPr>
        <p:spPr>
          <a:xfrm>
            <a:off x="0" y="543"/>
            <a:ext cx="9144000" cy="1047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3000"/>
              <a:buNone/>
            </a:pPr>
            <a:r>
              <a:rPr lang="en-US" sz="2400"/>
              <a:t>How to Prepare for MFA and One Portal Access</a:t>
            </a:r>
            <a:endParaRPr sz="2400"/>
          </a:p>
        </p:txBody>
      </p:sp>
      <p:pic>
        <p:nvPicPr>
          <p:cNvPr id="315" name="Google Shape;315;p61"/>
          <p:cNvPicPr preferRelativeResize="0"/>
          <p:nvPr/>
        </p:nvPicPr>
        <p:blipFill>
          <a:blip r:embed="rId3">
            <a:alphaModFix/>
          </a:blip>
          <a:stretch>
            <a:fillRect/>
          </a:stretch>
        </p:blipFill>
        <p:spPr>
          <a:xfrm>
            <a:off x="82837" y="562"/>
            <a:ext cx="959150" cy="1132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62"/>
          <p:cNvSpPr txBox="1"/>
          <p:nvPr>
            <p:ph idx="1" type="body"/>
          </p:nvPr>
        </p:nvSpPr>
        <p:spPr>
          <a:xfrm>
            <a:off x="201000" y="1081850"/>
            <a:ext cx="8706300" cy="1224300"/>
          </a:xfrm>
          <a:prstGeom prst="rect">
            <a:avLst/>
          </a:prstGeom>
          <a:noFill/>
          <a:ln>
            <a:noFill/>
          </a:ln>
        </p:spPr>
        <p:txBody>
          <a:bodyPr anchorCtr="0" anchor="t" bIns="91425" lIns="91425" spcFirstLastPara="1" rIns="91425" wrap="square" tIns="91425">
            <a:noAutofit/>
          </a:bodyPr>
          <a:lstStyle/>
          <a:p>
            <a:pPr indent="-231775" lvl="1" marL="257175" rtl="0" algn="l">
              <a:lnSpc>
                <a:spcPct val="115000"/>
              </a:lnSpc>
              <a:spcBef>
                <a:spcPts val="1100"/>
              </a:spcBef>
              <a:spcAft>
                <a:spcPts val="0"/>
              </a:spcAft>
              <a:buClr>
                <a:srgbClr val="4BACC6"/>
              </a:buClr>
              <a:buSzPts val="1400"/>
              <a:buFont typeface="Calibri"/>
              <a:buChar char="■"/>
            </a:pPr>
            <a:r>
              <a:rPr lang="en-US" sz="1400">
                <a:solidFill>
                  <a:srgbClr val="000000"/>
                </a:solidFill>
              </a:rPr>
              <a:t>As of July 1</a:t>
            </a:r>
            <a:r>
              <a:rPr baseline="30000" lang="en-US" sz="1400">
                <a:solidFill>
                  <a:srgbClr val="000000"/>
                </a:solidFill>
              </a:rPr>
              <a:t>st</a:t>
            </a:r>
            <a:r>
              <a:rPr lang="en-US" sz="1400">
                <a:solidFill>
                  <a:srgbClr val="000000"/>
                </a:solidFill>
              </a:rPr>
              <a:t>, the EPC portal was updated to permit the submission of Form 470s for FY 2021.</a:t>
            </a:r>
            <a:endParaRPr sz="1400">
              <a:solidFill>
                <a:srgbClr val="000000"/>
              </a:solidFill>
            </a:endParaRPr>
          </a:p>
          <a:p>
            <a:pPr indent="-231775" lvl="1" marL="257175" rtl="0" algn="l">
              <a:lnSpc>
                <a:spcPct val="115000"/>
              </a:lnSpc>
              <a:spcBef>
                <a:spcPts val="0"/>
              </a:spcBef>
              <a:spcAft>
                <a:spcPts val="0"/>
              </a:spcAft>
              <a:buClr>
                <a:srgbClr val="4BACC6"/>
              </a:buClr>
              <a:buSzPts val="1400"/>
              <a:buFont typeface="Calibri"/>
              <a:buChar char="■"/>
            </a:pPr>
            <a:r>
              <a:rPr lang="en-US" sz="1400">
                <a:solidFill>
                  <a:srgbClr val="000000"/>
                </a:solidFill>
              </a:rPr>
              <a:t>The FCC had planned to update the Form 470 with less confusing drop-down menus for service types, will remain the same.  Applicants must be careful to select the appropriate choice(s) for Internet access and related transport services.  Specifically:</a:t>
            </a:r>
            <a:endParaRPr sz="1400">
              <a:solidFill>
                <a:srgbClr val="000000"/>
              </a:solidFill>
            </a:endParaRPr>
          </a:p>
          <a:p>
            <a:pPr indent="-231775" lvl="1" marL="257175" rtl="0" algn="l">
              <a:lnSpc>
                <a:spcPct val="115000"/>
              </a:lnSpc>
              <a:spcBef>
                <a:spcPts val="0"/>
              </a:spcBef>
              <a:spcAft>
                <a:spcPts val="0"/>
              </a:spcAft>
              <a:buClr>
                <a:srgbClr val="4BACC6"/>
              </a:buClr>
              <a:buSzPts val="1400"/>
              <a:buFont typeface="Calibri"/>
              <a:buChar char="■"/>
            </a:pPr>
            <a:r>
              <a:rPr lang="en-US" sz="1400">
                <a:solidFill>
                  <a:srgbClr val="000000"/>
                </a:solidFill>
                <a:highlight>
                  <a:srgbClr val="FFFFFF"/>
                </a:highlight>
              </a:rPr>
              <a:t>The appropriate drop-down option for an applicant seeking bids for Internet access delivered to its premises (i.e., a service that includes data transmission service) is either </a:t>
            </a:r>
            <a:r>
              <a:rPr b="1" lang="en-US" sz="1400">
                <a:solidFill>
                  <a:srgbClr val="000000"/>
                </a:solidFill>
                <a:highlight>
                  <a:srgbClr val="FFFFFF"/>
                </a:highlight>
              </a:rPr>
              <a:t>Leased Lit Fiber (with or without Internet Access) </a:t>
            </a:r>
            <a:r>
              <a:rPr lang="en-US" sz="1400">
                <a:solidFill>
                  <a:srgbClr val="000000"/>
                </a:solidFill>
                <a:highlight>
                  <a:srgbClr val="FFFFFF"/>
                </a:highlight>
              </a:rPr>
              <a:t>or</a:t>
            </a:r>
            <a:r>
              <a:rPr b="1" lang="en-US" sz="1400">
                <a:solidFill>
                  <a:srgbClr val="000000"/>
                </a:solidFill>
                <a:highlight>
                  <a:srgbClr val="FFFFFF"/>
                </a:highlight>
              </a:rPr>
              <a:t> Internet Access and Transport Bundled (Non-Fiber).</a:t>
            </a:r>
            <a:endParaRPr b="1" sz="1400">
              <a:solidFill>
                <a:srgbClr val="000000"/>
              </a:solidFill>
              <a:highlight>
                <a:srgbClr val="FFFFFF"/>
              </a:highlight>
            </a:endParaRPr>
          </a:p>
          <a:p>
            <a:pPr indent="-231775" lvl="1" marL="257175" rtl="0" algn="l">
              <a:lnSpc>
                <a:spcPct val="115000"/>
              </a:lnSpc>
              <a:spcBef>
                <a:spcPts val="0"/>
              </a:spcBef>
              <a:spcAft>
                <a:spcPts val="0"/>
              </a:spcAft>
              <a:buClr>
                <a:srgbClr val="4BACC6"/>
              </a:buClr>
              <a:buSzPts val="1400"/>
              <a:buFont typeface="Calibri"/>
              <a:buChar char="■"/>
            </a:pPr>
            <a:r>
              <a:rPr lang="en-US" sz="1400">
                <a:solidFill>
                  <a:srgbClr val="000000"/>
                </a:solidFill>
              </a:rPr>
              <a:t>The appropriate drop-down option for an applicant seeking bids on bulk Internet, which the applicant is responsible for transporting to its premises, is </a:t>
            </a:r>
            <a:r>
              <a:rPr b="1" lang="en-US" sz="1400">
                <a:solidFill>
                  <a:srgbClr val="000000"/>
                </a:solidFill>
              </a:rPr>
              <a:t>Internet Access: ISP Service Only (No Transport Circuit Included).</a:t>
            </a:r>
            <a:endParaRPr sz="1400">
              <a:solidFill>
                <a:srgbClr val="000000"/>
              </a:solidFill>
            </a:endParaRPr>
          </a:p>
        </p:txBody>
      </p:sp>
      <p:sp>
        <p:nvSpPr>
          <p:cNvPr id="322" name="Google Shape;322;p62"/>
          <p:cNvSpPr txBox="1"/>
          <p:nvPr>
            <p:ph type="title"/>
          </p:nvPr>
        </p:nvSpPr>
        <p:spPr>
          <a:xfrm>
            <a:off x="0" y="543"/>
            <a:ext cx="9144000" cy="1047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3000"/>
              <a:buNone/>
            </a:pPr>
            <a:r>
              <a:rPr lang="en-US" sz="2400"/>
              <a:t>Form 470 for FY 2021</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63"/>
          <p:cNvSpPr txBox="1"/>
          <p:nvPr>
            <p:ph idx="1" type="body"/>
          </p:nvPr>
        </p:nvSpPr>
        <p:spPr>
          <a:xfrm>
            <a:off x="201000" y="1081850"/>
            <a:ext cx="8658900" cy="3485400"/>
          </a:xfrm>
          <a:prstGeom prst="rect">
            <a:avLst/>
          </a:prstGeom>
          <a:noFill/>
          <a:ln>
            <a:noFill/>
          </a:ln>
        </p:spPr>
        <p:txBody>
          <a:bodyPr anchorCtr="0" anchor="t" bIns="91425" lIns="91425" spcFirstLastPara="1" rIns="91425" wrap="square" tIns="91425">
            <a:noAutofit/>
          </a:bodyPr>
          <a:lstStyle/>
          <a:p>
            <a:pPr indent="-231775" lvl="1" marL="257175" rtl="0" algn="l">
              <a:spcBef>
                <a:spcPts val="450"/>
              </a:spcBef>
              <a:spcAft>
                <a:spcPts val="0"/>
              </a:spcAft>
              <a:buClr>
                <a:srgbClr val="4BACC6"/>
              </a:buClr>
              <a:buSzPts val="1400"/>
              <a:buFont typeface="Calibri"/>
              <a:buChar char="■"/>
            </a:pPr>
            <a:r>
              <a:rPr lang="en-US" sz="1400">
                <a:solidFill>
                  <a:srgbClr val="000000"/>
                </a:solidFill>
              </a:rPr>
              <a:t>FCC Public Notice (</a:t>
            </a:r>
            <a:r>
              <a:rPr lang="en-US" sz="1400" u="sng">
                <a:solidFill>
                  <a:srgbClr val="0000FF"/>
                </a:solidFill>
                <a:hlinkClick r:id="rId3"/>
              </a:rPr>
              <a:t>DA 20-712</a:t>
            </a:r>
            <a:r>
              <a:rPr lang="en-US" sz="1400">
                <a:solidFill>
                  <a:srgbClr val="000000"/>
                </a:solidFill>
              </a:rPr>
              <a:t>) released the week of July 5, 2020 formally directed USAC to fund all eligible Category 1 and Category 2 funding requests for FY 2020.  The Notice was expected given (a) the E-rate funding cap for FY 2020, adjusted for inflation, is $4.23 billion; (b) an additional $500 million in previously unused funds is available for carry-over into FY 2020; and (c) USAC’s</a:t>
            </a:r>
            <a:r>
              <a:rPr lang="en-US" sz="1400">
                <a:solidFill>
                  <a:srgbClr val="000000"/>
                </a:solidFill>
                <a:uFill>
                  <a:noFill/>
                </a:uFill>
                <a:hlinkClick r:id="rId4"/>
              </a:rPr>
              <a:t> </a:t>
            </a:r>
            <a:r>
              <a:rPr lang="en-US" sz="1400" u="sng">
                <a:solidFill>
                  <a:srgbClr val="0000FF"/>
                </a:solidFill>
                <a:hlinkClick r:id="rId5"/>
              </a:rPr>
              <a:t>preliminary estimate of demand</a:t>
            </a:r>
            <a:r>
              <a:rPr lang="en-US" sz="1400">
                <a:solidFill>
                  <a:srgbClr val="000000"/>
                </a:solidFill>
              </a:rPr>
              <a:t> for FY 2020 is only $2.91 billion.</a:t>
            </a:r>
            <a:endParaRPr sz="1400">
              <a:solidFill>
                <a:srgbClr val="000000"/>
              </a:solidFill>
            </a:endParaRPr>
          </a:p>
          <a:p>
            <a:pPr indent="0" lvl="0" marL="0" rtl="0" algn="l">
              <a:lnSpc>
                <a:spcPct val="100000"/>
              </a:lnSpc>
              <a:spcBef>
                <a:spcPts val="0"/>
              </a:spcBef>
              <a:spcAft>
                <a:spcPts val="0"/>
              </a:spcAft>
              <a:buNone/>
            </a:pPr>
            <a:r>
              <a:t/>
            </a:r>
            <a:endParaRPr>
              <a:solidFill>
                <a:srgbClr val="000000"/>
              </a:solidFill>
              <a:highlight>
                <a:srgbClr val="FFFFFF"/>
              </a:highlight>
            </a:endParaRPr>
          </a:p>
          <a:p>
            <a:pPr indent="0" lvl="0" marL="0" rtl="0" algn="l">
              <a:lnSpc>
                <a:spcPct val="115000"/>
              </a:lnSpc>
              <a:spcBef>
                <a:spcPts val="600"/>
              </a:spcBef>
              <a:spcAft>
                <a:spcPts val="0"/>
              </a:spcAft>
              <a:buNone/>
            </a:pPr>
            <a:r>
              <a:t/>
            </a:r>
            <a:endParaRPr>
              <a:solidFill>
                <a:srgbClr val="000000"/>
              </a:solidFill>
            </a:endParaRPr>
          </a:p>
        </p:txBody>
      </p:sp>
      <p:sp>
        <p:nvSpPr>
          <p:cNvPr id="329" name="Google Shape;329;p63"/>
          <p:cNvSpPr txBox="1"/>
          <p:nvPr>
            <p:ph type="title"/>
          </p:nvPr>
        </p:nvSpPr>
        <p:spPr>
          <a:xfrm>
            <a:off x="0" y="543"/>
            <a:ext cx="9144000" cy="1047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3000"/>
              <a:buNone/>
            </a:pPr>
            <a:r>
              <a:rPr lang="en-US" sz="2400"/>
              <a:t>2020 Funding Cap</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64"/>
          <p:cNvSpPr txBox="1"/>
          <p:nvPr>
            <p:ph idx="1" type="body"/>
          </p:nvPr>
        </p:nvSpPr>
        <p:spPr>
          <a:xfrm>
            <a:off x="201000" y="1081850"/>
            <a:ext cx="8658900" cy="3485400"/>
          </a:xfrm>
          <a:prstGeom prst="rect">
            <a:avLst/>
          </a:prstGeom>
          <a:noFill/>
          <a:ln>
            <a:noFill/>
          </a:ln>
        </p:spPr>
        <p:txBody>
          <a:bodyPr anchorCtr="0" anchor="t" bIns="91425" lIns="91425" spcFirstLastPara="1" rIns="91425" wrap="square" tIns="91425">
            <a:noAutofit/>
          </a:bodyPr>
          <a:lstStyle/>
          <a:p>
            <a:pPr indent="-231775" lvl="1" marL="257175" rtl="0" algn="l">
              <a:spcBef>
                <a:spcPts val="450"/>
              </a:spcBef>
              <a:spcAft>
                <a:spcPts val="0"/>
              </a:spcAft>
              <a:buClr>
                <a:srgbClr val="3DA8CA"/>
              </a:buClr>
              <a:buSzPts val="1400"/>
              <a:buFont typeface="Calibri"/>
              <a:buChar char="■"/>
            </a:pPr>
            <a:r>
              <a:rPr lang="en-US" sz="1400">
                <a:solidFill>
                  <a:srgbClr val="000000"/>
                </a:solidFill>
                <a:highlight>
                  <a:srgbClr val="FFFFFF"/>
                </a:highlight>
              </a:rPr>
              <a:t>Last November, the FCC adopted an Order (</a:t>
            </a:r>
            <a:r>
              <a:rPr lang="en-US" sz="1400" u="sng">
                <a:solidFill>
                  <a:srgbClr val="0000FF"/>
                </a:solidFill>
                <a:highlight>
                  <a:srgbClr val="FFFFFF"/>
                </a:highlight>
                <a:hlinkClick r:id="rId3"/>
              </a:rPr>
              <a:t>FCC 19-121</a:t>
            </a:r>
            <a:r>
              <a:rPr lang="en-US" sz="1400">
                <a:solidFill>
                  <a:srgbClr val="000000"/>
                </a:solidFill>
                <a:highlight>
                  <a:srgbClr val="FFFFFF"/>
                </a:highlight>
              </a:rPr>
              <a:t>) barring the use of Universal Service Fund (“USF”) subsidies to fund equipment and services from companies deemed to provide a national security risk.</a:t>
            </a:r>
            <a:endParaRPr sz="1400">
              <a:solidFill>
                <a:srgbClr val="000000"/>
              </a:solidFill>
              <a:highlight>
                <a:srgbClr val="FFFFFF"/>
              </a:highlight>
            </a:endParaRPr>
          </a:p>
          <a:p>
            <a:pPr indent="-231775" lvl="1" marL="257175" rtl="0" algn="l">
              <a:spcBef>
                <a:spcPts val="450"/>
              </a:spcBef>
              <a:spcAft>
                <a:spcPts val="0"/>
              </a:spcAft>
              <a:buClr>
                <a:srgbClr val="3DA8CA"/>
              </a:buClr>
              <a:buSzPts val="1400"/>
              <a:buFont typeface="Calibri"/>
              <a:buChar char="■"/>
            </a:pPr>
            <a:r>
              <a:rPr lang="en-US" sz="1400">
                <a:solidFill>
                  <a:srgbClr val="000000"/>
                </a:solidFill>
                <a:highlight>
                  <a:srgbClr val="FFFFFF"/>
                </a:highlight>
              </a:rPr>
              <a:t>The FCC has formally designated two Chinese companies — Huawei Technologies Company (</a:t>
            </a:r>
            <a:r>
              <a:rPr lang="en-US" sz="1400" u="sng">
                <a:solidFill>
                  <a:srgbClr val="0000FF"/>
                </a:solidFill>
                <a:highlight>
                  <a:srgbClr val="FFFFFF"/>
                </a:highlight>
                <a:hlinkClick r:id="rId4"/>
              </a:rPr>
              <a:t>DA 20-690</a:t>
            </a:r>
            <a:r>
              <a:rPr lang="en-US" sz="1400">
                <a:solidFill>
                  <a:srgbClr val="000000"/>
                </a:solidFill>
                <a:highlight>
                  <a:srgbClr val="FFFFFF"/>
                </a:highlight>
              </a:rPr>
              <a:t>) and ZTE Corporation (</a:t>
            </a:r>
            <a:r>
              <a:rPr lang="en-US" sz="1400" u="sng">
                <a:solidFill>
                  <a:srgbClr val="0000FF"/>
                </a:solidFill>
                <a:highlight>
                  <a:srgbClr val="FFFFFF"/>
                </a:highlight>
                <a:hlinkClick r:id="rId5"/>
              </a:rPr>
              <a:t>DA 20-691</a:t>
            </a:r>
            <a:r>
              <a:rPr lang="en-US" sz="1400">
                <a:solidFill>
                  <a:srgbClr val="000000"/>
                </a:solidFill>
                <a:highlight>
                  <a:srgbClr val="FFFFFF"/>
                </a:highlight>
              </a:rPr>
              <a:t>) — as covered companies for purposes on the November 2019 ban. </a:t>
            </a:r>
            <a:endParaRPr sz="1400">
              <a:solidFill>
                <a:srgbClr val="000000"/>
              </a:solidFill>
              <a:highlight>
                <a:srgbClr val="FFFFFF"/>
              </a:highlight>
            </a:endParaRPr>
          </a:p>
          <a:p>
            <a:pPr indent="-231775" lvl="1" marL="257175" rtl="0" algn="l">
              <a:spcBef>
                <a:spcPts val="450"/>
              </a:spcBef>
              <a:spcAft>
                <a:spcPts val="0"/>
              </a:spcAft>
              <a:buClr>
                <a:srgbClr val="3DA8CA"/>
              </a:buClr>
              <a:buSzPts val="1400"/>
              <a:buFont typeface="Calibri"/>
              <a:buChar char="■"/>
            </a:pPr>
            <a:r>
              <a:rPr lang="en-US" sz="1400">
                <a:solidFill>
                  <a:srgbClr val="000000"/>
                </a:solidFill>
                <a:highlight>
                  <a:srgbClr val="FFFFFF"/>
                </a:highlight>
              </a:rPr>
              <a:t>As a result of this action, money from the FCC’s Universal Service Fund may no longer be used to purchase or upgrade any equipment or services from either company or source through non-affiliated suppliers.</a:t>
            </a:r>
            <a:endParaRPr sz="1400">
              <a:solidFill>
                <a:srgbClr val="000000"/>
              </a:solidFill>
              <a:highlight>
                <a:srgbClr val="FFFFFF"/>
              </a:highlight>
            </a:endParaRPr>
          </a:p>
          <a:p>
            <a:pPr indent="-231775" lvl="1" marL="257175" rtl="0" algn="l">
              <a:spcBef>
                <a:spcPts val="450"/>
              </a:spcBef>
              <a:spcAft>
                <a:spcPts val="0"/>
              </a:spcAft>
              <a:buClr>
                <a:srgbClr val="3DA8CA"/>
              </a:buClr>
              <a:buSzPts val="1400"/>
              <a:buChar char="■"/>
            </a:pPr>
            <a:r>
              <a:rPr lang="en-US" sz="1400">
                <a:solidFill>
                  <a:srgbClr val="000000"/>
                </a:solidFill>
                <a:highlight>
                  <a:srgbClr val="FFFFFF"/>
                </a:highlight>
              </a:rPr>
              <a:t>School systems who have purchased devices which are made in whole or in part by either of these two companies should begin working on plans to replace these devices. Additionally, any short-term maintenance or support costs of these devices should consider paying for these services with local or other non-federal funding.</a:t>
            </a:r>
            <a:endParaRPr sz="1400">
              <a:solidFill>
                <a:srgbClr val="000000"/>
              </a:solidFill>
              <a:highlight>
                <a:srgbClr val="FFFFFF"/>
              </a:highlight>
            </a:endParaRPr>
          </a:p>
          <a:p>
            <a:pPr indent="0" lvl="0" marL="0" rtl="0" algn="l">
              <a:lnSpc>
                <a:spcPct val="100000"/>
              </a:lnSpc>
              <a:spcBef>
                <a:spcPts val="0"/>
              </a:spcBef>
              <a:spcAft>
                <a:spcPts val="0"/>
              </a:spcAft>
              <a:buNone/>
            </a:pPr>
            <a:r>
              <a:t/>
            </a:r>
            <a:endParaRPr>
              <a:solidFill>
                <a:srgbClr val="000000"/>
              </a:solidFill>
              <a:highlight>
                <a:srgbClr val="FFFFFF"/>
              </a:highlight>
            </a:endParaRPr>
          </a:p>
          <a:p>
            <a:pPr indent="0" lvl="0" marL="0" rtl="0" algn="l">
              <a:lnSpc>
                <a:spcPct val="115000"/>
              </a:lnSpc>
              <a:spcBef>
                <a:spcPts val="600"/>
              </a:spcBef>
              <a:spcAft>
                <a:spcPts val="0"/>
              </a:spcAft>
              <a:buNone/>
            </a:pPr>
            <a:r>
              <a:t/>
            </a:r>
            <a:endParaRPr>
              <a:solidFill>
                <a:srgbClr val="000000"/>
              </a:solidFill>
            </a:endParaRPr>
          </a:p>
        </p:txBody>
      </p:sp>
      <p:sp>
        <p:nvSpPr>
          <p:cNvPr id="336" name="Google Shape;336;p64"/>
          <p:cNvSpPr txBox="1"/>
          <p:nvPr>
            <p:ph type="title"/>
          </p:nvPr>
        </p:nvSpPr>
        <p:spPr>
          <a:xfrm>
            <a:off x="0" y="543"/>
            <a:ext cx="9144000" cy="1047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3000"/>
              <a:buNone/>
            </a:pPr>
            <a:r>
              <a:rPr lang="en-US" sz="2400"/>
              <a:t>Ban of Chinese Companies</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65"/>
          <p:cNvSpPr txBox="1"/>
          <p:nvPr>
            <p:ph idx="1" type="body"/>
          </p:nvPr>
        </p:nvSpPr>
        <p:spPr>
          <a:xfrm>
            <a:off x="201000" y="1081850"/>
            <a:ext cx="8658900" cy="3485400"/>
          </a:xfrm>
          <a:prstGeom prst="rect">
            <a:avLst/>
          </a:prstGeom>
          <a:noFill/>
          <a:ln>
            <a:noFill/>
          </a:ln>
        </p:spPr>
        <p:txBody>
          <a:bodyPr anchorCtr="0" anchor="t" bIns="91425" lIns="91425" spcFirstLastPara="1" rIns="91425" wrap="square" tIns="91425">
            <a:noAutofit/>
          </a:bodyPr>
          <a:lstStyle/>
          <a:p>
            <a:pPr indent="-231775" lvl="1" marL="257175" rtl="0" algn="l">
              <a:spcBef>
                <a:spcPts val="450"/>
              </a:spcBef>
              <a:spcAft>
                <a:spcPts val="0"/>
              </a:spcAft>
              <a:buClr>
                <a:srgbClr val="4BACC6"/>
              </a:buClr>
              <a:buSzPts val="1400"/>
              <a:buFont typeface="Calibri"/>
              <a:buChar char="■"/>
            </a:pPr>
            <a:r>
              <a:rPr lang="en-US" sz="1400">
                <a:solidFill>
                  <a:srgbClr val="000000"/>
                </a:solidFill>
              </a:rPr>
              <a:t>USAC is continuing to ask applicants to provide feedback on USAC’s IT systems using the</a:t>
            </a:r>
            <a:r>
              <a:rPr lang="en-US" sz="1400">
                <a:solidFill>
                  <a:srgbClr val="000000"/>
                </a:solidFill>
                <a:uFill>
                  <a:noFill/>
                </a:uFill>
                <a:hlinkClick r:id="rId3"/>
              </a:rPr>
              <a:t> </a:t>
            </a:r>
            <a:r>
              <a:rPr lang="en-US" sz="1400" u="sng">
                <a:solidFill>
                  <a:srgbClr val="0000FF"/>
                </a:solidFill>
                <a:hlinkClick r:id="rId4"/>
              </a:rPr>
              <a:t>Share Your E-rate User-Experience System Ideas</a:t>
            </a:r>
            <a:r>
              <a:rPr lang="en-US" sz="1400">
                <a:solidFill>
                  <a:srgbClr val="000000"/>
                </a:solidFill>
              </a:rPr>
              <a:t> form on USAC’s website</a:t>
            </a:r>
            <a:r>
              <a:rPr lang="en-US" sz="1400">
                <a:solidFill>
                  <a:srgbClr val="000000"/>
                </a:solidFill>
              </a:rPr>
              <a:t>.  USAC has also begun including a </a:t>
            </a:r>
            <a:r>
              <a:rPr lang="en-US" sz="1400" u="sng">
                <a:solidFill>
                  <a:srgbClr val="1155CC"/>
                </a:solidFill>
                <a:hlinkClick r:id="rId5"/>
              </a:rPr>
              <a:t>list of enhancements</a:t>
            </a:r>
            <a:r>
              <a:rPr lang="en-US" sz="1400">
                <a:solidFill>
                  <a:srgbClr val="000000"/>
                </a:solidFill>
              </a:rPr>
              <a:t> that have been implemented based on feedback from the stakeholder community,.</a:t>
            </a:r>
            <a:endParaRPr sz="1400">
              <a:solidFill>
                <a:srgbClr val="000000"/>
              </a:solidFill>
            </a:endParaRPr>
          </a:p>
          <a:p>
            <a:pPr indent="0" lvl="0" marL="0" rtl="0" algn="l">
              <a:lnSpc>
                <a:spcPct val="100000"/>
              </a:lnSpc>
              <a:spcBef>
                <a:spcPts val="0"/>
              </a:spcBef>
              <a:spcAft>
                <a:spcPts val="0"/>
              </a:spcAft>
              <a:buNone/>
            </a:pPr>
            <a:r>
              <a:t/>
            </a:r>
            <a:endParaRPr>
              <a:solidFill>
                <a:srgbClr val="000000"/>
              </a:solidFill>
              <a:highlight>
                <a:srgbClr val="FFFFFF"/>
              </a:highlight>
            </a:endParaRPr>
          </a:p>
          <a:p>
            <a:pPr indent="0" lvl="0" marL="0" rtl="0" algn="l">
              <a:lnSpc>
                <a:spcPct val="115000"/>
              </a:lnSpc>
              <a:spcBef>
                <a:spcPts val="600"/>
              </a:spcBef>
              <a:spcAft>
                <a:spcPts val="0"/>
              </a:spcAft>
              <a:buNone/>
            </a:pPr>
            <a:r>
              <a:t/>
            </a:r>
            <a:endParaRPr>
              <a:solidFill>
                <a:srgbClr val="000000"/>
              </a:solidFill>
            </a:endParaRPr>
          </a:p>
        </p:txBody>
      </p:sp>
      <p:sp>
        <p:nvSpPr>
          <p:cNvPr id="343" name="Google Shape;343;p65"/>
          <p:cNvSpPr txBox="1"/>
          <p:nvPr>
            <p:ph type="title"/>
          </p:nvPr>
        </p:nvSpPr>
        <p:spPr>
          <a:xfrm>
            <a:off x="0" y="543"/>
            <a:ext cx="9144000" cy="1047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3000"/>
              <a:buNone/>
            </a:pPr>
            <a:r>
              <a:rPr lang="en-US" sz="2400"/>
              <a:t>User Experience Enhancements</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66"/>
          <p:cNvSpPr txBox="1"/>
          <p:nvPr>
            <p:ph idx="1" type="body"/>
          </p:nvPr>
        </p:nvSpPr>
        <p:spPr>
          <a:xfrm>
            <a:off x="201000" y="1081850"/>
            <a:ext cx="8658900" cy="3485400"/>
          </a:xfrm>
          <a:prstGeom prst="rect">
            <a:avLst/>
          </a:prstGeom>
          <a:noFill/>
          <a:ln>
            <a:noFill/>
          </a:ln>
        </p:spPr>
        <p:txBody>
          <a:bodyPr anchorCtr="0" anchor="t" bIns="91425" lIns="91425" spcFirstLastPara="1" rIns="91425" wrap="square" tIns="91425">
            <a:noAutofit/>
          </a:bodyPr>
          <a:lstStyle/>
          <a:p>
            <a:pPr indent="-231775" lvl="1" marL="257175" rtl="0" algn="l">
              <a:spcBef>
                <a:spcPts val="450"/>
              </a:spcBef>
              <a:spcAft>
                <a:spcPts val="0"/>
              </a:spcAft>
              <a:buClr>
                <a:schemeClr val="accent5"/>
              </a:buClr>
              <a:buSzPts val="1400"/>
              <a:buFont typeface="Calibri"/>
              <a:buChar char="■"/>
            </a:pPr>
            <a:r>
              <a:rPr lang="en-US" sz="1400">
                <a:solidFill>
                  <a:srgbClr val="000000"/>
                </a:solidFill>
              </a:rPr>
              <a:t>In light of continuing COVID-19 spread and concerns, USAC will not be holding in person trainings around the country this Fall.  Once remote training plans are confirmed, USAC will release that information on the training page of their website.</a:t>
            </a:r>
            <a:endParaRPr sz="1400">
              <a:solidFill>
                <a:srgbClr val="000000"/>
              </a:solidFill>
            </a:endParaRPr>
          </a:p>
          <a:p>
            <a:pPr indent="-231775" lvl="1" marL="257175" rtl="0" algn="l">
              <a:spcBef>
                <a:spcPts val="450"/>
              </a:spcBef>
              <a:spcAft>
                <a:spcPts val="0"/>
              </a:spcAft>
              <a:buClr>
                <a:schemeClr val="accent5"/>
              </a:buClr>
              <a:buSzPts val="1400"/>
              <a:buChar char="■"/>
            </a:pPr>
            <a:r>
              <a:rPr lang="en-US" sz="1400">
                <a:solidFill>
                  <a:srgbClr val="000000"/>
                </a:solidFill>
              </a:rPr>
              <a:t>State E-Rate training dates for school systems are currently being scheduled. All initial trainings will be held online and will be broken up into several smaller learning opportunities around specific E-Rate forms and topics versus in-depth half and full-day trainings. </a:t>
            </a:r>
            <a:endParaRPr sz="1400">
              <a:solidFill>
                <a:srgbClr val="000000"/>
              </a:solidFill>
            </a:endParaRPr>
          </a:p>
          <a:p>
            <a:pPr indent="-231775" lvl="1" marL="257175" rtl="0" algn="l">
              <a:spcBef>
                <a:spcPts val="450"/>
              </a:spcBef>
              <a:spcAft>
                <a:spcPts val="0"/>
              </a:spcAft>
              <a:buClr>
                <a:schemeClr val="accent5"/>
              </a:buClr>
              <a:buSzPts val="1400"/>
              <a:buChar char="■"/>
            </a:pPr>
            <a:r>
              <a:t/>
            </a:r>
            <a:endParaRPr sz="1400">
              <a:solidFill>
                <a:srgbClr val="000000"/>
              </a:solidFill>
            </a:endParaRPr>
          </a:p>
        </p:txBody>
      </p:sp>
      <p:sp>
        <p:nvSpPr>
          <p:cNvPr id="350" name="Google Shape;350;p66"/>
          <p:cNvSpPr txBox="1"/>
          <p:nvPr>
            <p:ph type="title"/>
          </p:nvPr>
        </p:nvSpPr>
        <p:spPr>
          <a:xfrm>
            <a:off x="0" y="543"/>
            <a:ext cx="9144000" cy="1047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3000"/>
              <a:buNone/>
            </a:pPr>
            <a:r>
              <a:rPr lang="en-US" sz="2400"/>
              <a:t>2020-2021 E-Rate Training</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67"/>
          <p:cNvSpPr txBox="1"/>
          <p:nvPr>
            <p:ph type="title"/>
          </p:nvPr>
        </p:nvSpPr>
        <p:spPr>
          <a:xfrm>
            <a:off x="0" y="1600200"/>
            <a:ext cx="9144000" cy="1657500"/>
          </a:xfrm>
          <a:prstGeom prst="rect">
            <a:avLst/>
          </a:prstGeom>
          <a:solidFill>
            <a:schemeClr val="lt1">
              <a:alpha val="49410"/>
            </a:schemeClr>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2800"/>
              <a:buNone/>
            </a:pPr>
            <a:r>
              <a:rPr b="1" lang="en-US"/>
              <a:t>Technology Readiness Data Collection</a:t>
            </a:r>
            <a:endParaRPr b="1"/>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68"/>
          <p:cNvSpPr txBox="1"/>
          <p:nvPr>
            <p:ph idx="1" type="body"/>
          </p:nvPr>
        </p:nvSpPr>
        <p:spPr>
          <a:xfrm>
            <a:off x="391275" y="1143000"/>
            <a:ext cx="8377800" cy="35433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Clr>
                <a:srgbClr val="000000"/>
              </a:buClr>
              <a:buSzPts val="2100"/>
              <a:buFont typeface="Arial"/>
              <a:buNone/>
            </a:pPr>
            <a:r>
              <a:rPr lang="en-US">
                <a:solidFill>
                  <a:srgbClr val="403F42"/>
                </a:solidFill>
              </a:rPr>
              <a:t>As required by State Law, the department will again be collecting data relative to technology readiness; however the department is currently reviewing each of our data collection tools and methods to both streamline the collection process and eliminate duplications.  Typically we collected data in both the spring and fall semester but due to COVID closures, the spring collection did not occur and we have not set dates for the fall collection. </a:t>
            </a:r>
            <a:endParaRPr>
              <a:solidFill>
                <a:srgbClr val="403F42"/>
              </a:solidFill>
            </a:endParaRPr>
          </a:p>
          <a:p>
            <a:pPr indent="0" lvl="0" marL="0" rtl="0" algn="l">
              <a:spcBef>
                <a:spcPts val="1000"/>
              </a:spcBef>
              <a:spcAft>
                <a:spcPts val="0"/>
              </a:spcAft>
              <a:buClr>
                <a:srgbClr val="000000"/>
              </a:buClr>
              <a:buSzPts val="2100"/>
              <a:buFont typeface="Arial"/>
              <a:buNone/>
            </a:pPr>
            <a:r>
              <a:rPr lang="en-US">
                <a:solidFill>
                  <a:srgbClr val="403F42"/>
                </a:solidFill>
              </a:rPr>
              <a:t>At this time, we are recommending school systems keep documentation on new device </a:t>
            </a:r>
            <a:r>
              <a:rPr lang="en-US">
                <a:solidFill>
                  <a:srgbClr val="403F42"/>
                </a:solidFill>
              </a:rPr>
              <a:t>acquisitions/disposals</a:t>
            </a:r>
            <a:r>
              <a:rPr lang="en-US">
                <a:solidFill>
                  <a:srgbClr val="403F42"/>
                </a:solidFill>
              </a:rPr>
              <a:t>, broadband and network changes, and other infrastructure efforts which are typically collected as part of the technology readiness survey.  More details on the collection methods and dates will be forthcoming after school starts.</a:t>
            </a:r>
            <a:endParaRPr>
              <a:solidFill>
                <a:srgbClr val="403F42"/>
              </a:solidFill>
            </a:endParaRPr>
          </a:p>
          <a:p>
            <a:pPr indent="0" lvl="0" marL="0" rtl="0" algn="l">
              <a:lnSpc>
                <a:spcPct val="90000"/>
              </a:lnSpc>
              <a:spcBef>
                <a:spcPts val="1000"/>
              </a:spcBef>
              <a:spcAft>
                <a:spcPts val="0"/>
              </a:spcAft>
              <a:buSzPts val="2100"/>
              <a:buNone/>
            </a:pPr>
            <a:r>
              <a:t/>
            </a:r>
            <a:endParaRPr/>
          </a:p>
        </p:txBody>
      </p:sp>
      <p:sp>
        <p:nvSpPr>
          <p:cNvPr id="363" name="Google Shape;363;p68"/>
          <p:cNvSpPr txBox="1"/>
          <p:nvPr>
            <p:ph type="title"/>
          </p:nvPr>
        </p:nvSpPr>
        <p:spPr>
          <a:xfrm>
            <a:off x="0" y="543"/>
            <a:ext cx="9144000" cy="1047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3000"/>
              <a:buNone/>
            </a:pPr>
            <a:r>
              <a:rPr b="1" lang="en-US" sz="2400"/>
              <a:t>Technology Readiness Data Collection</a:t>
            </a:r>
            <a:endParaRPr b="1" sz="2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69"/>
          <p:cNvSpPr txBox="1"/>
          <p:nvPr>
            <p:ph type="title"/>
          </p:nvPr>
        </p:nvSpPr>
        <p:spPr>
          <a:xfrm>
            <a:off x="0" y="1600200"/>
            <a:ext cx="9144000" cy="1657500"/>
          </a:xfrm>
          <a:prstGeom prst="rect">
            <a:avLst/>
          </a:prstGeom>
          <a:solidFill>
            <a:schemeClr val="lt1">
              <a:alpha val="49410"/>
            </a:schemeClr>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2800"/>
              <a:buNone/>
            </a:pPr>
            <a:r>
              <a:rPr b="1" lang="en-US"/>
              <a:t>New Legislation Passed</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43"/>
          <p:cNvSpPr txBox="1"/>
          <p:nvPr>
            <p:ph type="title"/>
          </p:nvPr>
        </p:nvSpPr>
        <p:spPr>
          <a:xfrm>
            <a:off x="0" y="1600200"/>
            <a:ext cx="9144000" cy="2106300"/>
          </a:xfrm>
          <a:prstGeom prst="rect">
            <a:avLst/>
          </a:prstGeom>
          <a:solidFill>
            <a:schemeClr val="lt1">
              <a:alpha val="49411"/>
            </a:schemeClr>
          </a:solidFill>
          <a:ln>
            <a:noFill/>
          </a:ln>
        </p:spPr>
        <p:txBody>
          <a:bodyPr anchorCtr="0" anchor="ctr" bIns="91425" lIns="91425" spcFirstLastPara="1" rIns="91425" wrap="square" tIns="91425">
            <a:noAutofit/>
          </a:bodyPr>
          <a:lstStyle/>
          <a:p>
            <a:pPr indent="0" lvl="0" marL="0" rtl="0" algn="ctr">
              <a:lnSpc>
                <a:spcPct val="90000"/>
              </a:lnSpc>
              <a:spcBef>
                <a:spcPts val="750"/>
              </a:spcBef>
              <a:spcAft>
                <a:spcPts val="0"/>
              </a:spcAft>
              <a:buSzPts val="2800"/>
              <a:buNone/>
            </a:pPr>
            <a:r>
              <a:rPr b="1" lang="en-US">
                <a:solidFill>
                  <a:schemeClr val="dk1"/>
                </a:solidFill>
              </a:rPr>
              <a:t>Strong Start</a:t>
            </a:r>
            <a:endParaRPr b="1">
              <a:solidFill>
                <a:schemeClr val="dk1"/>
              </a:solidFill>
            </a:endParaRPr>
          </a:p>
        </p:txBody>
      </p:sp>
      <p:pic>
        <p:nvPicPr>
          <p:cNvPr id="186" name="Google Shape;186;p43"/>
          <p:cNvPicPr preferRelativeResize="0"/>
          <p:nvPr/>
        </p:nvPicPr>
        <p:blipFill rotWithShape="1">
          <a:blip r:embed="rId3">
            <a:alphaModFix/>
          </a:blip>
          <a:srcRect b="0" l="0" r="0" t="0"/>
          <a:stretch/>
        </p:blipFill>
        <p:spPr>
          <a:xfrm>
            <a:off x="2127175" y="1422588"/>
            <a:ext cx="5049381" cy="238162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70"/>
          <p:cNvSpPr txBox="1"/>
          <p:nvPr>
            <p:ph idx="1" type="body"/>
          </p:nvPr>
        </p:nvSpPr>
        <p:spPr>
          <a:xfrm>
            <a:off x="391275" y="1143000"/>
            <a:ext cx="8377800" cy="3543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SzPts val="2100"/>
              <a:buNone/>
            </a:pPr>
            <a:r>
              <a:rPr lang="en-US" u="sng">
                <a:solidFill>
                  <a:schemeClr val="hlink"/>
                </a:solidFill>
                <a:hlinkClick r:id="rId3"/>
              </a:rPr>
              <a:t>Act 155</a:t>
            </a:r>
            <a:r>
              <a:rPr lang="en-US"/>
              <a:t> </a:t>
            </a:r>
            <a:r>
              <a:rPr lang="en-US"/>
              <a:t>Abstract: Requires certain state agency officials and employees to complete annual cybersecurity awareness training. </a:t>
            </a:r>
            <a:endParaRPr/>
          </a:p>
          <a:p>
            <a:pPr indent="0" lvl="0" marL="0" rtl="0" algn="l">
              <a:lnSpc>
                <a:spcPct val="90000"/>
              </a:lnSpc>
              <a:spcBef>
                <a:spcPts val="1000"/>
              </a:spcBef>
              <a:spcAft>
                <a:spcPts val="0"/>
              </a:spcAft>
              <a:buSzPts val="2100"/>
              <a:buNone/>
            </a:pPr>
            <a:r>
              <a:rPr lang="en-US"/>
              <a:t>Proposed law provides that the Dept. of State Civil Service shall create and implement cybersecurity awareness training for state and local agency officials and employees and contractors who have access to their agency's information technology assets. Additionally provides that each new state and local agency official or employee with such access shall complete cybersecurity awareness training within the first 30 days of employment. An agency head shall verify and report to the Dept. of State Civil Service on the completion of cybersecurity training by such agency employees and contractors. The agency head shall periodically require an internal review to ensure compliance. The cost of the cybersecurity awareness training shall be paid by agencies employing state classified employees, by means of fees generated by the program, and by means of any other funds made available to the Dept. of State Civil Service through the federal government, nonprofit corporations, or any other source, public or private. Provides that the department shall make the training available to local agencies at minimal cost.</a:t>
            </a:r>
            <a:endParaRPr/>
          </a:p>
          <a:p>
            <a:pPr indent="0" lvl="0" marL="0" rtl="0" algn="l">
              <a:lnSpc>
                <a:spcPct val="90000"/>
              </a:lnSpc>
              <a:spcBef>
                <a:spcPts val="1000"/>
              </a:spcBef>
              <a:spcAft>
                <a:spcPts val="0"/>
              </a:spcAft>
              <a:buSzPts val="2100"/>
              <a:buNone/>
            </a:pPr>
            <a:r>
              <a:rPr lang="en-US"/>
              <a:t>This act </a:t>
            </a:r>
            <a:endParaRPr/>
          </a:p>
        </p:txBody>
      </p:sp>
      <p:sp>
        <p:nvSpPr>
          <p:cNvPr id="376" name="Google Shape;376;p70"/>
          <p:cNvSpPr txBox="1"/>
          <p:nvPr>
            <p:ph type="title"/>
          </p:nvPr>
        </p:nvSpPr>
        <p:spPr>
          <a:xfrm>
            <a:off x="0" y="543"/>
            <a:ext cx="9144000" cy="1047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3000"/>
              <a:buNone/>
            </a:pPr>
            <a:r>
              <a:rPr b="1" lang="en-US" sz="2400"/>
              <a:t>Act 155</a:t>
            </a:r>
            <a:endParaRPr b="1" sz="2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71"/>
          <p:cNvSpPr txBox="1"/>
          <p:nvPr>
            <p:ph type="title"/>
          </p:nvPr>
        </p:nvSpPr>
        <p:spPr>
          <a:xfrm>
            <a:off x="0" y="1600200"/>
            <a:ext cx="9144000" cy="1657500"/>
          </a:xfrm>
          <a:prstGeom prst="rect">
            <a:avLst/>
          </a:prstGeom>
          <a:solidFill>
            <a:schemeClr val="lt1">
              <a:alpha val="49410"/>
            </a:schemeClr>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2800"/>
              <a:buNone/>
            </a:pPr>
            <a:r>
              <a:rPr b="1" lang="en-US"/>
              <a:t>Education Technology Professional Development</a:t>
            </a:r>
            <a:endParaRPr b="1"/>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72"/>
          <p:cNvSpPr txBox="1"/>
          <p:nvPr>
            <p:ph idx="1" type="body"/>
          </p:nvPr>
        </p:nvSpPr>
        <p:spPr>
          <a:xfrm>
            <a:off x="391275" y="1143000"/>
            <a:ext cx="8377800" cy="354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solidFill>
                  <a:srgbClr val="403F42"/>
                </a:solidFill>
              </a:rPr>
              <a:t>LaCUE is launching a series of </a:t>
            </a:r>
            <a:r>
              <a:rPr b="1" lang="en-US">
                <a:solidFill>
                  <a:srgbClr val="3DA8CA"/>
                </a:solidFill>
              </a:rPr>
              <a:t>FREE</a:t>
            </a:r>
            <a:r>
              <a:rPr lang="en-US">
                <a:solidFill>
                  <a:srgbClr val="3DA8CA"/>
                </a:solidFill>
              </a:rPr>
              <a:t> </a:t>
            </a:r>
            <a:r>
              <a:rPr lang="en-US">
                <a:solidFill>
                  <a:srgbClr val="403F42"/>
                </a:solidFill>
              </a:rPr>
              <a:t>virtual professional development events starting July 1 and continuing through the end of 2020. The first event will be held July 1-2, 2020 with headline Thomas. C. Murray and focusing on Self Care, Cares Act Implementation and Moving Towards Distance Education. Please share this event with your district’s administrators and teachers.</a:t>
            </a:r>
            <a:endParaRPr>
              <a:solidFill>
                <a:srgbClr val="403F42"/>
              </a:solidFill>
            </a:endParaRPr>
          </a:p>
          <a:p>
            <a:pPr indent="0" lvl="0" marL="0" rtl="0" algn="l">
              <a:lnSpc>
                <a:spcPct val="115000"/>
              </a:lnSpc>
              <a:spcBef>
                <a:spcPts val="0"/>
              </a:spcBef>
              <a:spcAft>
                <a:spcPts val="0"/>
              </a:spcAft>
              <a:buNone/>
            </a:pPr>
            <a:r>
              <a:t/>
            </a:r>
            <a:endParaRPr sz="1100">
              <a:solidFill>
                <a:srgbClr val="403F42"/>
              </a:solidFill>
            </a:endParaRPr>
          </a:p>
          <a:p>
            <a:pPr indent="0" lvl="0" marL="0" rtl="0" algn="l">
              <a:lnSpc>
                <a:spcPct val="115000"/>
              </a:lnSpc>
              <a:spcBef>
                <a:spcPts val="0"/>
              </a:spcBef>
              <a:spcAft>
                <a:spcPts val="0"/>
              </a:spcAft>
              <a:buNone/>
            </a:pPr>
            <a:r>
              <a:rPr lang="en-US">
                <a:solidFill>
                  <a:srgbClr val="403F42"/>
                </a:solidFill>
              </a:rPr>
              <a:t>Additional events focus on the latest important topics will be held on:</a:t>
            </a:r>
            <a:endParaRPr>
              <a:solidFill>
                <a:srgbClr val="403F42"/>
              </a:solidFill>
            </a:endParaRPr>
          </a:p>
          <a:p>
            <a:pPr indent="0" lvl="0" marL="0" rtl="0" algn="l">
              <a:lnSpc>
                <a:spcPct val="115000"/>
              </a:lnSpc>
              <a:spcBef>
                <a:spcPts val="0"/>
              </a:spcBef>
              <a:spcAft>
                <a:spcPts val="0"/>
              </a:spcAft>
              <a:buNone/>
            </a:pPr>
            <a:r>
              <a:rPr lang="en-US">
                <a:solidFill>
                  <a:srgbClr val="403F42"/>
                </a:solidFill>
              </a:rPr>
              <a:t> 	-- July 23-24, 2020</a:t>
            </a:r>
            <a:endParaRPr>
              <a:solidFill>
                <a:srgbClr val="403F42"/>
              </a:solidFill>
            </a:endParaRPr>
          </a:p>
          <a:p>
            <a:pPr indent="0" lvl="0" marL="0" rtl="0" algn="l">
              <a:lnSpc>
                <a:spcPct val="115000"/>
              </a:lnSpc>
              <a:spcBef>
                <a:spcPts val="0"/>
              </a:spcBef>
              <a:spcAft>
                <a:spcPts val="0"/>
              </a:spcAft>
              <a:buNone/>
            </a:pPr>
            <a:r>
              <a:rPr lang="en-US">
                <a:solidFill>
                  <a:srgbClr val="403F42"/>
                </a:solidFill>
              </a:rPr>
              <a:t> 	-- August 22, 2020 EdCamp</a:t>
            </a:r>
            <a:endParaRPr>
              <a:solidFill>
                <a:srgbClr val="403F42"/>
              </a:solidFill>
            </a:endParaRPr>
          </a:p>
          <a:p>
            <a:pPr indent="0" lvl="0" marL="0" rtl="0" algn="l">
              <a:lnSpc>
                <a:spcPct val="115000"/>
              </a:lnSpc>
              <a:spcBef>
                <a:spcPts val="0"/>
              </a:spcBef>
              <a:spcAft>
                <a:spcPts val="0"/>
              </a:spcAft>
              <a:buNone/>
            </a:pPr>
            <a:r>
              <a:rPr lang="en-US">
                <a:solidFill>
                  <a:srgbClr val="403F42"/>
                </a:solidFill>
              </a:rPr>
              <a:t> 	-- September 18-19, 2020</a:t>
            </a:r>
            <a:endParaRPr>
              <a:solidFill>
                <a:srgbClr val="403F42"/>
              </a:solidFill>
            </a:endParaRPr>
          </a:p>
          <a:p>
            <a:pPr indent="457200" lvl="0" marL="0" rtl="0" algn="l">
              <a:lnSpc>
                <a:spcPct val="115000"/>
              </a:lnSpc>
              <a:spcBef>
                <a:spcPts val="0"/>
              </a:spcBef>
              <a:spcAft>
                <a:spcPts val="0"/>
              </a:spcAft>
              <a:buNone/>
            </a:pPr>
            <a:r>
              <a:rPr lang="en-US">
                <a:solidFill>
                  <a:srgbClr val="403F42"/>
                </a:solidFill>
              </a:rPr>
              <a:t>-- October 17, 2020</a:t>
            </a:r>
            <a:endParaRPr>
              <a:solidFill>
                <a:srgbClr val="403F42"/>
              </a:solidFill>
            </a:endParaRPr>
          </a:p>
          <a:p>
            <a:pPr indent="0" lvl="0" marL="0" rtl="0" algn="l">
              <a:lnSpc>
                <a:spcPct val="115000"/>
              </a:lnSpc>
              <a:spcBef>
                <a:spcPts val="0"/>
              </a:spcBef>
              <a:spcAft>
                <a:spcPts val="0"/>
              </a:spcAft>
              <a:buNone/>
            </a:pPr>
            <a:r>
              <a:rPr lang="en-US">
                <a:solidFill>
                  <a:srgbClr val="403F42"/>
                </a:solidFill>
              </a:rPr>
              <a:t> 	-- November 13-14, 2020</a:t>
            </a:r>
            <a:endParaRPr>
              <a:solidFill>
                <a:srgbClr val="403F42"/>
              </a:solidFill>
            </a:endParaRPr>
          </a:p>
          <a:p>
            <a:pPr indent="0" lvl="0" marL="0" rtl="0" algn="l">
              <a:lnSpc>
                <a:spcPct val="115000"/>
              </a:lnSpc>
              <a:spcBef>
                <a:spcPts val="0"/>
              </a:spcBef>
              <a:spcAft>
                <a:spcPts val="0"/>
              </a:spcAft>
              <a:buNone/>
            </a:pPr>
            <a:r>
              <a:rPr lang="en-US">
                <a:solidFill>
                  <a:srgbClr val="403F42"/>
                </a:solidFill>
              </a:rPr>
              <a:t> 	-- December 4-5, 2020</a:t>
            </a:r>
            <a:endParaRPr>
              <a:solidFill>
                <a:srgbClr val="403F42"/>
              </a:solidFill>
            </a:endParaRPr>
          </a:p>
          <a:p>
            <a:pPr indent="0" lvl="0" marL="0" rtl="0" algn="l">
              <a:spcBef>
                <a:spcPts val="1000"/>
              </a:spcBef>
              <a:spcAft>
                <a:spcPts val="0"/>
              </a:spcAft>
              <a:buClr>
                <a:srgbClr val="000000"/>
              </a:buClr>
              <a:buSzPts val="2100"/>
              <a:buFont typeface="Arial"/>
              <a:buNone/>
            </a:pPr>
            <a:r>
              <a:rPr lang="en-US">
                <a:solidFill>
                  <a:srgbClr val="403F42"/>
                </a:solidFill>
              </a:rPr>
              <a:t>Go to LaCUE’s website to </a:t>
            </a:r>
            <a:r>
              <a:rPr lang="en-US" u="sng">
                <a:solidFill>
                  <a:schemeClr val="hlink"/>
                </a:solidFill>
                <a:hlinkClick r:id="rId3"/>
              </a:rPr>
              <a:t>register</a:t>
            </a:r>
            <a:r>
              <a:rPr lang="en-US">
                <a:solidFill>
                  <a:srgbClr val="403F42"/>
                </a:solidFill>
              </a:rPr>
              <a:t> for any of the LaCUE Cares FREE virtual sessions.</a:t>
            </a:r>
            <a:endParaRPr>
              <a:solidFill>
                <a:srgbClr val="403F42"/>
              </a:solidFill>
            </a:endParaRPr>
          </a:p>
          <a:p>
            <a:pPr indent="0" lvl="0" marL="0" rtl="0" algn="l">
              <a:lnSpc>
                <a:spcPct val="90000"/>
              </a:lnSpc>
              <a:spcBef>
                <a:spcPts val="1000"/>
              </a:spcBef>
              <a:spcAft>
                <a:spcPts val="0"/>
              </a:spcAft>
              <a:buSzPts val="2100"/>
              <a:buNone/>
            </a:pPr>
            <a:r>
              <a:t/>
            </a:r>
            <a:endParaRPr/>
          </a:p>
        </p:txBody>
      </p:sp>
      <p:sp>
        <p:nvSpPr>
          <p:cNvPr id="389" name="Google Shape;389;p72"/>
          <p:cNvSpPr txBox="1"/>
          <p:nvPr>
            <p:ph type="title"/>
          </p:nvPr>
        </p:nvSpPr>
        <p:spPr>
          <a:xfrm>
            <a:off x="0" y="543"/>
            <a:ext cx="9144000" cy="1047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3000"/>
              <a:buNone/>
            </a:pPr>
            <a:r>
              <a:rPr b="1" lang="en-US" sz="2400"/>
              <a:t>LACUE Cares - Professional Development </a:t>
            </a:r>
            <a:endParaRPr b="1" sz="2400"/>
          </a:p>
        </p:txBody>
      </p:sp>
      <p:pic>
        <p:nvPicPr>
          <p:cNvPr id="390" name="Google Shape;390;p72"/>
          <p:cNvPicPr preferRelativeResize="0"/>
          <p:nvPr/>
        </p:nvPicPr>
        <p:blipFill>
          <a:blip r:embed="rId4">
            <a:alphaModFix/>
          </a:blip>
          <a:stretch>
            <a:fillRect/>
          </a:stretch>
        </p:blipFill>
        <p:spPr>
          <a:xfrm>
            <a:off x="6903208" y="3535148"/>
            <a:ext cx="1865716" cy="10479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73"/>
          <p:cNvSpPr txBox="1"/>
          <p:nvPr>
            <p:ph type="title"/>
          </p:nvPr>
        </p:nvSpPr>
        <p:spPr>
          <a:xfrm>
            <a:off x="0" y="1600200"/>
            <a:ext cx="9144000" cy="1657500"/>
          </a:xfrm>
          <a:prstGeom prst="rect">
            <a:avLst/>
          </a:prstGeom>
          <a:solidFill>
            <a:schemeClr val="lt1">
              <a:alpha val="49411"/>
            </a:schemeClr>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2800"/>
              <a:buNone/>
            </a:pPr>
            <a:r>
              <a:rPr b="1" lang="en-US"/>
              <a:t>Assessment</a:t>
            </a:r>
            <a:r>
              <a:rPr b="1" lang="en-US"/>
              <a:t>s</a:t>
            </a:r>
            <a:endParaRPr b="1"/>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74"/>
          <p:cNvSpPr txBox="1"/>
          <p:nvPr>
            <p:ph type="title"/>
          </p:nvPr>
        </p:nvSpPr>
        <p:spPr>
          <a:xfrm>
            <a:off x="0" y="543"/>
            <a:ext cx="9144000" cy="1047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US" sz="2800"/>
              <a:t>June Assessment and Accountability Checklist</a:t>
            </a:r>
            <a:endParaRPr sz="2400"/>
          </a:p>
        </p:txBody>
      </p:sp>
      <p:sp>
        <p:nvSpPr>
          <p:cNvPr id="403" name="Google Shape;403;p74"/>
          <p:cNvSpPr txBox="1"/>
          <p:nvPr>
            <p:ph idx="1" type="body"/>
          </p:nvPr>
        </p:nvSpPr>
        <p:spPr>
          <a:xfrm>
            <a:off x="236700" y="1276500"/>
            <a:ext cx="2591100" cy="272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sz="1600">
                <a:latin typeface="Calibri"/>
                <a:ea typeface="Calibri"/>
                <a:cs typeface="Calibri"/>
                <a:sym typeface="Calibri"/>
              </a:rPr>
              <a:t>The month-by-month checklist is being updated and will be released at the end of July.  The Department will continue to provide updates to school systems through </a:t>
            </a:r>
            <a:r>
              <a:rPr lang="en-US" sz="1600"/>
              <a:t>normal forms of communication, as well as updates that are made through Strong Start. </a:t>
            </a:r>
            <a:endParaRPr sz="1600">
              <a:latin typeface="Calibri"/>
              <a:ea typeface="Calibri"/>
              <a:cs typeface="Calibri"/>
              <a:sym typeface="Calibri"/>
            </a:endParaRPr>
          </a:p>
          <a:p>
            <a:pPr indent="0" lvl="0" marL="457200" rtl="0" algn="l">
              <a:lnSpc>
                <a:spcPct val="100000"/>
              </a:lnSpc>
              <a:spcBef>
                <a:spcPts val="0"/>
              </a:spcBef>
              <a:spcAft>
                <a:spcPts val="0"/>
              </a:spcAft>
              <a:buSzPts val="3200"/>
              <a:buNone/>
            </a:pPr>
            <a:r>
              <a:t/>
            </a:r>
            <a:endParaRPr sz="1600"/>
          </a:p>
          <a:p>
            <a:pPr indent="0" lvl="0" marL="457200" rtl="0" algn="l">
              <a:lnSpc>
                <a:spcPct val="100000"/>
              </a:lnSpc>
              <a:spcBef>
                <a:spcPts val="0"/>
              </a:spcBef>
              <a:spcAft>
                <a:spcPts val="0"/>
              </a:spcAft>
              <a:buSzPts val="3200"/>
              <a:buNone/>
            </a:pPr>
            <a:r>
              <a:t/>
            </a:r>
            <a:endParaRPr sz="1600"/>
          </a:p>
          <a:p>
            <a:pPr indent="-228600" lvl="0" marL="457200" rtl="0" algn="l">
              <a:lnSpc>
                <a:spcPct val="100000"/>
              </a:lnSpc>
              <a:spcBef>
                <a:spcPts val="0"/>
              </a:spcBef>
              <a:spcAft>
                <a:spcPts val="0"/>
              </a:spcAft>
              <a:buSzPts val="1700"/>
              <a:buNone/>
            </a:pPr>
            <a:r>
              <a:t/>
            </a:r>
            <a:endParaRPr sz="1600"/>
          </a:p>
        </p:txBody>
      </p:sp>
      <p:pic>
        <p:nvPicPr>
          <p:cNvPr id="404" name="Google Shape;404;p74"/>
          <p:cNvPicPr preferRelativeResize="0"/>
          <p:nvPr/>
        </p:nvPicPr>
        <p:blipFill rotWithShape="1">
          <a:blip r:embed="rId3">
            <a:alphaModFix/>
          </a:blip>
          <a:srcRect b="0" l="0" r="0" t="0"/>
          <a:stretch/>
        </p:blipFill>
        <p:spPr>
          <a:xfrm>
            <a:off x="2978175" y="1262525"/>
            <a:ext cx="6007725" cy="333874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75"/>
          <p:cNvSpPr txBox="1"/>
          <p:nvPr>
            <p:ph idx="1" type="body"/>
          </p:nvPr>
        </p:nvSpPr>
        <p:spPr>
          <a:xfrm>
            <a:off x="201000" y="1282500"/>
            <a:ext cx="8877300" cy="213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US">
                <a:solidFill>
                  <a:srgbClr val="000000"/>
                </a:solidFill>
              </a:rPr>
              <a:t>During the 2020-2021 school year LEAP 360 Diagnostics is available remotely. Remote administration allows students to take the LEAP 360 Diagnostic from home or another location outside of the school building. Data from the assessment can be used to  identify students’ areas of strengths and weakness as soon as possible and begin targeted instruction as soon as school starts. ELA and math diagnostics are administered to students in grades 3-8. High school students who are enrolled in English I, English II, Algebra I, and Geometry courses take the corresponding LEAP 360 diagnostic assessment.</a:t>
            </a:r>
            <a:endParaRPr>
              <a:solidFill>
                <a:srgbClr val="000000"/>
              </a:solidFill>
            </a:endParaRPr>
          </a:p>
          <a:p>
            <a:pPr indent="0" lvl="0" marL="0" rtl="0" algn="l">
              <a:lnSpc>
                <a:spcPct val="115000"/>
              </a:lnSpc>
              <a:spcBef>
                <a:spcPts val="1200"/>
              </a:spcBef>
              <a:spcAft>
                <a:spcPts val="0"/>
              </a:spcAft>
              <a:buNone/>
            </a:pPr>
            <a:r>
              <a:rPr lang="en-US">
                <a:solidFill>
                  <a:srgbClr val="000000"/>
                </a:solidFill>
              </a:rPr>
              <a:t>The </a:t>
            </a:r>
            <a:r>
              <a:rPr lang="en-US" u="sng">
                <a:solidFill>
                  <a:schemeClr val="hlink"/>
                </a:solidFill>
                <a:hlinkClick r:id="rId3"/>
              </a:rPr>
              <a:t>Remote Access and Administration</a:t>
            </a:r>
            <a:r>
              <a:rPr lang="en-US">
                <a:solidFill>
                  <a:srgbClr val="000000"/>
                </a:solidFill>
              </a:rPr>
              <a:t> document includes information about device setup, accessing the diagnostics remotely, student training and tutorials, and taking the test.</a:t>
            </a:r>
            <a:endParaRPr>
              <a:solidFill>
                <a:srgbClr val="000000"/>
              </a:solidFill>
            </a:endParaRPr>
          </a:p>
          <a:p>
            <a:pPr indent="0" lvl="0" marL="0" rtl="0" algn="l">
              <a:lnSpc>
                <a:spcPct val="115000"/>
              </a:lnSpc>
              <a:spcBef>
                <a:spcPts val="1200"/>
              </a:spcBef>
              <a:spcAft>
                <a:spcPts val="0"/>
              </a:spcAft>
              <a:buNone/>
            </a:pPr>
            <a:r>
              <a:t/>
            </a:r>
            <a:endParaRPr>
              <a:solidFill>
                <a:srgbClr val="000000"/>
              </a:solidFill>
            </a:endParaRPr>
          </a:p>
        </p:txBody>
      </p:sp>
      <p:sp>
        <p:nvSpPr>
          <p:cNvPr id="411" name="Google Shape;411;p75"/>
          <p:cNvSpPr txBox="1"/>
          <p:nvPr>
            <p:ph type="title"/>
          </p:nvPr>
        </p:nvSpPr>
        <p:spPr>
          <a:xfrm>
            <a:off x="0" y="543"/>
            <a:ext cx="9144000" cy="1047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3000"/>
              <a:buNone/>
            </a:pPr>
            <a:r>
              <a:rPr lang="en-US" sz="2400"/>
              <a:t>LEAP 360 Updates</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76"/>
          <p:cNvSpPr txBox="1"/>
          <p:nvPr/>
        </p:nvSpPr>
        <p:spPr>
          <a:xfrm>
            <a:off x="11850" y="20500"/>
            <a:ext cx="9120300" cy="109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LEAP Humanities Assessment</a:t>
            </a:r>
            <a:endParaRPr sz="2400">
              <a:latin typeface="Calibri"/>
              <a:ea typeface="Calibri"/>
              <a:cs typeface="Calibri"/>
              <a:sym typeface="Calibri"/>
            </a:endParaRPr>
          </a:p>
        </p:txBody>
      </p:sp>
      <p:sp>
        <p:nvSpPr>
          <p:cNvPr id="418" name="Google Shape;418;p76"/>
          <p:cNvSpPr txBox="1"/>
          <p:nvPr>
            <p:ph idx="1" type="body"/>
          </p:nvPr>
        </p:nvSpPr>
        <p:spPr>
          <a:xfrm>
            <a:off x="215150" y="1172775"/>
            <a:ext cx="8703000" cy="3108900"/>
          </a:xfrm>
          <a:prstGeom prst="rect">
            <a:avLst/>
          </a:prstGeom>
          <a:noFill/>
          <a:ln>
            <a:noFill/>
          </a:ln>
        </p:spPr>
        <p:txBody>
          <a:bodyPr anchorCtr="0" anchor="t" bIns="91425" lIns="91425" spcFirstLastPara="1" rIns="91425" wrap="square" tIns="91425">
            <a:noAutofit/>
          </a:bodyPr>
          <a:lstStyle/>
          <a:p>
            <a:pPr indent="0" lvl="0" marL="25400" rtl="0" algn="l">
              <a:lnSpc>
                <a:spcPct val="100000"/>
              </a:lnSpc>
              <a:spcBef>
                <a:spcPts val="640"/>
              </a:spcBef>
              <a:spcAft>
                <a:spcPts val="0"/>
              </a:spcAft>
              <a:buSzPts val="1170"/>
              <a:buNone/>
            </a:pPr>
            <a:r>
              <a:rPr lang="en-US" sz="1400">
                <a:solidFill>
                  <a:srgbClr val="000000"/>
                </a:solidFill>
              </a:rPr>
              <a:t>The test administration windows for LEAP Humanities are listed below, and are now added to the assessment calendar.. Additional dates regarding student file uploads, reporting and other testing activities will be released closer to the administration window.</a:t>
            </a:r>
            <a:endParaRPr sz="1400">
              <a:solidFill>
                <a:srgbClr val="000000"/>
              </a:solidFill>
            </a:endParaRPr>
          </a:p>
          <a:p>
            <a:pPr indent="0" lvl="0" marL="25400" rtl="0" algn="l">
              <a:lnSpc>
                <a:spcPct val="100000"/>
              </a:lnSpc>
              <a:spcBef>
                <a:spcPts val="640"/>
              </a:spcBef>
              <a:spcAft>
                <a:spcPts val="0"/>
              </a:spcAft>
              <a:buSzPts val="1170"/>
              <a:buNone/>
            </a:pPr>
            <a:r>
              <a:t/>
            </a:r>
            <a:endParaRPr sz="1400">
              <a:solidFill>
                <a:srgbClr val="000000"/>
              </a:solidFill>
            </a:endParaRPr>
          </a:p>
          <a:p>
            <a:pPr indent="0" lvl="0" marL="25400" rtl="0" algn="l">
              <a:lnSpc>
                <a:spcPct val="100000"/>
              </a:lnSpc>
              <a:spcBef>
                <a:spcPts val="640"/>
              </a:spcBef>
              <a:spcAft>
                <a:spcPts val="0"/>
              </a:spcAft>
              <a:buSzPts val="1170"/>
              <a:buNone/>
            </a:pPr>
            <a:r>
              <a:rPr lang="en-US" sz="1400">
                <a:solidFill>
                  <a:srgbClr val="000000"/>
                </a:solidFill>
              </a:rPr>
              <a:t>Window 1: October 19-October 30</a:t>
            </a:r>
            <a:endParaRPr sz="1400">
              <a:solidFill>
                <a:srgbClr val="000000"/>
              </a:solidFill>
            </a:endParaRPr>
          </a:p>
          <a:p>
            <a:pPr indent="0" lvl="0" marL="25400" rtl="0" algn="l">
              <a:lnSpc>
                <a:spcPct val="100000"/>
              </a:lnSpc>
              <a:spcBef>
                <a:spcPts val="640"/>
              </a:spcBef>
              <a:spcAft>
                <a:spcPts val="0"/>
              </a:spcAft>
              <a:buSzPts val="1170"/>
              <a:buNone/>
            </a:pPr>
            <a:r>
              <a:rPr lang="en-US" sz="1400">
                <a:solidFill>
                  <a:srgbClr val="000000"/>
                </a:solidFill>
              </a:rPr>
              <a:t>Window 2: January 25-Feb 5</a:t>
            </a:r>
            <a:endParaRPr sz="1400">
              <a:solidFill>
                <a:srgbClr val="000000"/>
              </a:solidFill>
            </a:endParaRPr>
          </a:p>
          <a:p>
            <a:pPr indent="0" lvl="0" marL="25400" rtl="0" algn="l">
              <a:lnSpc>
                <a:spcPct val="100000"/>
              </a:lnSpc>
              <a:spcBef>
                <a:spcPts val="640"/>
              </a:spcBef>
              <a:spcAft>
                <a:spcPts val="0"/>
              </a:spcAft>
              <a:buSzPts val="1170"/>
              <a:buNone/>
            </a:pPr>
            <a:r>
              <a:rPr lang="en-US" sz="1400">
                <a:solidFill>
                  <a:srgbClr val="000000"/>
                </a:solidFill>
              </a:rPr>
              <a:t>Window 3: March 29-April 30</a:t>
            </a:r>
            <a:endParaRPr sz="14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77"/>
          <p:cNvSpPr txBox="1"/>
          <p:nvPr/>
        </p:nvSpPr>
        <p:spPr>
          <a:xfrm>
            <a:off x="11850" y="20500"/>
            <a:ext cx="9120300" cy="109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Assessment Calendar</a:t>
            </a:r>
            <a:endParaRPr sz="2400">
              <a:solidFill>
                <a:schemeClr val="dk1"/>
              </a:solidFill>
              <a:latin typeface="Calibri"/>
              <a:ea typeface="Calibri"/>
              <a:cs typeface="Calibri"/>
              <a:sym typeface="Calibri"/>
            </a:endParaRPr>
          </a:p>
        </p:txBody>
      </p:sp>
      <p:sp>
        <p:nvSpPr>
          <p:cNvPr id="425" name="Google Shape;425;p77"/>
          <p:cNvSpPr txBox="1"/>
          <p:nvPr>
            <p:ph idx="1" type="body"/>
          </p:nvPr>
        </p:nvSpPr>
        <p:spPr>
          <a:xfrm>
            <a:off x="220500" y="1111600"/>
            <a:ext cx="8703000" cy="3108900"/>
          </a:xfrm>
          <a:prstGeom prst="rect">
            <a:avLst/>
          </a:prstGeom>
          <a:noFill/>
          <a:ln>
            <a:noFill/>
          </a:ln>
        </p:spPr>
        <p:txBody>
          <a:bodyPr anchorCtr="0" anchor="t" bIns="91425" lIns="91425" spcFirstLastPara="1" rIns="91425" wrap="square" tIns="91425">
            <a:noAutofit/>
          </a:bodyPr>
          <a:lstStyle/>
          <a:p>
            <a:pPr indent="0" lvl="0" marL="25400" rtl="0" algn="l">
              <a:lnSpc>
                <a:spcPct val="100000"/>
              </a:lnSpc>
              <a:spcBef>
                <a:spcPts val="640"/>
              </a:spcBef>
              <a:spcAft>
                <a:spcPts val="0"/>
              </a:spcAft>
              <a:buSzPts val="3200"/>
              <a:buNone/>
            </a:pPr>
            <a:r>
              <a:rPr lang="en-US" sz="1400"/>
              <a:t>The 2020-2021 assessment calendar has been updated in the </a:t>
            </a:r>
            <a:r>
              <a:rPr lang="en-US" sz="1400" u="sng">
                <a:solidFill>
                  <a:schemeClr val="hlink"/>
                </a:solidFill>
                <a:hlinkClick r:id="rId3"/>
              </a:rPr>
              <a:t>Assessment Library</a:t>
            </a:r>
            <a:r>
              <a:rPr lang="en-US" sz="1400"/>
              <a:t>. </a:t>
            </a:r>
            <a:endParaRPr sz="1400"/>
          </a:p>
          <a:p>
            <a:pPr indent="0" lvl="0" marL="25400" rtl="0" algn="l">
              <a:lnSpc>
                <a:spcPct val="100000"/>
              </a:lnSpc>
              <a:spcBef>
                <a:spcPts val="640"/>
              </a:spcBef>
              <a:spcAft>
                <a:spcPts val="0"/>
              </a:spcAft>
              <a:buSzPts val="3200"/>
              <a:buNone/>
            </a:pPr>
            <a:r>
              <a:t/>
            </a:r>
            <a:endParaRPr sz="1400"/>
          </a:p>
          <a:p>
            <a:pPr indent="0" lvl="0" marL="25400" rtl="0" algn="l">
              <a:lnSpc>
                <a:spcPct val="100000"/>
              </a:lnSpc>
              <a:spcBef>
                <a:spcPts val="640"/>
              </a:spcBef>
              <a:spcAft>
                <a:spcPts val="0"/>
              </a:spcAft>
              <a:buSzPts val="3200"/>
              <a:buNone/>
            </a:pPr>
            <a:r>
              <a:rPr lang="en-US" sz="1400"/>
              <a:t>Updates include:</a:t>
            </a:r>
            <a:endParaRPr sz="1400"/>
          </a:p>
          <a:p>
            <a:pPr indent="-317500" lvl="0" marL="457200" rtl="0" algn="l">
              <a:lnSpc>
                <a:spcPct val="100000"/>
              </a:lnSpc>
              <a:spcBef>
                <a:spcPts val="640"/>
              </a:spcBef>
              <a:spcAft>
                <a:spcPts val="0"/>
              </a:spcAft>
              <a:buSzPts val="1400"/>
              <a:buChar char="•"/>
            </a:pPr>
            <a:r>
              <a:rPr lang="en-US" sz="1400"/>
              <a:t>LEAP Humanities</a:t>
            </a:r>
            <a:endParaRPr sz="1400"/>
          </a:p>
          <a:p>
            <a:pPr indent="-317500" lvl="0" marL="457200" rtl="0" algn="l">
              <a:lnSpc>
                <a:spcPct val="100000"/>
              </a:lnSpc>
              <a:spcBef>
                <a:spcPts val="0"/>
              </a:spcBef>
              <a:spcAft>
                <a:spcPts val="0"/>
              </a:spcAft>
              <a:buSzPts val="1400"/>
              <a:buChar char="•"/>
            </a:pPr>
            <a:r>
              <a:rPr lang="en-US" sz="1400"/>
              <a:t>WorkKeys Accommodated Windows</a:t>
            </a:r>
            <a:endParaRPr sz="14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78"/>
          <p:cNvSpPr txBox="1"/>
          <p:nvPr>
            <p:ph idx="1" type="body"/>
          </p:nvPr>
        </p:nvSpPr>
        <p:spPr>
          <a:xfrm>
            <a:off x="201000" y="1234250"/>
            <a:ext cx="8658900" cy="302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US">
                <a:solidFill>
                  <a:srgbClr val="000000"/>
                </a:solidFill>
              </a:rPr>
              <a:t>DRC released a new </a:t>
            </a:r>
            <a:r>
              <a:rPr lang="en-US">
                <a:solidFill>
                  <a:srgbClr val="000000"/>
                </a:solidFill>
                <a:highlight>
                  <a:srgbClr val="FFFFFF"/>
                </a:highlight>
              </a:rPr>
              <a:t>INSIGHT Technology User Guide (TUG) on June 29, 2020.  The new user guide contains a number of corrections and updates but no major changes for the 2020-21 school year.  The department is continuing to work with DRC on options for distance testing in light of the different COVID phases and needs of students. </a:t>
            </a:r>
            <a:endParaRPr>
              <a:solidFill>
                <a:srgbClr val="000000"/>
              </a:solidFill>
              <a:highlight>
                <a:srgbClr val="FFFFFF"/>
              </a:highlight>
            </a:endParaRPr>
          </a:p>
          <a:p>
            <a:pPr indent="0" lvl="0" marL="0" rtl="0" algn="l">
              <a:lnSpc>
                <a:spcPct val="115000"/>
              </a:lnSpc>
              <a:spcBef>
                <a:spcPts val="600"/>
              </a:spcBef>
              <a:spcAft>
                <a:spcPts val="0"/>
              </a:spcAft>
              <a:buNone/>
            </a:pPr>
            <a:r>
              <a:rPr lang="en-US">
                <a:solidFill>
                  <a:srgbClr val="000000"/>
                </a:solidFill>
                <a:highlight>
                  <a:srgbClr val="FFFFFF"/>
                </a:highlight>
              </a:rPr>
              <a:t>You can download the new TUG from within the </a:t>
            </a:r>
            <a:r>
              <a:rPr lang="en-US" u="sng">
                <a:solidFill>
                  <a:schemeClr val="hlink"/>
                </a:solidFill>
                <a:highlight>
                  <a:srgbClr val="FFFFFF"/>
                </a:highlight>
                <a:hlinkClick r:id="rId3"/>
              </a:rPr>
              <a:t>Insight portal</a:t>
            </a:r>
            <a:r>
              <a:rPr lang="en-US">
                <a:solidFill>
                  <a:srgbClr val="000000"/>
                </a:solidFill>
                <a:highlight>
                  <a:srgbClr val="FFFFFF"/>
                </a:highlight>
              </a:rPr>
              <a:t> under the Documents/User Guide section.</a:t>
            </a:r>
            <a:endParaRPr>
              <a:solidFill>
                <a:srgbClr val="000000"/>
              </a:solidFill>
              <a:highlight>
                <a:srgbClr val="FFFFFF"/>
              </a:highlight>
            </a:endParaRPr>
          </a:p>
          <a:p>
            <a:pPr indent="0" lvl="0" marL="0" rtl="0" algn="l">
              <a:lnSpc>
                <a:spcPct val="100000"/>
              </a:lnSpc>
              <a:spcBef>
                <a:spcPts val="0"/>
              </a:spcBef>
              <a:spcAft>
                <a:spcPts val="0"/>
              </a:spcAft>
              <a:buNone/>
            </a:pPr>
            <a:r>
              <a:t/>
            </a:r>
            <a:endParaRPr sz="900">
              <a:solidFill>
                <a:srgbClr val="000000"/>
              </a:solidFill>
              <a:highlight>
                <a:srgbClr val="FFFFFF"/>
              </a:highlight>
              <a:latin typeface="Arial"/>
              <a:ea typeface="Arial"/>
              <a:cs typeface="Arial"/>
              <a:sym typeface="Arial"/>
            </a:endParaRPr>
          </a:p>
          <a:p>
            <a:pPr indent="0" lvl="0" marL="0" rtl="0" algn="l">
              <a:lnSpc>
                <a:spcPct val="115000"/>
              </a:lnSpc>
              <a:spcBef>
                <a:spcPts val="600"/>
              </a:spcBef>
              <a:spcAft>
                <a:spcPts val="0"/>
              </a:spcAft>
              <a:buNone/>
            </a:pPr>
            <a:r>
              <a:t/>
            </a:r>
            <a:endParaRPr>
              <a:solidFill>
                <a:srgbClr val="000000"/>
              </a:solidFill>
            </a:endParaRPr>
          </a:p>
        </p:txBody>
      </p:sp>
      <p:sp>
        <p:nvSpPr>
          <p:cNvPr id="432" name="Google Shape;432;p78"/>
          <p:cNvSpPr txBox="1"/>
          <p:nvPr>
            <p:ph type="title"/>
          </p:nvPr>
        </p:nvSpPr>
        <p:spPr>
          <a:xfrm>
            <a:off x="0" y="543"/>
            <a:ext cx="9144000" cy="1047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3000"/>
              <a:buNone/>
            </a:pPr>
            <a:r>
              <a:rPr lang="en-US" sz="2400"/>
              <a:t>New DRC Technology User Guide Released</a:t>
            </a:r>
            <a:endParaRPr sz="2400"/>
          </a:p>
        </p:txBody>
      </p:sp>
      <p:pic>
        <p:nvPicPr>
          <p:cNvPr id="433" name="Google Shape;433;p78"/>
          <p:cNvPicPr preferRelativeResize="0"/>
          <p:nvPr/>
        </p:nvPicPr>
        <p:blipFill>
          <a:blip r:embed="rId4">
            <a:alphaModFix/>
          </a:blip>
          <a:stretch>
            <a:fillRect/>
          </a:stretch>
        </p:blipFill>
        <p:spPr>
          <a:xfrm>
            <a:off x="200988" y="538"/>
            <a:ext cx="963778" cy="113385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79"/>
          <p:cNvSpPr txBox="1"/>
          <p:nvPr>
            <p:ph idx="1" type="body"/>
          </p:nvPr>
        </p:nvSpPr>
        <p:spPr>
          <a:xfrm>
            <a:off x="201000" y="1234250"/>
            <a:ext cx="8658900" cy="1308600"/>
          </a:xfrm>
          <a:prstGeom prst="rect">
            <a:avLst/>
          </a:prstGeom>
          <a:noFill/>
          <a:ln>
            <a:noFill/>
          </a:ln>
        </p:spPr>
        <p:txBody>
          <a:bodyPr anchorCtr="0" anchor="t" bIns="91425" lIns="91425" spcFirstLastPara="1" rIns="91425" wrap="square" tIns="91425">
            <a:noAutofit/>
          </a:bodyPr>
          <a:lstStyle/>
          <a:p>
            <a:pPr indent="-207962" lvl="1" marL="233362" rtl="0" algn="l">
              <a:spcBef>
                <a:spcPts val="0"/>
              </a:spcBef>
              <a:spcAft>
                <a:spcPts val="0"/>
              </a:spcAft>
              <a:buClr>
                <a:srgbClr val="3DA8CA"/>
              </a:buClr>
              <a:buSzPts val="1400"/>
              <a:buFont typeface="Calibri"/>
              <a:buChar char="■"/>
            </a:pPr>
            <a:r>
              <a:rPr lang="en-US" sz="1400">
                <a:solidFill>
                  <a:srgbClr val="44546A"/>
                </a:solidFill>
              </a:rPr>
              <a:t>New versions of the the COS-SD and DRC INSIGHT Secure Applications were released in late June.</a:t>
            </a:r>
            <a:endParaRPr sz="1400">
              <a:solidFill>
                <a:srgbClr val="44546A"/>
              </a:solidFill>
            </a:endParaRPr>
          </a:p>
          <a:p>
            <a:pPr indent="-231775" lvl="1" marL="257175" rtl="0" algn="l">
              <a:spcBef>
                <a:spcPts val="450"/>
              </a:spcBef>
              <a:spcAft>
                <a:spcPts val="0"/>
              </a:spcAft>
              <a:buClr>
                <a:srgbClr val="3DA8CA"/>
              </a:buClr>
              <a:buSzPts val="1400"/>
              <a:buChar char="■"/>
            </a:pPr>
            <a:r>
              <a:rPr lang="en-US" sz="1400">
                <a:solidFill>
                  <a:srgbClr val="44546A"/>
                </a:solidFill>
              </a:rPr>
              <a:t>The DRC INSIGHT Secure Applications is now version 11.x and if needed, will automatically update when the DRC INSIGHT Secure Application is launched.</a:t>
            </a:r>
            <a:endParaRPr sz="1400">
              <a:solidFill>
                <a:srgbClr val="44546A"/>
              </a:solidFill>
            </a:endParaRPr>
          </a:p>
          <a:p>
            <a:pPr indent="-231775" lvl="1" marL="257175" rtl="0" algn="l">
              <a:spcBef>
                <a:spcPts val="450"/>
              </a:spcBef>
              <a:spcAft>
                <a:spcPts val="0"/>
              </a:spcAft>
              <a:buClr>
                <a:srgbClr val="3DA8CA"/>
              </a:buClr>
              <a:buSzPts val="1400"/>
              <a:buChar char="■"/>
            </a:pPr>
            <a:r>
              <a:rPr lang="en-US" sz="1400">
                <a:solidFill>
                  <a:srgbClr val="44546A"/>
                </a:solidFill>
              </a:rPr>
              <a:t>COS-SD should have automatically updated to version 4.x </a:t>
            </a:r>
            <a:r>
              <a:rPr lang="en-US" sz="1400">
                <a:solidFill>
                  <a:srgbClr val="44546A"/>
                </a:solidFill>
              </a:rPr>
              <a:t>if the server was on and connected to the Internet. If a manual update is needed, the update can be forced by running the maintenance tool found in the Central Office Folder on the COS server as shown below.</a:t>
            </a:r>
            <a:endParaRPr sz="1400">
              <a:solidFill>
                <a:srgbClr val="44546A"/>
              </a:solidFill>
            </a:endParaRPr>
          </a:p>
          <a:p>
            <a:pPr indent="0" lvl="0" marL="0" rtl="0" algn="l">
              <a:lnSpc>
                <a:spcPct val="100000"/>
              </a:lnSpc>
              <a:spcBef>
                <a:spcPts val="0"/>
              </a:spcBef>
              <a:spcAft>
                <a:spcPts val="0"/>
              </a:spcAft>
              <a:buNone/>
            </a:pPr>
            <a:r>
              <a:t/>
            </a:r>
            <a:endParaRPr sz="900">
              <a:solidFill>
                <a:srgbClr val="000000"/>
              </a:solidFill>
              <a:highlight>
                <a:srgbClr val="FFFFFF"/>
              </a:highlight>
              <a:latin typeface="Arial"/>
              <a:ea typeface="Arial"/>
              <a:cs typeface="Arial"/>
              <a:sym typeface="Arial"/>
            </a:endParaRPr>
          </a:p>
          <a:p>
            <a:pPr indent="0" lvl="0" marL="0" rtl="0" algn="l">
              <a:lnSpc>
                <a:spcPct val="115000"/>
              </a:lnSpc>
              <a:spcBef>
                <a:spcPts val="600"/>
              </a:spcBef>
              <a:spcAft>
                <a:spcPts val="0"/>
              </a:spcAft>
              <a:buNone/>
            </a:pPr>
            <a:r>
              <a:t/>
            </a:r>
            <a:endParaRPr>
              <a:solidFill>
                <a:srgbClr val="000000"/>
              </a:solidFill>
            </a:endParaRPr>
          </a:p>
        </p:txBody>
      </p:sp>
      <p:sp>
        <p:nvSpPr>
          <p:cNvPr id="440" name="Google Shape;440;p79"/>
          <p:cNvSpPr txBox="1"/>
          <p:nvPr>
            <p:ph type="title"/>
          </p:nvPr>
        </p:nvSpPr>
        <p:spPr>
          <a:xfrm>
            <a:off x="0" y="543"/>
            <a:ext cx="9144000" cy="1047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3000"/>
              <a:buNone/>
            </a:pPr>
            <a:r>
              <a:rPr b="1" lang="en-US" sz="2400"/>
              <a:t>Updates to DRC INSIGHT and COS Service Device</a:t>
            </a:r>
            <a:endParaRPr b="1" sz="2400"/>
          </a:p>
        </p:txBody>
      </p:sp>
      <p:pic>
        <p:nvPicPr>
          <p:cNvPr id="441" name="Google Shape;441;p79"/>
          <p:cNvPicPr preferRelativeResize="0"/>
          <p:nvPr/>
        </p:nvPicPr>
        <p:blipFill rotWithShape="1">
          <a:blip r:embed="rId3">
            <a:alphaModFix/>
          </a:blip>
          <a:srcRect b="0" l="0" r="0" t="0"/>
          <a:stretch/>
        </p:blipFill>
        <p:spPr>
          <a:xfrm>
            <a:off x="253775" y="2783356"/>
            <a:ext cx="6243891" cy="1527579"/>
          </a:xfrm>
          <a:prstGeom prst="rect">
            <a:avLst/>
          </a:prstGeom>
          <a:noFill/>
          <a:ln cap="flat" cmpd="sng" w="19050">
            <a:solidFill>
              <a:srgbClr val="44546A"/>
            </a:solidFill>
            <a:prstDash val="solid"/>
            <a:round/>
            <a:headEnd len="sm" w="sm" type="none"/>
            <a:tailEnd len="sm" w="sm" type="none"/>
          </a:ln>
        </p:spPr>
      </p:pic>
      <p:sp>
        <p:nvSpPr>
          <p:cNvPr id="442" name="Google Shape;442;p79"/>
          <p:cNvSpPr/>
          <p:nvPr/>
        </p:nvSpPr>
        <p:spPr>
          <a:xfrm>
            <a:off x="6575628" y="2728650"/>
            <a:ext cx="2280900" cy="468600"/>
          </a:xfrm>
          <a:prstGeom prst="leftArrow">
            <a:avLst>
              <a:gd fmla="val 50000" name="adj1"/>
              <a:gd fmla="val 50000" name="adj2"/>
            </a:avLst>
          </a:prstGeom>
          <a:solidFill>
            <a:srgbClr val="BBE0E3"/>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sp>
        <p:nvSpPr>
          <p:cNvPr id="443" name="Google Shape;443;p79"/>
          <p:cNvSpPr txBox="1"/>
          <p:nvPr/>
        </p:nvSpPr>
        <p:spPr>
          <a:xfrm>
            <a:off x="6723600" y="2851333"/>
            <a:ext cx="2133000" cy="22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900">
                <a:solidFill>
                  <a:srgbClr val="000000"/>
                </a:solidFill>
                <a:latin typeface="Calibri"/>
                <a:ea typeface="Calibri"/>
                <a:cs typeface="Calibri"/>
                <a:sym typeface="Calibri"/>
              </a:rPr>
              <a:t>COS Dashboard in DRC INSIGHT Portal</a:t>
            </a:r>
            <a:endParaRPr b="1">
              <a:latin typeface="Calibri"/>
              <a:ea typeface="Calibri"/>
              <a:cs typeface="Calibri"/>
              <a:sym typeface="Calibri"/>
            </a:endParaRPr>
          </a:p>
        </p:txBody>
      </p:sp>
      <p:sp>
        <p:nvSpPr>
          <p:cNvPr id="444" name="Google Shape;444;p79"/>
          <p:cNvSpPr/>
          <p:nvPr/>
        </p:nvSpPr>
        <p:spPr>
          <a:xfrm>
            <a:off x="6572965" y="3278918"/>
            <a:ext cx="2280900" cy="468600"/>
          </a:xfrm>
          <a:prstGeom prst="leftArrow">
            <a:avLst>
              <a:gd fmla="val 50000" name="adj1"/>
              <a:gd fmla="val 50000" name="adj2"/>
            </a:avLst>
          </a:prstGeom>
          <a:solidFill>
            <a:srgbClr val="BBE0E3"/>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sp>
        <p:nvSpPr>
          <p:cNvPr id="445" name="Google Shape;445;p79"/>
          <p:cNvSpPr txBox="1"/>
          <p:nvPr/>
        </p:nvSpPr>
        <p:spPr>
          <a:xfrm>
            <a:off x="6723608" y="3389337"/>
            <a:ext cx="2371800" cy="325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900">
                <a:solidFill>
                  <a:srgbClr val="000000"/>
                </a:solidFill>
                <a:latin typeface="Calibri"/>
                <a:ea typeface="Calibri"/>
                <a:cs typeface="Calibri"/>
                <a:sym typeface="Calibri"/>
              </a:rPr>
              <a:t>Readiness Check in DRC INSIGHT</a:t>
            </a:r>
            <a:endParaRPr b="1">
              <a:latin typeface="Calibri"/>
              <a:ea typeface="Calibri"/>
              <a:cs typeface="Calibri"/>
              <a:sym typeface="Calibri"/>
            </a:endParaRPr>
          </a:p>
        </p:txBody>
      </p:sp>
      <p:sp>
        <p:nvSpPr>
          <p:cNvPr id="446" name="Google Shape;446;p79"/>
          <p:cNvSpPr/>
          <p:nvPr/>
        </p:nvSpPr>
        <p:spPr>
          <a:xfrm>
            <a:off x="6572965" y="3847470"/>
            <a:ext cx="2280900" cy="468600"/>
          </a:xfrm>
          <a:prstGeom prst="leftArrow">
            <a:avLst>
              <a:gd fmla="val 50000" name="adj1"/>
              <a:gd fmla="val 50000" name="adj2"/>
            </a:avLst>
          </a:prstGeom>
          <a:solidFill>
            <a:srgbClr val="BBE0E3"/>
          </a:solidFill>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sp>
        <p:nvSpPr>
          <p:cNvPr id="447" name="Google Shape;447;p79"/>
          <p:cNvSpPr txBox="1"/>
          <p:nvPr/>
        </p:nvSpPr>
        <p:spPr>
          <a:xfrm>
            <a:off x="6723608" y="3955563"/>
            <a:ext cx="1944900" cy="22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900">
                <a:solidFill>
                  <a:srgbClr val="000000"/>
                </a:solidFill>
                <a:latin typeface="Calibri"/>
                <a:ea typeface="Calibri"/>
                <a:cs typeface="Calibri"/>
                <a:sym typeface="Calibri"/>
              </a:rPr>
              <a:t>Central Office Folder in COS</a:t>
            </a:r>
            <a:endParaRPr b="1">
              <a:latin typeface="Calibri"/>
              <a:ea typeface="Calibri"/>
              <a:cs typeface="Calibri"/>
              <a:sym typeface="Calibri"/>
            </a:endParaRPr>
          </a:p>
        </p:txBody>
      </p:sp>
      <p:pic>
        <p:nvPicPr>
          <p:cNvPr id="448" name="Google Shape;448;p79"/>
          <p:cNvPicPr preferRelativeResize="0"/>
          <p:nvPr/>
        </p:nvPicPr>
        <p:blipFill>
          <a:blip r:embed="rId4">
            <a:alphaModFix/>
          </a:blip>
          <a:stretch>
            <a:fillRect/>
          </a:stretch>
        </p:blipFill>
        <p:spPr>
          <a:xfrm>
            <a:off x="82837" y="562"/>
            <a:ext cx="959150" cy="1132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44"/>
          <p:cNvSpPr txBox="1"/>
          <p:nvPr>
            <p:ph idx="1" type="body"/>
          </p:nvPr>
        </p:nvSpPr>
        <p:spPr>
          <a:xfrm>
            <a:off x="152400" y="1190250"/>
            <a:ext cx="8832000" cy="349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t>This week the department released the summer </a:t>
            </a:r>
            <a:r>
              <a:rPr lang="en-US" u="sng">
                <a:solidFill>
                  <a:schemeClr val="hlink"/>
                </a:solidFill>
                <a:hlinkClick r:id="rId3"/>
              </a:rPr>
              <a:t>Strong Start 2020 Implementation Survey</a:t>
            </a:r>
            <a:r>
              <a:rPr lang="en-US"/>
              <a:t> for school systems and lead agencies to complete. School system leadership should work with their team to develop and review a set of answers to the survey questions in the </a:t>
            </a:r>
            <a:r>
              <a:rPr lang="en-US" u="sng">
                <a:solidFill>
                  <a:schemeClr val="hlink"/>
                </a:solidFill>
                <a:hlinkClick r:id="rId4"/>
              </a:rPr>
              <a:t>fillable PDF version</a:t>
            </a:r>
            <a:r>
              <a:rPr lang="en-US"/>
              <a:t> of the survey. Only one response per school system or lead agency can be submitted. A designated point of contact should submit the survey via </a:t>
            </a:r>
            <a:r>
              <a:rPr lang="en-US" u="sng">
                <a:solidFill>
                  <a:schemeClr val="hlink"/>
                </a:solidFill>
                <a:hlinkClick r:id="rId5"/>
              </a:rPr>
              <a:t>Jot Form</a:t>
            </a:r>
            <a:r>
              <a:rPr lang="en-US"/>
              <a:t>. School systems and lead agencies must complete the survey by July 28.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Contact Network Coaches or </a:t>
            </a:r>
            <a:r>
              <a:rPr lang="en-US" u="sng">
                <a:solidFill>
                  <a:schemeClr val="hlink"/>
                </a:solidFill>
                <a:hlinkClick r:id="rId6"/>
              </a:rPr>
              <a:t>em.cooper@la.gov</a:t>
            </a:r>
            <a:r>
              <a:rPr lang="en-US"/>
              <a:t> with questions.</a:t>
            </a:r>
            <a:endParaRPr/>
          </a:p>
        </p:txBody>
      </p:sp>
      <p:sp>
        <p:nvSpPr>
          <p:cNvPr id="193" name="Google Shape;193;p44"/>
          <p:cNvSpPr txBox="1"/>
          <p:nvPr>
            <p:ph type="title"/>
          </p:nvPr>
        </p:nvSpPr>
        <p:spPr>
          <a:xfrm>
            <a:off x="0" y="543"/>
            <a:ext cx="9144000" cy="1047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3000"/>
              <a:buNone/>
            </a:pPr>
            <a:r>
              <a:rPr b="1" lang="en-US" sz="2400"/>
              <a:t>Strong Start Implementation Survey</a:t>
            </a:r>
            <a:endParaRPr b="1" sz="2400"/>
          </a:p>
        </p:txBody>
      </p:sp>
      <p:pic>
        <p:nvPicPr>
          <p:cNvPr id="194" name="Google Shape;194;p44"/>
          <p:cNvPicPr preferRelativeResize="0"/>
          <p:nvPr/>
        </p:nvPicPr>
        <p:blipFill>
          <a:blip r:embed="rId7">
            <a:alphaModFix/>
          </a:blip>
          <a:stretch>
            <a:fillRect/>
          </a:stretch>
        </p:blipFill>
        <p:spPr>
          <a:xfrm>
            <a:off x="82837" y="562"/>
            <a:ext cx="959150" cy="11320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80"/>
          <p:cNvSpPr txBox="1"/>
          <p:nvPr>
            <p:ph idx="1" type="body"/>
          </p:nvPr>
        </p:nvSpPr>
        <p:spPr>
          <a:xfrm>
            <a:off x="100475" y="1205800"/>
            <a:ext cx="4457100" cy="3245100"/>
          </a:xfrm>
          <a:prstGeom prst="rect">
            <a:avLst/>
          </a:prstGeom>
          <a:noFill/>
          <a:ln>
            <a:noFill/>
          </a:ln>
        </p:spPr>
        <p:txBody>
          <a:bodyPr anchorCtr="0" anchor="t" bIns="91425" lIns="91425" spcFirstLastPara="1" rIns="91425" wrap="square" tIns="91425">
            <a:noAutofit/>
          </a:bodyPr>
          <a:lstStyle/>
          <a:p>
            <a:pPr indent="-231775" lvl="1" marL="257175" rtl="0" algn="l">
              <a:lnSpc>
                <a:spcPct val="110000"/>
              </a:lnSpc>
              <a:spcBef>
                <a:spcPts val="0"/>
              </a:spcBef>
              <a:spcAft>
                <a:spcPts val="0"/>
              </a:spcAft>
              <a:buClr>
                <a:srgbClr val="4F91CD"/>
              </a:buClr>
              <a:buSzPts val="1400"/>
              <a:buFont typeface="Calibri"/>
              <a:buChar char="■"/>
            </a:pPr>
            <a:r>
              <a:rPr lang="en-US" sz="1400">
                <a:solidFill>
                  <a:srgbClr val="002060"/>
                </a:solidFill>
              </a:rPr>
              <a:t>The refresh of the DRC INSIGHT Portal Central Office Services were made to: </a:t>
            </a:r>
            <a:endParaRPr sz="1400">
              <a:solidFill>
                <a:srgbClr val="000000"/>
              </a:solidFill>
            </a:endParaRPr>
          </a:p>
          <a:p>
            <a:pPr indent="-212725" lvl="2" marL="571500" rtl="0" algn="l">
              <a:lnSpc>
                <a:spcPct val="110000"/>
              </a:lnSpc>
              <a:spcBef>
                <a:spcPts val="0"/>
              </a:spcBef>
              <a:spcAft>
                <a:spcPts val="0"/>
              </a:spcAft>
              <a:buClr>
                <a:srgbClr val="4F91CD"/>
              </a:buClr>
              <a:buSzPts val="1400"/>
              <a:buFont typeface="Calibri"/>
              <a:buChar char="•"/>
            </a:pPr>
            <a:r>
              <a:rPr lang="en-US" sz="1400">
                <a:solidFill>
                  <a:srgbClr val="002060"/>
                </a:solidFill>
              </a:rPr>
              <a:t>Deliver an easier and more intuitive user interface,</a:t>
            </a:r>
            <a:endParaRPr sz="1400">
              <a:solidFill>
                <a:srgbClr val="000000"/>
              </a:solidFill>
            </a:endParaRPr>
          </a:p>
          <a:p>
            <a:pPr indent="-212725" lvl="2" marL="571500" rtl="0" algn="l">
              <a:lnSpc>
                <a:spcPct val="110000"/>
              </a:lnSpc>
              <a:spcBef>
                <a:spcPts val="0"/>
              </a:spcBef>
              <a:spcAft>
                <a:spcPts val="0"/>
              </a:spcAft>
              <a:buClr>
                <a:srgbClr val="4F91CD"/>
              </a:buClr>
              <a:buSzPts val="1400"/>
              <a:buFont typeface="Calibri"/>
              <a:buChar char="•"/>
            </a:pPr>
            <a:r>
              <a:rPr lang="en-US" sz="1400">
                <a:solidFill>
                  <a:srgbClr val="002060"/>
                </a:solidFill>
              </a:rPr>
              <a:t>Enhance accessibility compliance,</a:t>
            </a:r>
            <a:endParaRPr sz="1400">
              <a:solidFill>
                <a:srgbClr val="000000"/>
              </a:solidFill>
            </a:endParaRPr>
          </a:p>
          <a:p>
            <a:pPr indent="-212725" lvl="2" marL="571500" rtl="0" algn="l">
              <a:lnSpc>
                <a:spcPct val="110000"/>
              </a:lnSpc>
              <a:spcBef>
                <a:spcPts val="0"/>
              </a:spcBef>
              <a:spcAft>
                <a:spcPts val="0"/>
              </a:spcAft>
              <a:buClr>
                <a:srgbClr val="4F91CD"/>
              </a:buClr>
              <a:buSzPts val="1400"/>
              <a:buFont typeface="Calibri"/>
              <a:buChar char="•"/>
            </a:pPr>
            <a:r>
              <a:rPr lang="en-US" sz="1400">
                <a:solidFill>
                  <a:srgbClr val="002060"/>
                </a:solidFill>
              </a:rPr>
              <a:t>Build on the framework for evolving DRC INSIGHT Portal applications, and</a:t>
            </a:r>
            <a:endParaRPr sz="1400">
              <a:solidFill>
                <a:srgbClr val="000000"/>
              </a:solidFill>
            </a:endParaRPr>
          </a:p>
          <a:p>
            <a:pPr indent="-212725" lvl="2" marL="571500" rtl="0" algn="l">
              <a:lnSpc>
                <a:spcPct val="110000"/>
              </a:lnSpc>
              <a:spcBef>
                <a:spcPts val="0"/>
              </a:spcBef>
              <a:spcAft>
                <a:spcPts val="0"/>
              </a:spcAft>
              <a:buClr>
                <a:srgbClr val="4F91CD"/>
              </a:buClr>
              <a:buSzPts val="1400"/>
              <a:buFont typeface="Calibri"/>
              <a:buChar char="•"/>
            </a:pPr>
            <a:r>
              <a:rPr lang="en-US" sz="1400">
                <a:solidFill>
                  <a:srgbClr val="002060"/>
                </a:solidFill>
              </a:rPr>
              <a:t>Remove references to the Testing Site Manager (TSM) and Device Toolkit (DTK).</a:t>
            </a:r>
            <a:endParaRPr sz="1400">
              <a:solidFill>
                <a:srgbClr val="000000"/>
              </a:solidFill>
            </a:endParaRPr>
          </a:p>
          <a:p>
            <a:pPr indent="-231775" lvl="1" marL="257175" rtl="0" algn="l">
              <a:lnSpc>
                <a:spcPct val="110000"/>
              </a:lnSpc>
              <a:spcBef>
                <a:spcPts val="0"/>
              </a:spcBef>
              <a:spcAft>
                <a:spcPts val="0"/>
              </a:spcAft>
              <a:buClr>
                <a:srgbClr val="4F91CD"/>
              </a:buClr>
              <a:buSzPts val="1400"/>
              <a:buFont typeface="Calibri"/>
              <a:buChar char="■"/>
            </a:pPr>
            <a:r>
              <a:rPr lang="en-US" sz="1400">
                <a:solidFill>
                  <a:srgbClr val="002060"/>
                </a:solidFill>
              </a:rPr>
              <a:t>The updated COS Dashboard also offers enhanced filtering and searching of a site’s available COS Configurations. Also, note the removal of the reference to Device Toolkit from the page, and Add Configuration is now a button in the upper right corner of the page rather than a separate tab.</a:t>
            </a:r>
            <a:endParaRPr sz="1400">
              <a:solidFill>
                <a:srgbClr val="44546A"/>
              </a:solidFill>
            </a:endParaRPr>
          </a:p>
          <a:p>
            <a:pPr indent="0" lvl="0" marL="0" rtl="0" algn="l">
              <a:lnSpc>
                <a:spcPct val="100000"/>
              </a:lnSpc>
              <a:spcBef>
                <a:spcPts val="0"/>
              </a:spcBef>
              <a:spcAft>
                <a:spcPts val="0"/>
              </a:spcAft>
              <a:buNone/>
            </a:pPr>
            <a:r>
              <a:t/>
            </a:r>
            <a:endParaRPr sz="900">
              <a:solidFill>
                <a:srgbClr val="000000"/>
              </a:solidFill>
              <a:highlight>
                <a:srgbClr val="FFFFFF"/>
              </a:highlight>
              <a:latin typeface="Arial"/>
              <a:ea typeface="Arial"/>
              <a:cs typeface="Arial"/>
              <a:sym typeface="Arial"/>
            </a:endParaRPr>
          </a:p>
          <a:p>
            <a:pPr indent="0" lvl="0" marL="0" rtl="0" algn="l">
              <a:lnSpc>
                <a:spcPct val="115000"/>
              </a:lnSpc>
              <a:spcBef>
                <a:spcPts val="600"/>
              </a:spcBef>
              <a:spcAft>
                <a:spcPts val="0"/>
              </a:spcAft>
              <a:buNone/>
            </a:pPr>
            <a:r>
              <a:t/>
            </a:r>
            <a:endParaRPr>
              <a:solidFill>
                <a:srgbClr val="000000"/>
              </a:solidFill>
            </a:endParaRPr>
          </a:p>
        </p:txBody>
      </p:sp>
      <p:sp>
        <p:nvSpPr>
          <p:cNvPr id="455" name="Google Shape;455;p80"/>
          <p:cNvSpPr txBox="1"/>
          <p:nvPr>
            <p:ph type="title"/>
          </p:nvPr>
        </p:nvSpPr>
        <p:spPr>
          <a:xfrm>
            <a:off x="0" y="543"/>
            <a:ext cx="9144000" cy="1047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3000"/>
              <a:buNone/>
            </a:pPr>
            <a:r>
              <a:rPr b="1" lang="en-US" sz="2400"/>
              <a:t>Updates to DRC INSIGHT and COS Service Device</a:t>
            </a:r>
            <a:endParaRPr b="1" sz="2400"/>
          </a:p>
        </p:txBody>
      </p:sp>
      <p:grpSp>
        <p:nvGrpSpPr>
          <p:cNvPr id="456" name="Google Shape;456;p80"/>
          <p:cNvGrpSpPr/>
          <p:nvPr/>
        </p:nvGrpSpPr>
        <p:grpSpPr>
          <a:xfrm>
            <a:off x="4643736" y="1048448"/>
            <a:ext cx="4356587" cy="3741932"/>
            <a:chOff x="3955341" y="1942010"/>
            <a:chExt cx="4937761" cy="4241110"/>
          </a:xfrm>
        </p:grpSpPr>
        <p:pic>
          <p:nvPicPr>
            <p:cNvPr id="457" name="Google Shape;457;p80"/>
            <p:cNvPicPr preferRelativeResize="0"/>
            <p:nvPr/>
          </p:nvPicPr>
          <p:blipFill rotWithShape="1">
            <a:blip r:embed="rId3">
              <a:alphaModFix/>
            </a:blip>
            <a:srcRect b="0" l="0" r="0" t="0"/>
            <a:stretch/>
          </p:blipFill>
          <p:spPr>
            <a:xfrm>
              <a:off x="3955341" y="1942010"/>
              <a:ext cx="4937761" cy="4241110"/>
            </a:xfrm>
            <a:prstGeom prst="rect">
              <a:avLst/>
            </a:prstGeom>
            <a:noFill/>
            <a:ln cap="flat" cmpd="sng" w="9525">
              <a:solidFill>
                <a:srgbClr val="002060"/>
              </a:solidFill>
              <a:prstDash val="solid"/>
              <a:round/>
              <a:headEnd len="sm" w="sm" type="none"/>
              <a:tailEnd len="sm" w="sm" type="none"/>
            </a:ln>
          </p:spPr>
        </p:pic>
        <p:sp>
          <p:nvSpPr>
            <p:cNvPr id="458" name="Google Shape;458;p80"/>
            <p:cNvSpPr/>
            <p:nvPr/>
          </p:nvSpPr>
          <p:spPr>
            <a:xfrm>
              <a:off x="4514850" y="2009775"/>
              <a:ext cx="295200" cy="81000"/>
            </a:xfrm>
            <a:prstGeom prst="rect">
              <a:avLst/>
            </a:prstGeom>
            <a:solidFill>
              <a:srgbClr val="343C4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200">
                <a:solidFill>
                  <a:srgbClr val="000000"/>
                </a:solidFill>
                <a:latin typeface="Arial Narrow"/>
                <a:ea typeface="Arial Narrow"/>
                <a:cs typeface="Arial Narrow"/>
                <a:sym typeface="Arial Narrow"/>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81"/>
          <p:cNvSpPr txBox="1"/>
          <p:nvPr>
            <p:ph idx="1" type="body"/>
          </p:nvPr>
        </p:nvSpPr>
        <p:spPr>
          <a:xfrm>
            <a:off x="152400" y="1143000"/>
            <a:ext cx="8877300" cy="354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200">
                <a:solidFill>
                  <a:srgbClr val="000000"/>
                </a:solidFill>
              </a:rPr>
              <a:t>The Assessment team offers multiple avenues of support to districts, schools, and teachers seeking information or assistance about assessment administration and accountability.</a:t>
            </a:r>
            <a:endParaRPr sz="1200">
              <a:solidFill>
                <a:srgbClr val="000000"/>
              </a:solidFill>
            </a:endParaRPr>
          </a:p>
          <a:p>
            <a:pPr indent="0" lvl="0" marL="0" rtl="0" algn="l">
              <a:lnSpc>
                <a:spcPct val="115000"/>
              </a:lnSpc>
              <a:spcBef>
                <a:spcPts val="0"/>
              </a:spcBef>
              <a:spcAft>
                <a:spcPts val="0"/>
              </a:spcAft>
              <a:buNone/>
            </a:pPr>
            <a:r>
              <a:t/>
            </a:r>
            <a:endParaRPr b="1" sz="800">
              <a:solidFill>
                <a:srgbClr val="000000"/>
              </a:solidFill>
            </a:endParaRPr>
          </a:p>
          <a:p>
            <a:pPr indent="0" lvl="0" marL="0" rtl="0" algn="l">
              <a:lnSpc>
                <a:spcPct val="115000"/>
              </a:lnSpc>
              <a:spcBef>
                <a:spcPts val="0"/>
              </a:spcBef>
              <a:spcAft>
                <a:spcPts val="0"/>
              </a:spcAft>
              <a:buNone/>
            </a:pPr>
            <a:r>
              <a:rPr b="1" lang="en-US" sz="1200">
                <a:solidFill>
                  <a:srgbClr val="000000"/>
                </a:solidFill>
              </a:rPr>
              <a:t>Weekly Newsletters</a:t>
            </a:r>
            <a:endParaRPr b="1" sz="1200">
              <a:solidFill>
                <a:srgbClr val="000000"/>
              </a:solidFill>
            </a:endParaRPr>
          </a:p>
          <a:p>
            <a:pPr indent="0" lvl="0" marL="0" rtl="0" algn="l">
              <a:lnSpc>
                <a:spcPct val="115000"/>
              </a:lnSpc>
              <a:spcBef>
                <a:spcPts val="0"/>
              </a:spcBef>
              <a:spcAft>
                <a:spcPts val="0"/>
              </a:spcAft>
              <a:buNone/>
            </a:pPr>
            <a:r>
              <a:rPr lang="en-US" sz="1200">
                <a:solidFill>
                  <a:srgbClr val="000000"/>
                </a:solidFill>
              </a:rPr>
              <a:t>Assessment and accountability information and deadlines are released each week in the district newsletter.</a:t>
            </a:r>
            <a:endParaRPr sz="1200">
              <a:solidFill>
                <a:srgbClr val="000000"/>
              </a:solidFill>
            </a:endParaRPr>
          </a:p>
          <a:p>
            <a:pPr indent="0" lvl="0" marL="0" rtl="0" algn="l">
              <a:lnSpc>
                <a:spcPct val="115000"/>
              </a:lnSpc>
              <a:spcBef>
                <a:spcPts val="0"/>
              </a:spcBef>
              <a:spcAft>
                <a:spcPts val="0"/>
              </a:spcAft>
              <a:buNone/>
            </a:pPr>
            <a:r>
              <a:t/>
            </a:r>
            <a:endParaRPr b="1" sz="800">
              <a:solidFill>
                <a:srgbClr val="000000"/>
              </a:solidFill>
            </a:endParaRPr>
          </a:p>
          <a:p>
            <a:pPr indent="0" lvl="0" marL="0" rtl="0" algn="l">
              <a:lnSpc>
                <a:spcPct val="115000"/>
              </a:lnSpc>
              <a:spcBef>
                <a:spcPts val="0"/>
              </a:spcBef>
              <a:spcAft>
                <a:spcPts val="0"/>
              </a:spcAft>
              <a:buNone/>
            </a:pPr>
            <a:r>
              <a:rPr b="1" lang="en-US" sz="1200">
                <a:solidFill>
                  <a:srgbClr val="000000"/>
                </a:solidFill>
              </a:rPr>
              <a:t>Weekly Assessment &amp; Accountability Calls</a:t>
            </a:r>
            <a:endParaRPr b="1" sz="1200">
              <a:solidFill>
                <a:srgbClr val="000000"/>
              </a:solidFill>
            </a:endParaRPr>
          </a:p>
          <a:p>
            <a:pPr indent="0" lvl="0" marL="0" rtl="0" algn="l">
              <a:lnSpc>
                <a:spcPct val="115000"/>
              </a:lnSpc>
              <a:spcBef>
                <a:spcPts val="0"/>
              </a:spcBef>
              <a:spcAft>
                <a:spcPts val="0"/>
              </a:spcAft>
              <a:buNone/>
            </a:pPr>
            <a:r>
              <a:rPr lang="en-US" sz="1200">
                <a:solidFill>
                  <a:srgbClr val="000000"/>
                </a:solidFill>
              </a:rPr>
              <a:t>Each Tuesday at 4:15 PM these webinars are held to provide training, updates, and important information to DTCs and Accountability Contacts. </a:t>
            </a:r>
            <a:endParaRPr sz="1200">
              <a:solidFill>
                <a:srgbClr val="000000"/>
              </a:solidFill>
            </a:endParaRPr>
          </a:p>
          <a:p>
            <a:pPr indent="0" lvl="0" marL="0" rtl="0" algn="l">
              <a:lnSpc>
                <a:spcPct val="115000"/>
              </a:lnSpc>
              <a:spcBef>
                <a:spcPts val="0"/>
              </a:spcBef>
              <a:spcAft>
                <a:spcPts val="0"/>
              </a:spcAft>
              <a:buNone/>
            </a:pPr>
            <a:r>
              <a:t/>
            </a:r>
            <a:endParaRPr sz="800">
              <a:solidFill>
                <a:srgbClr val="000000"/>
              </a:solidFill>
            </a:endParaRPr>
          </a:p>
          <a:p>
            <a:pPr indent="0" lvl="0" marL="0" rtl="0" algn="l">
              <a:lnSpc>
                <a:spcPct val="115000"/>
              </a:lnSpc>
              <a:spcBef>
                <a:spcPts val="0"/>
              </a:spcBef>
              <a:spcAft>
                <a:spcPts val="0"/>
              </a:spcAft>
              <a:buNone/>
            </a:pPr>
            <a:r>
              <a:rPr b="1" lang="en-US" sz="1200">
                <a:solidFill>
                  <a:srgbClr val="000000"/>
                </a:solidFill>
              </a:rPr>
              <a:t>Assessment Library and Accountability Library</a:t>
            </a:r>
            <a:endParaRPr b="1" sz="1200">
              <a:solidFill>
                <a:srgbClr val="000000"/>
              </a:solidFill>
            </a:endParaRPr>
          </a:p>
          <a:p>
            <a:pPr indent="0" lvl="0" marL="0" rtl="0" algn="l">
              <a:lnSpc>
                <a:spcPct val="115000"/>
              </a:lnSpc>
              <a:spcBef>
                <a:spcPts val="0"/>
              </a:spcBef>
              <a:spcAft>
                <a:spcPts val="0"/>
              </a:spcAft>
              <a:buNone/>
            </a:pPr>
            <a:r>
              <a:rPr lang="en-US" sz="1200">
                <a:solidFill>
                  <a:srgbClr val="000000"/>
                </a:solidFill>
              </a:rPr>
              <a:t>The</a:t>
            </a:r>
            <a:r>
              <a:rPr lang="en-US" sz="1200">
                <a:solidFill>
                  <a:srgbClr val="000000"/>
                </a:solidFill>
                <a:uFill>
                  <a:noFill/>
                </a:uFill>
                <a:hlinkClick r:id="rId3"/>
              </a:rPr>
              <a:t> </a:t>
            </a:r>
            <a:r>
              <a:rPr lang="en-US" sz="1200" u="sng">
                <a:solidFill>
                  <a:schemeClr val="hlink"/>
                </a:solidFill>
                <a:hlinkClick r:id="rId4"/>
              </a:rPr>
              <a:t>Assessment Library</a:t>
            </a:r>
            <a:r>
              <a:rPr lang="en-US" sz="1200">
                <a:solidFill>
                  <a:srgbClr val="000000"/>
                </a:solidFill>
              </a:rPr>
              <a:t> contains resources for DTCs including the Assessment Schedule and the Assessment and Accountability Month-by-Month Checklist. The</a:t>
            </a:r>
            <a:r>
              <a:rPr lang="en-US" sz="1200">
                <a:solidFill>
                  <a:srgbClr val="000000"/>
                </a:solidFill>
                <a:uFill>
                  <a:noFill/>
                </a:uFill>
                <a:hlinkClick r:id="rId5"/>
              </a:rPr>
              <a:t> </a:t>
            </a:r>
            <a:r>
              <a:rPr lang="en-US" sz="1200" u="sng">
                <a:solidFill>
                  <a:schemeClr val="hlink"/>
                </a:solidFill>
                <a:hlinkClick r:id="rId6"/>
              </a:rPr>
              <a:t>Accountability Library</a:t>
            </a:r>
            <a:r>
              <a:rPr lang="en-US" sz="1200">
                <a:solidFill>
                  <a:srgbClr val="000000"/>
                </a:solidFill>
              </a:rPr>
              <a:t> contains resources for accountability contacts including the School Performance Score (SPS) calculators as well as information on data certification and federal accountability.</a:t>
            </a:r>
            <a:endParaRPr sz="1200"/>
          </a:p>
        </p:txBody>
      </p:sp>
      <p:sp>
        <p:nvSpPr>
          <p:cNvPr id="465" name="Google Shape;465;p81"/>
          <p:cNvSpPr txBox="1"/>
          <p:nvPr>
            <p:ph type="title"/>
          </p:nvPr>
        </p:nvSpPr>
        <p:spPr>
          <a:xfrm>
            <a:off x="0" y="543"/>
            <a:ext cx="9144000" cy="1047751"/>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3000"/>
              <a:buNone/>
            </a:pPr>
            <a:r>
              <a:rPr b="1" lang="en-US" sz="2400"/>
              <a:t>School System Supports</a:t>
            </a:r>
            <a:endParaRPr b="1" sz="24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82"/>
          <p:cNvSpPr txBox="1"/>
          <p:nvPr>
            <p:ph idx="1" type="body"/>
          </p:nvPr>
        </p:nvSpPr>
        <p:spPr>
          <a:xfrm>
            <a:off x="268825" y="1177200"/>
            <a:ext cx="3394200" cy="354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Clr>
                <a:schemeClr val="dk1"/>
              </a:buClr>
              <a:buSzPts val="1100"/>
              <a:buFont typeface="Arial"/>
              <a:buNone/>
            </a:pPr>
            <a:r>
              <a:rPr lang="en-US"/>
              <a:t>The chart lists the details for accessing upcoming Assessment and Accountability Monthly Calls. The entire calendar is located in the </a:t>
            </a:r>
            <a:r>
              <a:rPr lang="en-US" u="sng">
                <a:solidFill>
                  <a:schemeClr val="hlink"/>
                </a:solidFill>
                <a:hlinkClick r:id="rId3"/>
              </a:rPr>
              <a:t>2020-2021 School System Support Calendar</a:t>
            </a:r>
            <a:r>
              <a:rPr lang="en-US"/>
              <a:t>.</a:t>
            </a:r>
            <a:endParaRPr/>
          </a:p>
          <a:p>
            <a:pPr indent="0" lvl="0" marL="0" rtl="0" algn="l">
              <a:lnSpc>
                <a:spcPct val="100000"/>
              </a:lnSpc>
              <a:spcBef>
                <a:spcPts val="640"/>
              </a:spcBef>
              <a:spcAft>
                <a:spcPts val="0"/>
              </a:spcAft>
              <a:buClr>
                <a:srgbClr val="000000"/>
              </a:buClr>
              <a:buSzPts val="3200"/>
              <a:buFont typeface="Arial"/>
              <a:buNone/>
            </a:pPr>
            <a:r>
              <a:t/>
            </a:r>
            <a:endParaRPr/>
          </a:p>
          <a:p>
            <a:pPr indent="0" lvl="0" marL="0" rtl="0" algn="l">
              <a:lnSpc>
                <a:spcPct val="100000"/>
              </a:lnSpc>
              <a:spcBef>
                <a:spcPts val="640"/>
              </a:spcBef>
              <a:spcAft>
                <a:spcPts val="0"/>
              </a:spcAft>
              <a:buClr>
                <a:schemeClr val="dk1"/>
              </a:buClr>
              <a:buSzPts val="1100"/>
              <a:buFont typeface="Arial"/>
              <a:buNone/>
            </a:pPr>
            <a:r>
              <a:t/>
            </a:r>
            <a:endParaRPr/>
          </a:p>
          <a:p>
            <a:pPr indent="0" lvl="0" marL="0" rtl="0" algn="l">
              <a:lnSpc>
                <a:spcPct val="100000"/>
              </a:lnSpc>
              <a:spcBef>
                <a:spcPts val="640"/>
              </a:spcBef>
              <a:spcAft>
                <a:spcPts val="0"/>
              </a:spcAft>
              <a:buClr>
                <a:schemeClr val="dk1"/>
              </a:buClr>
              <a:buSzPts val="1100"/>
              <a:buFont typeface="Arial"/>
              <a:buNone/>
            </a:pPr>
            <a:r>
              <a:t/>
            </a:r>
            <a:endParaRPr b="1">
              <a:solidFill>
                <a:srgbClr val="1155CC"/>
              </a:solidFill>
            </a:endParaRPr>
          </a:p>
          <a:p>
            <a:pPr indent="0" lvl="0" marL="0" rtl="0" algn="l">
              <a:lnSpc>
                <a:spcPct val="100000"/>
              </a:lnSpc>
              <a:spcBef>
                <a:spcPts val="640"/>
              </a:spcBef>
              <a:spcAft>
                <a:spcPts val="0"/>
              </a:spcAft>
              <a:buClr>
                <a:schemeClr val="dk1"/>
              </a:buClr>
              <a:buSzPts val="1100"/>
              <a:buFont typeface="Arial"/>
              <a:buNone/>
            </a:pPr>
            <a:r>
              <a:rPr lang="en-US"/>
              <a:t> </a:t>
            </a:r>
            <a:endParaRPr/>
          </a:p>
          <a:p>
            <a:pPr indent="0" lvl="0" marL="0" rtl="0" algn="l">
              <a:lnSpc>
                <a:spcPct val="100000"/>
              </a:lnSpc>
              <a:spcBef>
                <a:spcPts val="640"/>
              </a:spcBef>
              <a:spcAft>
                <a:spcPts val="0"/>
              </a:spcAft>
              <a:buNone/>
            </a:pPr>
            <a:r>
              <a:rPr lang="en-US"/>
              <a:t>NEW:  Beginning July 21, a password will be required.  2020-202!</a:t>
            </a:r>
            <a:endParaRPr sz="1200">
              <a:solidFill>
                <a:srgbClr val="000000"/>
              </a:solidFill>
            </a:endParaRPr>
          </a:p>
        </p:txBody>
      </p:sp>
      <p:sp>
        <p:nvSpPr>
          <p:cNvPr id="472" name="Google Shape;472;p82"/>
          <p:cNvSpPr txBox="1"/>
          <p:nvPr>
            <p:ph type="title"/>
          </p:nvPr>
        </p:nvSpPr>
        <p:spPr>
          <a:xfrm>
            <a:off x="0" y="543"/>
            <a:ext cx="9144000" cy="1047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US" sz="2400">
                <a:solidFill>
                  <a:srgbClr val="333333"/>
                </a:solidFill>
              </a:rPr>
              <a:t>2019-2020 Assessment and Accountability Webinar Dates </a:t>
            </a:r>
            <a:endParaRPr b="1" sz="2400"/>
          </a:p>
        </p:txBody>
      </p:sp>
      <p:graphicFrame>
        <p:nvGraphicFramePr>
          <p:cNvPr id="473" name="Google Shape;473;p82"/>
          <p:cNvGraphicFramePr/>
          <p:nvPr/>
        </p:nvGraphicFramePr>
        <p:xfrm>
          <a:off x="4025750" y="1142990"/>
          <a:ext cx="3000000" cy="3000000"/>
        </p:xfrm>
        <a:graphic>
          <a:graphicData uri="http://schemas.openxmlformats.org/drawingml/2006/table">
            <a:tbl>
              <a:tblPr>
                <a:noFill/>
                <a:tableStyleId>{3B6AA313-0E4F-4CC1-A53B-4A1EACAB8787}</a:tableStyleId>
              </a:tblPr>
              <a:tblGrid>
                <a:gridCol w="1839375"/>
                <a:gridCol w="2840000"/>
              </a:tblGrid>
              <a:tr h="371725">
                <a:tc gridSpan="2">
                  <a:txBody>
                    <a:bodyPr/>
                    <a:lstStyle/>
                    <a:p>
                      <a:pPr indent="0" lvl="0" marL="0" marR="0" rtl="0" algn="ctr">
                        <a:lnSpc>
                          <a:spcPct val="100000"/>
                        </a:lnSpc>
                        <a:spcBef>
                          <a:spcPts val="0"/>
                        </a:spcBef>
                        <a:spcAft>
                          <a:spcPts val="0"/>
                        </a:spcAft>
                        <a:buClr>
                          <a:srgbClr val="000000"/>
                        </a:buClr>
                        <a:buSzPts val="1500"/>
                        <a:buFont typeface="Arial"/>
                        <a:buNone/>
                      </a:pPr>
                      <a:r>
                        <a:rPr b="1" lang="en-US" sz="1400" u="none" cap="none" strike="noStrike">
                          <a:latin typeface="Calibri"/>
                          <a:ea typeface="Calibri"/>
                          <a:cs typeface="Calibri"/>
                          <a:sym typeface="Calibri"/>
                        </a:rPr>
                        <a:t>Assessment and Accountability Monthly Calls</a:t>
                      </a:r>
                      <a:endParaRPr b="1" sz="1400" u="none" cap="none" strike="noStrike">
                        <a:latin typeface="Calibri"/>
                        <a:ea typeface="Calibri"/>
                        <a:cs typeface="Calibri"/>
                        <a:sym typeface="Calibri"/>
                      </a:endParaRPr>
                    </a:p>
                  </a:txBody>
                  <a:tcPr marT="91425" marB="91425" marR="91425" marL="91425" anchor="ctr">
                    <a:solidFill>
                      <a:srgbClr val="9FC5E8"/>
                    </a:solidFill>
                  </a:tcPr>
                </a:tc>
                <a:tc hMerge="1"/>
              </a:tr>
              <a:tr h="13147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Webinar Dates</a:t>
                      </a:r>
                      <a:endParaRPr sz="1400" u="none" cap="none" strike="noStrike">
                        <a:latin typeface="Calibri"/>
                        <a:ea typeface="Calibri"/>
                        <a:cs typeface="Calibri"/>
                        <a:sym typeface="Calibri"/>
                      </a:endParaRPr>
                    </a:p>
                  </a:txBody>
                  <a:tcPr marT="91425" marB="91425" marR="91425" marL="91425" anchor="ctr">
                    <a:solidFill>
                      <a:srgbClr val="CFE2F3"/>
                    </a:solidFill>
                  </a:tcPr>
                </a:tc>
                <a:tc>
                  <a:txBody>
                    <a:bodyPr/>
                    <a:lstStyle/>
                    <a:p>
                      <a:pPr indent="-285750" lvl="0" marL="309562" marR="0" rtl="0" algn="l">
                        <a:lnSpc>
                          <a:spcPct val="100000"/>
                        </a:lnSpc>
                        <a:spcBef>
                          <a:spcPts val="0"/>
                        </a:spcBef>
                        <a:spcAft>
                          <a:spcPts val="0"/>
                        </a:spcAft>
                        <a:buClr>
                          <a:schemeClr val="dk1"/>
                        </a:buClr>
                        <a:buSzPts val="1400"/>
                        <a:buFont typeface="Calibri"/>
                        <a:buChar char="•"/>
                      </a:pPr>
                      <a:r>
                        <a:rPr lang="en-US" u="none" cap="none" strike="noStrike">
                          <a:solidFill>
                            <a:schemeClr val="dk1"/>
                          </a:solidFill>
                          <a:latin typeface="Calibri"/>
                          <a:ea typeface="Calibri"/>
                          <a:cs typeface="Calibri"/>
                          <a:sym typeface="Calibri"/>
                        </a:rPr>
                        <a:t>August 18</a:t>
                      </a:r>
                      <a:endParaRPr>
                        <a:latin typeface="Calibri"/>
                        <a:ea typeface="Calibri"/>
                        <a:cs typeface="Calibri"/>
                        <a:sym typeface="Calibri"/>
                      </a:endParaRPr>
                    </a:p>
                    <a:p>
                      <a:pPr indent="-285750" lvl="0" marL="309562" marR="0" rtl="0" algn="l">
                        <a:lnSpc>
                          <a:spcPct val="100000"/>
                        </a:lnSpc>
                        <a:spcBef>
                          <a:spcPts val="0"/>
                        </a:spcBef>
                        <a:spcAft>
                          <a:spcPts val="0"/>
                        </a:spcAft>
                        <a:buClr>
                          <a:schemeClr val="dk1"/>
                        </a:buClr>
                        <a:buSzPts val="1400"/>
                        <a:buFont typeface="Calibri"/>
                        <a:buChar char="•"/>
                      </a:pPr>
                      <a:r>
                        <a:rPr lang="en-US" u="none" cap="none" strike="noStrike">
                          <a:solidFill>
                            <a:schemeClr val="dk1"/>
                          </a:solidFill>
                          <a:latin typeface="Calibri"/>
                          <a:ea typeface="Calibri"/>
                          <a:cs typeface="Calibri"/>
                          <a:sym typeface="Calibri"/>
                        </a:rPr>
                        <a:t>September 15</a:t>
                      </a:r>
                      <a:endParaRPr>
                        <a:latin typeface="Calibri"/>
                        <a:ea typeface="Calibri"/>
                        <a:cs typeface="Calibri"/>
                        <a:sym typeface="Calibri"/>
                      </a:endParaRPr>
                    </a:p>
                    <a:p>
                      <a:pPr indent="-285750" lvl="0" marL="309562" marR="0" rtl="0" algn="l">
                        <a:lnSpc>
                          <a:spcPct val="100000"/>
                        </a:lnSpc>
                        <a:spcBef>
                          <a:spcPts val="0"/>
                        </a:spcBef>
                        <a:spcAft>
                          <a:spcPts val="0"/>
                        </a:spcAft>
                        <a:buClr>
                          <a:schemeClr val="dk1"/>
                        </a:buClr>
                        <a:buSzPts val="1400"/>
                        <a:buFont typeface="Calibri"/>
                        <a:buChar char="•"/>
                      </a:pPr>
                      <a:r>
                        <a:rPr lang="en-US" u="none" cap="none" strike="noStrike">
                          <a:solidFill>
                            <a:schemeClr val="dk1"/>
                          </a:solidFill>
                          <a:latin typeface="Calibri"/>
                          <a:ea typeface="Calibri"/>
                          <a:cs typeface="Calibri"/>
                          <a:sym typeface="Calibri"/>
                        </a:rPr>
                        <a:t>October 20</a:t>
                      </a:r>
                      <a:endParaRPr>
                        <a:latin typeface="Calibri"/>
                        <a:ea typeface="Calibri"/>
                        <a:cs typeface="Calibri"/>
                        <a:sym typeface="Calibri"/>
                      </a:endParaRPr>
                    </a:p>
                    <a:p>
                      <a:pPr indent="-285750" lvl="0" marL="309562" marR="0" rtl="0" algn="l">
                        <a:lnSpc>
                          <a:spcPct val="100000"/>
                        </a:lnSpc>
                        <a:spcBef>
                          <a:spcPts val="0"/>
                        </a:spcBef>
                        <a:spcAft>
                          <a:spcPts val="0"/>
                        </a:spcAft>
                        <a:buClr>
                          <a:schemeClr val="dk1"/>
                        </a:buClr>
                        <a:buSzPts val="1400"/>
                        <a:buFont typeface="Calibri"/>
                        <a:buChar char="•"/>
                      </a:pPr>
                      <a:r>
                        <a:rPr lang="en-US" u="none" cap="none" strike="noStrike">
                          <a:solidFill>
                            <a:schemeClr val="dk1"/>
                          </a:solidFill>
                          <a:latin typeface="Calibri"/>
                          <a:ea typeface="Calibri"/>
                          <a:cs typeface="Calibri"/>
                          <a:sym typeface="Calibri"/>
                        </a:rPr>
                        <a:t>November 17</a:t>
                      </a:r>
                      <a:endParaRPr>
                        <a:latin typeface="Calibri"/>
                        <a:ea typeface="Calibri"/>
                        <a:cs typeface="Calibri"/>
                        <a:sym typeface="Calibri"/>
                      </a:endParaRPr>
                    </a:p>
                    <a:p>
                      <a:pPr indent="-285750" lvl="0" marL="309562" marR="0" rtl="0" algn="l">
                        <a:lnSpc>
                          <a:spcPct val="100000"/>
                        </a:lnSpc>
                        <a:spcBef>
                          <a:spcPts val="0"/>
                        </a:spcBef>
                        <a:spcAft>
                          <a:spcPts val="0"/>
                        </a:spcAft>
                        <a:buClr>
                          <a:schemeClr val="dk1"/>
                        </a:buClr>
                        <a:buSzPts val="1400"/>
                        <a:buFont typeface="Calibri"/>
                        <a:buChar char="•"/>
                      </a:pPr>
                      <a:r>
                        <a:rPr lang="en-US" u="none" cap="none" strike="noStrike">
                          <a:solidFill>
                            <a:schemeClr val="dk1"/>
                          </a:solidFill>
                          <a:latin typeface="Calibri"/>
                          <a:ea typeface="Calibri"/>
                          <a:cs typeface="Calibri"/>
                          <a:sym typeface="Calibri"/>
                        </a:rPr>
                        <a:t>December 15</a:t>
                      </a:r>
                      <a:endParaRPr>
                        <a:latin typeface="Calibri"/>
                        <a:ea typeface="Calibri"/>
                        <a:cs typeface="Calibri"/>
                        <a:sym typeface="Calibri"/>
                      </a:endParaRPr>
                    </a:p>
                    <a:p>
                      <a:pPr indent="-285750" lvl="0" marL="309562" marR="0" rtl="0" algn="l">
                        <a:lnSpc>
                          <a:spcPct val="100000"/>
                        </a:lnSpc>
                        <a:spcBef>
                          <a:spcPts val="0"/>
                        </a:spcBef>
                        <a:spcAft>
                          <a:spcPts val="0"/>
                        </a:spcAft>
                        <a:buClr>
                          <a:schemeClr val="dk1"/>
                        </a:buClr>
                        <a:buSzPts val="1400"/>
                        <a:buFont typeface="Calibri"/>
                        <a:buChar char="•"/>
                      </a:pPr>
                      <a:r>
                        <a:rPr lang="en-US" u="none" cap="none" strike="noStrike">
                          <a:solidFill>
                            <a:schemeClr val="dk1"/>
                          </a:solidFill>
                          <a:latin typeface="Calibri"/>
                          <a:ea typeface="Calibri"/>
                          <a:cs typeface="Calibri"/>
                          <a:sym typeface="Calibri"/>
                        </a:rPr>
                        <a:t>January 19</a:t>
                      </a:r>
                      <a:endParaRPr u="none" cap="none" strike="noStrike">
                        <a:solidFill>
                          <a:schemeClr val="dk1"/>
                        </a:solidFill>
                        <a:latin typeface="Calibri"/>
                        <a:ea typeface="Calibri"/>
                        <a:cs typeface="Calibri"/>
                        <a:sym typeface="Calibri"/>
                      </a:endParaRPr>
                    </a:p>
                  </a:txBody>
                  <a:tcPr marT="91425" marB="91425" marR="91425" marL="91425"/>
                </a:tc>
              </a:tr>
              <a:tr h="2670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Webinar Time</a:t>
                      </a:r>
                      <a:endParaRPr sz="1400" u="none" cap="none" strike="noStrike">
                        <a:latin typeface="Calibri"/>
                        <a:ea typeface="Calibri"/>
                        <a:cs typeface="Calibri"/>
                        <a:sym typeface="Calibri"/>
                      </a:endParaRPr>
                    </a:p>
                  </a:txBody>
                  <a:tcPr marT="91425" marB="91425" marR="91425" marL="91425" anchor="ctr">
                    <a:solidFill>
                      <a:srgbClr val="CFE2F3"/>
                    </a:solidFill>
                  </a:tcPr>
                </a:tc>
                <a:tc>
                  <a:txBody>
                    <a:bodyPr/>
                    <a:lstStyle/>
                    <a:p>
                      <a:pPr indent="-228600" lvl="0" marL="282575" marR="0" rtl="0" algn="l">
                        <a:lnSpc>
                          <a:spcPct val="100000"/>
                        </a:lnSpc>
                        <a:spcBef>
                          <a:spcPts val="0"/>
                        </a:spcBef>
                        <a:spcAft>
                          <a:spcPts val="0"/>
                        </a:spcAft>
                        <a:buClr>
                          <a:srgbClr val="000000"/>
                        </a:buClr>
                        <a:buSzPts val="1400"/>
                        <a:buFont typeface="Arial"/>
                        <a:buNone/>
                      </a:pPr>
                      <a:r>
                        <a:rPr lang="en-US" u="none" cap="none" strike="noStrike">
                          <a:latin typeface="Calibri"/>
                          <a:ea typeface="Calibri"/>
                          <a:cs typeface="Calibri"/>
                          <a:sym typeface="Calibri"/>
                        </a:rPr>
                        <a:t>4:15 PM</a:t>
                      </a:r>
                      <a:endParaRPr u="none" cap="none" strike="noStrike">
                        <a:latin typeface="Calibri"/>
                        <a:ea typeface="Calibri"/>
                        <a:cs typeface="Calibri"/>
                        <a:sym typeface="Calibri"/>
                      </a:endParaRPr>
                    </a:p>
                  </a:txBody>
                  <a:tcPr marT="91425" marB="91425" marR="91425" marL="91425"/>
                </a:tc>
              </a:tr>
              <a:tr h="2319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Webinar Link</a:t>
                      </a:r>
                      <a:endParaRPr sz="1400" u="none" cap="none" strike="noStrike">
                        <a:latin typeface="Calibri"/>
                        <a:ea typeface="Calibri"/>
                        <a:cs typeface="Calibri"/>
                        <a:sym typeface="Calibri"/>
                      </a:endParaRPr>
                    </a:p>
                  </a:txBody>
                  <a:tcPr marT="91425" marB="91425" marR="91425" marL="91425" anchor="ctr">
                    <a:solidFill>
                      <a:srgbClr val="CFE2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u="none" cap="none" strike="noStrike">
                          <a:solidFill>
                            <a:schemeClr val="dk1"/>
                          </a:solidFill>
                          <a:latin typeface="Calibri"/>
                          <a:ea typeface="Calibri"/>
                          <a:cs typeface="Calibri"/>
                          <a:sym typeface="Calibri"/>
                        </a:rPr>
                        <a:t> </a:t>
                      </a:r>
                      <a:r>
                        <a:rPr lang="en-US" u="sng" cap="none" strike="noStrike">
                          <a:solidFill>
                            <a:schemeClr val="hlink"/>
                          </a:solidFill>
                          <a:latin typeface="Calibri"/>
                          <a:ea typeface="Calibri"/>
                          <a:cs typeface="Calibri"/>
                          <a:sym typeface="Calibri"/>
                          <a:hlinkClick r:id="rId4"/>
                        </a:rPr>
                        <a:t>https://ldoe.zoom.us/j/202189164</a:t>
                      </a:r>
                      <a:endParaRPr u="none" cap="none" strike="noStrike">
                        <a:solidFill>
                          <a:schemeClr val="dk1"/>
                        </a:solidFill>
                        <a:latin typeface="Calibri"/>
                        <a:ea typeface="Calibri"/>
                        <a:cs typeface="Calibri"/>
                        <a:sym typeface="Calibri"/>
                      </a:endParaRPr>
                    </a:p>
                  </a:txBody>
                  <a:tcPr marT="91425" marB="91425" marR="91425" marL="91425"/>
                </a:tc>
              </a:tr>
              <a:tr h="2409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Calibri"/>
                          <a:ea typeface="Calibri"/>
                          <a:cs typeface="Calibri"/>
                          <a:sym typeface="Calibri"/>
                        </a:rPr>
                        <a:t>Phone Number </a:t>
                      </a:r>
                      <a:endParaRPr sz="1400" u="none" cap="none" strike="noStrike">
                        <a:latin typeface="Calibri"/>
                        <a:ea typeface="Calibri"/>
                        <a:cs typeface="Calibri"/>
                        <a:sym typeface="Calibri"/>
                      </a:endParaRPr>
                    </a:p>
                  </a:txBody>
                  <a:tcPr marT="91425" marB="91425" marR="91425" marL="91425" anchor="ctr">
                    <a:solidFill>
                      <a:srgbClr val="CFE2F3"/>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US" u="none" cap="none" strike="noStrike">
                          <a:solidFill>
                            <a:srgbClr val="39394D"/>
                          </a:solidFill>
                          <a:latin typeface="Calibri"/>
                          <a:ea typeface="Calibri"/>
                          <a:cs typeface="Calibri"/>
                          <a:sym typeface="Calibri"/>
                        </a:rPr>
                        <a:t>16468769923,,202189164# </a:t>
                      </a:r>
                      <a:endParaRPr u="none" cap="none" strike="noStrike">
                        <a:solidFill>
                          <a:srgbClr val="39394D"/>
                        </a:solidFill>
                        <a:latin typeface="Calibri"/>
                        <a:ea typeface="Calibri"/>
                        <a:cs typeface="Calibri"/>
                        <a:sym typeface="Calibri"/>
                      </a:endParaRPr>
                    </a:p>
                  </a:txBody>
                  <a:tcPr marT="91425" marB="91425" marR="91425" marL="91425"/>
                </a:tc>
              </a:tr>
              <a:tr h="4327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Calibri"/>
                          <a:ea typeface="Calibri"/>
                          <a:cs typeface="Calibri"/>
                          <a:sym typeface="Calibri"/>
                        </a:rPr>
                        <a:t>Meeting ID </a:t>
                      </a:r>
                      <a:endParaRPr sz="1400" u="none" cap="none" strike="noStrike">
                        <a:latin typeface="Calibri"/>
                        <a:ea typeface="Calibri"/>
                        <a:cs typeface="Calibri"/>
                        <a:sym typeface="Calibri"/>
                      </a:endParaRPr>
                    </a:p>
                  </a:txBody>
                  <a:tcPr marT="91425" marB="91425" marR="91425" marL="91425" anchor="ctr">
                    <a:solidFill>
                      <a:srgbClr val="CFE2F3"/>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US" u="none" cap="none" strike="noStrike">
                          <a:solidFill>
                            <a:srgbClr val="39394D"/>
                          </a:solidFill>
                          <a:latin typeface="Calibri"/>
                          <a:ea typeface="Calibri"/>
                          <a:cs typeface="Calibri"/>
                          <a:sym typeface="Calibri"/>
                        </a:rPr>
                        <a:t>Meeting ID: 202 189 164 </a:t>
                      </a:r>
                      <a:br>
                        <a:rPr lang="en-US" u="none" cap="none" strike="noStrike">
                          <a:solidFill>
                            <a:srgbClr val="39394D"/>
                          </a:solidFill>
                          <a:latin typeface="Calibri"/>
                          <a:ea typeface="Calibri"/>
                          <a:cs typeface="Calibri"/>
                          <a:sym typeface="Calibri"/>
                        </a:rPr>
                      </a:br>
                      <a:r>
                        <a:rPr lang="en-US" u="none" cap="none" strike="noStrike">
                          <a:solidFill>
                            <a:srgbClr val="39394D"/>
                          </a:solidFill>
                          <a:latin typeface="Calibri"/>
                          <a:ea typeface="Calibri"/>
                          <a:cs typeface="Calibri"/>
                          <a:sym typeface="Calibri"/>
                        </a:rPr>
                        <a:t>Password: 2020202!</a:t>
                      </a:r>
                      <a:endParaRPr u="none" cap="none" strike="noStrike">
                        <a:solidFill>
                          <a:srgbClr val="39394D"/>
                        </a:solidFill>
                        <a:latin typeface="Calibri"/>
                        <a:ea typeface="Calibri"/>
                        <a:cs typeface="Calibri"/>
                        <a:sym typeface="Calibri"/>
                      </a:endParaRPr>
                    </a:p>
                  </a:txBody>
                  <a:tcPr marT="91425" marB="91425" marR="91425" marL="91425"/>
                </a:tc>
              </a:tr>
            </a:tbl>
          </a:graphicData>
        </a:graphic>
      </p:graphicFrame>
      <p:sp>
        <p:nvSpPr>
          <p:cNvPr id="474" name="Google Shape;474;p82"/>
          <p:cNvSpPr/>
          <p:nvPr/>
        </p:nvSpPr>
        <p:spPr>
          <a:xfrm>
            <a:off x="474098" y="2731669"/>
            <a:ext cx="3106500" cy="522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5" name="Google Shape;475;p82"/>
          <p:cNvPicPr preferRelativeResize="0"/>
          <p:nvPr/>
        </p:nvPicPr>
        <p:blipFill>
          <a:blip r:embed="rId5">
            <a:alphaModFix/>
          </a:blip>
          <a:stretch>
            <a:fillRect/>
          </a:stretch>
        </p:blipFill>
        <p:spPr>
          <a:xfrm>
            <a:off x="12" y="548"/>
            <a:ext cx="963778" cy="113385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83"/>
          <p:cNvSpPr txBox="1"/>
          <p:nvPr>
            <p:ph idx="1" type="body"/>
          </p:nvPr>
        </p:nvSpPr>
        <p:spPr>
          <a:xfrm>
            <a:off x="152400" y="1143000"/>
            <a:ext cx="4388100" cy="3543300"/>
          </a:xfrm>
          <a:prstGeom prst="rect">
            <a:avLst/>
          </a:prstGeom>
          <a:noFill/>
          <a:ln>
            <a:noFill/>
          </a:ln>
        </p:spPr>
        <p:txBody>
          <a:bodyPr anchorCtr="0" anchor="t" bIns="91425" lIns="91425" spcFirstLastPara="1" rIns="91425" wrap="square" tIns="91425">
            <a:noAutofit/>
          </a:bodyPr>
          <a:lstStyle/>
          <a:p>
            <a:pPr indent="0" lvl="0" marL="52386" rtl="0" algn="l">
              <a:lnSpc>
                <a:spcPct val="100000"/>
              </a:lnSpc>
              <a:spcBef>
                <a:spcPts val="640"/>
              </a:spcBef>
              <a:spcAft>
                <a:spcPts val="0"/>
              </a:spcAft>
              <a:buNone/>
            </a:pPr>
            <a:r>
              <a:rPr lang="en-US"/>
              <a:t>The Assessments Customer Service Contact Information has been posted to the </a:t>
            </a:r>
            <a:r>
              <a:rPr lang="en-US" u="sng">
                <a:solidFill>
                  <a:schemeClr val="hlink"/>
                </a:solidFill>
                <a:hlinkClick r:id="rId3"/>
              </a:rPr>
              <a:t>Assessment Library</a:t>
            </a:r>
            <a:r>
              <a:rPr lang="en-US"/>
              <a:t>.  This provides customer service contact information for all assessments.</a:t>
            </a:r>
            <a:endParaRPr>
              <a:solidFill>
                <a:srgbClr val="000000"/>
              </a:solidFill>
            </a:endParaRPr>
          </a:p>
        </p:txBody>
      </p:sp>
      <p:sp>
        <p:nvSpPr>
          <p:cNvPr id="482" name="Google Shape;482;p83"/>
          <p:cNvSpPr txBox="1"/>
          <p:nvPr>
            <p:ph type="title"/>
          </p:nvPr>
        </p:nvSpPr>
        <p:spPr>
          <a:xfrm>
            <a:off x="0" y="543"/>
            <a:ext cx="9144000" cy="1047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US" sz="2400">
                <a:solidFill>
                  <a:srgbClr val="333333"/>
                </a:solidFill>
              </a:rPr>
              <a:t>Assessments Customer Service</a:t>
            </a:r>
            <a:endParaRPr b="1" sz="2000"/>
          </a:p>
        </p:txBody>
      </p:sp>
      <p:pic>
        <p:nvPicPr>
          <p:cNvPr id="483" name="Google Shape;483;p83"/>
          <p:cNvPicPr preferRelativeResize="0"/>
          <p:nvPr/>
        </p:nvPicPr>
        <p:blipFill rotWithShape="1">
          <a:blip r:embed="rId4">
            <a:alphaModFix/>
          </a:blip>
          <a:srcRect b="0" l="0" r="0" t="0"/>
          <a:stretch/>
        </p:blipFill>
        <p:spPr>
          <a:xfrm>
            <a:off x="4833394" y="1048450"/>
            <a:ext cx="3065581" cy="393755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84"/>
          <p:cNvSpPr txBox="1"/>
          <p:nvPr>
            <p:ph type="title"/>
          </p:nvPr>
        </p:nvSpPr>
        <p:spPr>
          <a:xfrm>
            <a:off x="0" y="543"/>
            <a:ext cx="9144000" cy="1047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3000"/>
              <a:buNone/>
            </a:pPr>
            <a:r>
              <a:rPr b="1" lang="en-US" sz="2400"/>
              <a:t>Assessments Next Steps</a:t>
            </a:r>
            <a:endParaRPr b="1" sz="2400"/>
          </a:p>
        </p:txBody>
      </p:sp>
      <p:graphicFrame>
        <p:nvGraphicFramePr>
          <p:cNvPr id="490" name="Google Shape;490;p84"/>
          <p:cNvGraphicFramePr/>
          <p:nvPr/>
        </p:nvGraphicFramePr>
        <p:xfrm>
          <a:off x="626200" y="1209918"/>
          <a:ext cx="3000000" cy="3000000"/>
        </p:xfrm>
        <a:graphic>
          <a:graphicData uri="http://schemas.openxmlformats.org/drawingml/2006/table">
            <a:tbl>
              <a:tblPr bandRow="1" firstRow="1">
                <a:noFill/>
                <a:tableStyleId>{95B72B57-DFB5-49D1-B680-5AF6AC181B4A}</a:tableStyleId>
              </a:tblPr>
              <a:tblGrid>
                <a:gridCol w="1456125"/>
                <a:gridCol w="6202625"/>
              </a:tblGrid>
              <a:tr h="161475">
                <a:tc>
                  <a:txBody>
                    <a:bodyPr/>
                    <a:lstStyle/>
                    <a:p>
                      <a:pPr indent="0" lvl="0" marL="0" marR="0" rtl="0" algn="l">
                        <a:lnSpc>
                          <a:spcPct val="100000"/>
                        </a:lnSpc>
                        <a:spcBef>
                          <a:spcPts val="0"/>
                        </a:spcBef>
                        <a:spcAft>
                          <a:spcPts val="0"/>
                        </a:spcAft>
                        <a:buClr>
                          <a:schemeClr val="lt1"/>
                        </a:buClr>
                        <a:buSzPts val="1400"/>
                        <a:buFont typeface="Calibri"/>
                        <a:buNone/>
                      </a:pPr>
                      <a:r>
                        <a:rPr lang="en-US" sz="1400" u="none" cap="none" strike="noStrike"/>
                        <a:t>Dates</a:t>
                      </a:r>
                      <a:endParaRPr sz="1400" u="none" cap="none" strike="noStrike"/>
                    </a:p>
                  </a:txBody>
                  <a:tcPr marT="34300" marB="343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1400"/>
                        <a:buFont typeface="Calibri"/>
                        <a:buNone/>
                      </a:pPr>
                      <a:r>
                        <a:rPr lang="en-US" sz="1400" u="none" cap="none" strike="noStrike"/>
                        <a:t>Action</a:t>
                      </a:r>
                      <a:endParaRPr sz="1400" u="none" cap="none" strike="noStrike"/>
                    </a:p>
                  </a:txBody>
                  <a:tcPr marT="34300" marB="343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14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Past Due</a:t>
                      </a:r>
                      <a:endParaRPr sz="1400" u="none" cap="none" strike="noStrike"/>
                    </a:p>
                  </a:txBody>
                  <a:tcPr marT="34300" marB="343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LEAP 360 MOU</a:t>
                      </a:r>
                      <a:endParaRPr sz="1400" u="none" cap="none" strike="noStrike"/>
                    </a:p>
                  </a:txBody>
                  <a:tcPr marT="34300" marB="343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14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July 13</a:t>
                      </a:r>
                      <a:endParaRPr sz="1400" u="none" cap="none" strike="noStrike"/>
                    </a:p>
                  </a:txBody>
                  <a:tcPr marT="34300" marB="343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Diagnostic testing window opens</a:t>
                      </a:r>
                      <a:endParaRPr sz="1400" u="none" cap="none" strike="noStrike"/>
                    </a:p>
                  </a:txBody>
                  <a:tcPr marT="34300" marB="343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14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July 13</a:t>
                      </a:r>
                      <a:endParaRPr sz="1400" u="none" cap="none" strike="noStrike"/>
                    </a:p>
                  </a:txBody>
                  <a:tcPr marT="34300" marB="343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LEAP 2025 high school summer administration testing window opens</a:t>
                      </a:r>
                      <a:endParaRPr sz="1400" u="none" cap="none" strike="noStrike"/>
                    </a:p>
                  </a:txBody>
                  <a:tcPr marT="34300" marB="343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14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July 18</a:t>
                      </a:r>
                      <a:endParaRPr sz="1400" u="none" cap="none" strike="noStrike"/>
                    </a:p>
                  </a:txBody>
                  <a:tcPr marT="34300" marB="343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US" sz="1400" u="none" cap="none" strike="noStrike"/>
                        <a:t>ACT National Testing (sites can request change to July 25)</a:t>
                      </a:r>
                      <a:endParaRPr sz="1400" u="none" cap="none" strike="noStrike"/>
                    </a:p>
                  </a:txBody>
                  <a:tcPr marT="34300" marB="343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14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July 24</a:t>
                      </a:r>
                      <a:endParaRPr sz="1400" u="none" cap="none" strike="noStrike"/>
                    </a:p>
                  </a:txBody>
                  <a:tcPr marT="34300" marB="343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LEAP 2025 high school summer administration testing window closes</a:t>
                      </a:r>
                      <a:endParaRPr sz="1400" u="none" cap="none" strike="noStrike"/>
                    </a:p>
                  </a:txBody>
                  <a:tcPr marT="34300" marB="343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14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July 29</a:t>
                      </a:r>
                      <a:endParaRPr sz="1400" u="none" cap="none" strike="noStrike"/>
                    </a:p>
                  </a:txBody>
                  <a:tcPr marT="34300" marB="343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LEAP 2025 high school assessment voids due to assessment@la.gov</a:t>
                      </a:r>
                      <a:endParaRPr sz="1400" u="none" cap="none" strike="noStrike"/>
                    </a:p>
                  </a:txBody>
                  <a:tcPr marT="34300" marB="343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14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August 3</a:t>
                      </a:r>
                      <a:endParaRPr sz="1400" u="none" cap="none" strike="noStrike"/>
                    </a:p>
                  </a:txBody>
                  <a:tcPr marT="34300" marB="343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US" sz="1400" u="none" cap="none" strike="noStrike"/>
                        <a:t>PearsonAccess opens for October makeup testing participation management </a:t>
                      </a:r>
                      <a:endParaRPr sz="1400" u="none" cap="none" strike="noStrike"/>
                    </a:p>
                  </a:txBody>
                  <a:tcPr marT="34300" marB="343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14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August 18</a:t>
                      </a:r>
                      <a:endParaRPr sz="1400" u="none" cap="none" strike="noStrike"/>
                    </a:p>
                  </a:txBody>
                  <a:tcPr marT="34300" marB="343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US" sz="1400" u="none" cap="none" strike="noStrike"/>
                        <a:t>ACT Q &amp; A regarding accommodations or supports </a:t>
                      </a:r>
                      <a:endParaRPr sz="1400" u="none" cap="none" strike="noStrike"/>
                    </a:p>
                  </a:txBody>
                  <a:tcPr marT="34300" marB="343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14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August 24</a:t>
                      </a:r>
                      <a:endParaRPr sz="1400" u="none" cap="none" strike="noStrike"/>
                    </a:p>
                  </a:txBody>
                  <a:tcPr marT="34300" marB="343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US" sz="1400" u="none" cap="none" strike="noStrike"/>
                        <a:t>Last day to request rescore for LEAP 2025 high school summer assessments</a:t>
                      </a:r>
                      <a:endParaRPr sz="1400" u="none" cap="none" strike="noStrike"/>
                    </a:p>
                  </a:txBody>
                  <a:tcPr marT="34300" marB="343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14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August 28</a:t>
                      </a:r>
                      <a:endParaRPr sz="1400" u="none" cap="none" strike="noStrike"/>
                    </a:p>
                  </a:txBody>
                  <a:tcPr marT="34300" marB="343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US" sz="1400" u="none" cap="none" strike="noStrike"/>
                        <a:t>Last day to request ACT accommodations or supports for eligible examinees in TAA</a:t>
                      </a:r>
                      <a:endParaRPr sz="1400" u="none" cap="none" strike="noStrike"/>
                    </a:p>
                  </a:txBody>
                  <a:tcPr marT="34300" marB="343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14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September 15</a:t>
                      </a:r>
                      <a:endParaRPr sz="1400" u="none" cap="none" strike="noStrike"/>
                    </a:p>
                  </a:txBody>
                  <a:tcPr marT="34300" marB="343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US" sz="1400" u="none" cap="none" strike="noStrike"/>
                        <a:t>ACT MOU due for October testing</a:t>
                      </a:r>
                      <a:endParaRPr sz="1400" u="none" cap="none" strike="noStrike"/>
                    </a:p>
                  </a:txBody>
                  <a:tcPr marT="34300" marB="3430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85"/>
          <p:cNvSpPr txBox="1"/>
          <p:nvPr>
            <p:ph type="title"/>
          </p:nvPr>
        </p:nvSpPr>
        <p:spPr>
          <a:xfrm>
            <a:off x="0" y="1600200"/>
            <a:ext cx="9144000" cy="1657500"/>
          </a:xfrm>
          <a:prstGeom prst="rect">
            <a:avLst/>
          </a:prstGeom>
          <a:solidFill>
            <a:schemeClr val="lt1">
              <a:alpha val="49410"/>
            </a:schemeClr>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2800"/>
              <a:buNone/>
            </a:pPr>
            <a:r>
              <a:rPr b="1" lang="en-US">
                <a:solidFill>
                  <a:schemeClr val="dk1"/>
                </a:solidFill>
              </a:rPr>
              <a:t>Questions?</a:t>
            </a:r>
            <a:endParaRPr b="1"/>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86"/>
          <p:cNvSpPr txBox="1"/>
          <p:nvPr>
            <p:ph idx="1" type="body"/>
          </p:nvPr>
        </p:nvSpPr>
        <p:spPr>
          <a:xfrm>
            <a:off x="268825" y="1177200"/>
            <a:ext cx="3394200" cy="354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Clr>
                <a:schemeClr val="dk1"/>
              </a:buClr>
              <a:buSzPts val="1100"/>
              <a:buFont typeface="Arial"/>
              <a:buNone/>
            </a:pPr>
            <a:r>
              <a:rPr lang="en-US"/>
              <a:t>The chart lists the details for accessing upcoming Education Technology Monthly Calls. The entire calendar is located in the </a:t>
            </a:r>
            <a:r>
              <a:rPr lang="en-US" u="sng">
                <a:solidFill>
                  <a:schemeClr val="hlink"/>
                </a:solidFill>
                <a:hlinkClick r:id="rId3"/>
              </a:rPr>
              <a:t>2020-2021 School System Support Calendar</a:t>
            </a:r>
            <a:r>
              <a:rPr lang="en-US"/>
              <a:t>.</a:t>
            </a:r>
            <a:endParaRPr/>
          </a:p>
          <a:p>
            <a:pPr indent="0" lvl="0" marL="0" rtl="0" algn="l">
              <a:lnSpc>
                <a:spcPct val="100000"/>
              </a:lnSpc>
              <a:spcBef>
                <a:spcPts val="640"/>
              </a:spcBef>
              <a:spcAft>
                <a:spcPts val="0"/>
              </a:spcAft>
              <a:buClr>
                <a:srgbClr val="000000"/>
              </a:buClr>
              <a:buSzPts val="3200"/>
              <a:buFont typeface="Arial"/>
              <a:buNone/>
            </a:pPr>
            <a:r>
              <a:t/>
            </a:r>
            <a:endParaRPr/>
          </a:p>
          <a:p>
            <a:pPr indent="0" lvl="0" marL="0" rtl="0" algn="l">
              <a:lnSpc>
                <a:spcPct val="100000"/>
              </a:lnSpc>
              <a:spcBef>
                <a:spcPts val="640"/>
              </a:spcBef>
              <a:spcAft>
                <a:spcPts val="0"/>
              </a:spcAft>
              <a:buClr>
                <a:schemeClr val="dk1"/>
              </a:buClr>
              <a:buSzPts val="1100"/>
              <a:buFont typeface="Arial"/>
              <a:buNone/>
            </a:pPr>
            <a:r>
              <a:t/>
            </a:r>
            <a:endParaRPr/>
          </a:p>
          <a:p>
            <a:pPr indent="0" lvl="0" marL="0" rtl="0" algn="l">
              <a:lnSpc>
                <a:spcPct val="100000"/>
              </a:lnSpc>
              <a:spcBef>
                <a:spcPts val="640"/>
              </a:spcBef>
              <a:spcAft>
                <a:spcPts val="0"/>
              </a:spcAft>
              <a:buClr>
                <a:schemeClr val="dk1"/>
              </a:buClr>
              <a:buSzPts val="1100"/>
              <a:buFont typeface="Arial"/>
              <a:buNone/>
            </a:pPr>
            <a:r>
              <a:t/>
            </a:r>
            <a:endParaRPr b="1">
              <a:solidFill>
                <a:srgbClr val="1155CC"/>
              </a:solidFill>
            </a:endParaRPr>
          </a:p>
          <a:p>
            <a:pPr indent="0" lvl="0" marL="0" rtl="0" algn="l">
              <a:lnSpc>
                <a:spcPct val="100000"/>
              </a:lnSpc>
              <a:spcBef>
                <a:spcPts val="640"/>
              </a:spcBef>
              <a:spcAft>
                <a:spcPts val="0"/>
              </a:spcAft>
              <a:buClr>
                <a:schemeClr val="dk1"/>
              </a:buClr>
              <a:buSzPts val="1100"/>
              <a:buFont typeface="Arial"/>
              <a:buNone/>
            </a:pPr>
            <a:r>
              <a:rPr lang="en-US"/>
              <a:t> </a:t>
            </a:r>
            <a:endParaRPr/>
          </a:p>
          <a:p>
            <a:pPr indent="0" lvl="0" marL="0" rtl="0" algn="l">
              <a:lnSpc>
                <a:spcPct val="100000"/>
              </a:lnSpc>
              <a:spcBef>
                <a:spcPts val="640"/>
              </a:spcBef>
              <a:spcAft>
                <a:spcPts val="0"/>
              </a:spcAft>
              <a:buNone/>
            </a:pPr>
            <a:r>
              <a:rPr lang="en-US"/>
              <a:t>NEW:  Beginning July 21, a password will be required.  2020-202!</a:t>
            </a:r>
            <a:endParaRPr sz="1200">
              <a:solidFill>
                <a:srgbClr val="000000"/>
              </a:solidFill>
            </a:endParaRPr>
          </a:p>
        </p:txBody>
      </p:sp>
      <p:sp>
        <p:nvSpPr>
          <p:cNvPr id="503" name="Google Shape;503;p86"/>
          <p:cNvSpPr txBox="1"/>
          <p:nvPr>
            <p:ph type="title"/>
          </p:nvPr>
        </p:nvSpPr>
        <p:spPr>
          <a:xfrm>
            <a:off x="0" y="543"/>
            <a:ext cx="9144000" cy="1047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US" sz="2400">
                <a:solidFill>
                  <a:srgbClr val="333333"/>
                </a:solidFill>
              </a:rPr>
              <a:t>2020-2021 Education Technology Webinar Dates </a:t>
            </a:r>
            <a:endParaRPr b="1" sz="2400"/>
          </a:p>
        </p:txBody>
      </p:sp>
      <p:graphicFrame>
        <p:nvGraphicFramePr>
          <p:cNvPr id="504" name="Google Shape;504;p86"/>
          <p:cNvGraphicFramePr/>
          <p:nvPr/>
        </p:nvGraphicFramePr>
        <p:xfrm>
          <a:off x="4025750" y="1104615"/>
          <a:ext cx="3000000" cy="3000000"/>
        </p:xfrm>
        <a:graphic>
          <a:graphicData uri="http://schemas.openxmlformats.org/drawingml/2006/table">
            <a:tbl>
              <a:tblPr>
                <a:noFill/>
                <a:tableStyleId>{3B6AA313-0E4F-4CC1-A53B-4A1EACAB8787}</a:tableStyleId>
              </a:tblPr>
              <a:tblGrid>
                <a:gridCol w="1735075"/>
                <a:gridCol w="2678975"/>
              </a:tblGrid>
              <a:tr h="367900">
                <a:tc gridSpan="2">
                  <a:txBody>
                    <a:bodyPr/>
                    <a:lstStyle/>
                    <a:p>
                      <a:pPr indent="0" lvl="0" marL="0" marR="0" rtl="0" algn="ctr">
                        <a:lnSpc>
                          <a:spcPct val="100000"/>
                        </a:lnSpc>
                        <a:spcBef>
                          <a:spcPts val="0"/>
                        </a:spcBef>
                        <a:spcAft>
                          <a:spcPts val="0"/>
                        </a:spcAft>
                        <a:buClr>
                          <a:srgbClr val="000000"/>
                        </a:buClr>
                        <a:buSzPts val="1500"/>
                        <a:buFont typeface="Arial"/>
                        <a:buNone/>
                      </a:pPr>
                      <a:r>
                        <a:rPr b="1" lang="en-US" sz="1100">
                          <a:latin typeface="Calibri"/>
                          <a:ea typeface="Calibri"/>
                          <a:cs typeface="Calibri"/>
                          <a:sym typeface="Calibri"/>
                        </a:rPr>
                        <a:t>Education Technology</a:t>
                      </a:r>
                      <a:r>
                        <a:rPr b="1" lang="en-US" sz="1100" u="none" cap="none" strike="noStrike">
                          <a:latin typeface="Calibri"/>
                          <a:ea typeface="Calibri"/>
                          <a:cs typeface="Calibri"/>
                          <a:sym typeface="Calibri"/>
                        </a:rPr>
                        <a:t> Monthly Calls</a:t>
                      </a:r>
                      <a:endParaRPr b="1" sz="1100" u="none" cap="none" strike="noStrike">
                        <a:latin typeface="Calibri"/>
                        <a:ea typeface="Calibri"/>
                        <a:cs typeface="Calibri"/>
                        <a:sym typeface="Calibri"/>
                      </a:endParaRPr>
                    </a:p>
                  </a:txBody>
                  <a:tcPr marT="91425" marB="91425" marR="91425" marL="91425" anchor="ctr">
                    <a:solidFill>
                      <a:srgbClr val="9FC5E8"/>
                    </a:solidFill>
                  </a:tcPr>
                </a:tc>
                <a:tc hMerge="1"/>
              </a:tr>
              <a:tr h="1988800">
                <a:tc>
                  <a:txBody>
                    <a:bodyPr/>
                    <a:lstStyle/>
                    <a:p>
                      <a:pPr indent="0" lvl="0" marL="0" marR="0" rtl="0" algn="ctr">
                        <a:lnSpc>
                          <a:spcPct val="100000"/>
                        </a:lnSpc>
                        <a:spcBef>
                          <a:spcPts val="0"/>
                        </a:spcBef>
                        <a:spcAft>
                          <a:spcPts val="0"/>
                        </a:spcAft>
                        <a:buClr>
                          <a:srgbClr val="000000"/>
                        </a:buClr>
                        <a:buSzPts val="1400"/>
                        <a:buFont typeface="Arial"/>
                        <a:buNone/>
                      </a:pPr>
                      <a:r>
                        <a:rPr lang="en-US" sz="1100" u="none" cap="none" strike="noStrike">
                          <a:latin typeface="Calibri"/>
                          <a:ea typeface="Calibri"/>
                          <a:cs typeface="Calibri"/>
                          <a:sym typeface="Calibri"/>
                        </a:rPr>
                        <a:t>Webinar Dates</a:t>
                      </a:r>
                      <a:endParaRPr sz="1100" u="none" cap="none" strike="noStrike">
                        <a:latin typeface="Calibri"/>
                        <a:ea typeface="Calibri"/>
                        <a:cs typeface="Calibri"/>
                        <a:sym typeface="Calibri"/>
                      </a:endParaRPr>
                    </a:p>
                  </a:txBody>
                  <a:tcPr marT="91425" marB="91425" marR="91425" marL="91425" anchor="ctr">
                    <a:solidFill>
                      <a:srgbClr val="CFE2F3"/>
                    </a:solidFill>
                  </a:tcPr>
                </a:tc>
                <a:tc>
                  <a:txBody>
                    <a:bodyPr/>
                    <a:lstStyle/>
                    <a:p>
                      <a:pPr indent="-266700" lvl="0" marL="309562" marR="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Jul 16, 2020 11:00 AM</a:t>
                      </a:r>
                      <a:endParaRPr sz="1100">
                        <a:solidFill>
                          <a:schemeClr val="dk1"/>
                        </a:solidFill>
                        <a:latin typeface="Calibri"/>
                        <a:ea typeface="Calibri"/>
                        <a:cs typeface="Calibri"/>
                        <a:sym typeface="Calibri"/>
                      </a:endParaRPr>
                    </a:p>
                    <a:p>
                      <a:pPr indent="-266700" lvl="0" marL="309562" marR="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Aug 20, 2020 11:00 AM</a:t>
                      </a:r>
                      <a:endParaRPr sz="1100">
                        <a:solidFill>
                          <a:schemeClr val="dk1"/>
                        </a:solidFill>
                        <a:latin typeface="Calibri"/>
                        <a:ea typeface="Calibri"/>
                        <a:cs typeface="Calibri"/>
                        <a:sym typeface="Calibri"/>
                      </a:endParaRPr>
                    </a:p>
                    <a:p>
                      <a:pPr indent="-266700" lvl="0" marL="309562" marR="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Sep 24, 2020 09:00 AM</a:t>
                      </a:r>
                      <a:endParaRPr sz="1100">
                        <a:solidFill>
                          <a:schemeClr val="dk1"/>
                        </a:solidFill>
                        <a:latin typeface="Calibri"/>
                        <a:ea typeface="Calibri"/>
                        <a:cs typeface="Calibri"/>
                        <a:sym typeface="Calibri"/>
                      </a:endParaRPr>
                    </a:p>
                    <a:p>
                      <a:pPr indent="-266700" lvl="0" marL="309562" marR="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Oct 22, 2020 09:00 AM</a:t>
                      </a:r>
                      <a:endParaRPr sz="1100">
                        <a:solidFill>
                          <a:schemeClr val="dk1"/>
                        </a:solidFill>
                        <a:latin typeface="Calibri"/>
                        <a:ea typeface="Calibri"/>
                        <a:cs typeface="Calibri"/>
                        <a:sym typeface="Calibri"/>
                      </a:endParaRPr>
                    </a:p>
                    <a:p>
                      <a:pPr indent="-266700" lvl="0" marL="309562" marR="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Nov 19, 2020 09:00 AM</a:t>
                      </a:r>
                      <a:endParaRPr sz="1100">
                        <a:solidFill>
                          <a:schemeClr val="dk1"/>
                        </a:solidFill>
                        <a:latin typeface="Calibri"/>
                        <a:ea typeface="Calibri"/>
                        <a:cs typeface="Calibri"/>
                        <a:sym typeface="Calibri"/>
                      </a:endParaRPr>
                    </a:p>
                    <a:p>
                      <a:pPr indent="-266700" lvl="0" marL="309562" marR="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Dec 17, 2020 09:00 AM</a:t>
                      </a:r>
                      <a:endParaRPr sz="1100">
                        <a:solidFill>
                          <a:schemeClr val="dk1"/>
                        </a:solidFill>
                        <a:latin typeface="Calibri"/>
                        <a:ea typeface="Calibri"/>
                        <a:cs typeface="Calibri"/>
                        <a:sym typeface="Calibri"/>
                      </a:endParaRPr>
                    </a:p>
                    <a:p>
                      <a:pPr indent="-266700" lvl="0" marL="309562" marR="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Jan 28, 2021 09:00 AM</a:t>
                      </a:r>
                      <a:endParaRPr sz="1100">
                        <a:solidFill>
                          <a:schemeClr val="dk1"/>
                        </a:solidFill>
                        <a:latin typeface="Calibri"/>
                        <a:ea typeface="Calibri"/>
                        <a:cs typeface="Calibri"/>
                        <a:sym typeface="Calibri"/>
                      </a:endParaRPr>
                    </a:p>
                    <a:p>
                      <a:pPr indent="-266700" lvl="0" marL="309562" marR="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Feb 25, 2021 09:00 AM</a:t>
                      </a:r>
                      <a:endParaRPr sz="1100">
                        <a:solidFill>
                          <a:schemeClr val="dk1"/>
                        </a:solidFill>
                        <a:latin typeface="Calibri"/>
                        <a:ea typeface="Calibri"/>
                        <a:cs typeface="Calibri"/>
                        <a:sym typeface="Calibri"/>
                      </a:endParaRPr>
                    </a:p>
                    <a:p>
                      <a:pPr indent="-266700" lvl="0" marL="309562" marR="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Mar 25, 2021 09:00 AM</a:t>
                      </a:r>
                      <a:endParaRPr sz="1100">
                        <a:solidFill>
                          <a:schemeClr val="dk1"/>
                        </a:solidFill>
                        <a:latin typeface="Calibri"/>
                        <a:ea typeface="Calibri"/>
                        <a:cs typeface="Calibri"/>
                        <a:sym typeface="Calibri"/>
                      </a:endParaRPr>
                    </a:p>
                    <a:p>
                      <a:pPr indent="-266700" lvl="0" marL="309562" marR="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Apr 22, 2021 09:00 AM</a:t>
                      </a:r>
                      <a:endParaRPr sz="1100">
                        <a:solidFill>
                          <a:schemeClr val="dk1"/>
                        </a:solidFill>
                        <a:latin typeface="Calibri"/>
                        <a:ea typeface="Calibri"/>
                        <a:cs typeface="Calibri"/>
                        <a:sym typeface="Calibri"/>
                      </a:endParaRPr>
                    </a:p>
                    <a:p>
                      <a:pPr indent="-266700" lvl="0" marL="309562" marR="0" rtl="0" algn="l">
                        <a:lnSpc>
                          <a:spcPct val="100000"/>
                        </a:lnSpc>
                        <a:spcBef>
                          <a:spcPts val="0"/>
                        </a:spcBef>
                        <a:spcAft>
                          <a:spcPts val="0"/>
                        </a:spcAft>
                        <a:buClr>
                          <a:schemeClr val="dk1"/>
                        </a:buClr>
                        <a:buSzPts val="1100"/>
                        <a:buFont typeface="Calibri"/>
                        <a:buChar char="•"/>
                      </a:pPr>
                      <a:r>
                        <a:rPr lang="en-US" sz="1100">
                          <a:solidFill>
                            <a:schemeClr val="dk1"/>
                          </a:solidFill>
                          <a:latin typeface="Calibri"/>
                          <a:ea typeface="Calibri"/>
                          <a:cs typeface="Calibri"/>
                          <a:sym typeface="Calibri"/>
                        </a:rPr>
                        <a:t>May 27, 2021 09:00 AM</a:t>
                      </a:r>
                      <a:endParaRPr sz="1100">
                        <a:solidFill>
                          <a:schemeClr val="dk1"/>
                        </a:solidFill>
                        <a:latin typeface="Calibri"/>
                        <a:ea typeface="Calibri"/>
                        <a:cs typeface="Calibri"/>
                        <a:sym typeface="Calibri"/>
                      </a:endParaRPr>
                    </a:p>
                  </a:txBody>
                  <a:tcPr marT="91425" marB="91425" marR="91425" marL="91425"/>
                </a:tc>
              </a:tr>
              <a:tr h="340600">
                <a:tc>
                  <a:txBody>
                    <a:bodyPr/>
                    <a:lstStyle/>
                    <a:p>
                      <a:pPr indent="0" lvl="0" marL="0" marR="0" rtl="0" algn="ctr">
                        <a:lnSpc>
                          <a:spcPct val="100000"/>
                        </a:lnSpc>
                        <a:spcBef>
                          <a:spcPts val="0"/>
                        </a:spcBef>
                        <a:spcAft>
                          <a:spcPts val="0"/>
                        </a:spcAft>
                        <a:buClr>
                          <a:srgbClr val="000000"/>
                        </a:buClr>
                        <a:buSzPts val="1400"/>
                        <a:buFont typeface="Arial"/>
                        <a:buNone/>
                      </a:pPr>
                      <a:r>
                        <a:rPr lang="en-US" sz="1100" u="none" cap="none" strike="noStrike">
                          <a:latin typeface="Calibri"/>
                          <a:ea typeface="Calibri"/>
                          <a:cs typeface="Calibri"/>
                          <a:sym typeface="Calibri"/>
                        </a:rPr>
                        <a:t>Webinar Link</a:t>
                      </a:r>
                      <a:endParaRPr sz="1100" u="none" cap="none" strike="noStrike">
                        <a:latin typeface="Calibri"/>
                        <a:ea typeface="Calibri"/>
                        <a:cs typeface="Calibri"/>
                        <a:sym typeface="Calibri"/>
                      </a:endParaRPr>
                    </a:p>
                  </a:txBody>
                  <a:tcPr marT="91425" marB="91425" marR="91425" marL="91425" anchor="ctr">
                    <a:solidFill>
                      <a:srgbClr val="CFE2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300" u="sng" cap="none" strike="noStrike">
                          <a:solidFill>
                            <a:schemeClr val="dk1"/>
                          </a:solidFill>
                          <a:latin typeface="Calibri"/>
                          <a:ea typeface="Calibri"/>
                          <a:cs typeface="Calibri"/>
                          <a:sym typeface="Calibri"/>
                        </a:rPr>
                        <a:t> </a:t>
                      </a:r>
                      <a:r>
                        <a:rPr lang="en-US" sz="950" u="sng">
                          <a:solidFill>
                            <a:srgbClr val="0E71EB"/>
                          </a:solidFill>
                          <a:latin typeface="Times New Roman"/>
                          <a:ea typeface="Times New Roman"/>
                          <a:cs typeface="Times New Roman"/>
                          <a:sym typeface="Times New Roman"/>
                          <a:hlinkClick r:id="rId4"/>
                        </a:rPr>
                        <a:t>https://ldoe.zoom.us/j/575223228</a:t>
                      </a:r>
                      <a:endParaRPr sz="1300" u="sng">
                        <a:solidFill>
                          <a:schemeClr val="dk1"/>
                        </a:solidFill>
                        <a:latin typeface="Calibri"/>
                        <a:ea typeface="Calibri"/>
                        <a:cs typeface="Calibri"/>
                        <a:sym typeface="Calibri"/>
                      </a:endParaRPr>
                    </a:p>
                  </a:txBody>
                  <a:tcPr marT="91425" marB="91425" marR="91425" marL="91425"/>
                </a:tc>
              </a:tr>
              <a:tr h="340600">
                <a:tc>
                  <a:txBody>
                    <a:bodyPr/>
                    <a:lstStyle/>
                    <a:p>
                      <a:pPr indent="0" lvl="0" marL="0" marR="0" rtl="0" algn="ctr">
                        <a:lnSpc>
                          <a:spcPct val="100000"/>
                        </a:lnSpc>
                        <a:spcBef>
                          <a:spcPts val="0"/>
                        </a:spcBef>
                        <a:spcAft>
                          <a:spcPts val="0"/>
                        </a:spcAft>
                        <a:buClr>
                          <a:srgbClr val="000000"/>
                        </a:buClr>
                        <a:buSzPts val="1400"/>
                        <a:buFont typeface="Arial"/>
                        <a:buNone/>
                      </a:pPr>
                      <a:r>
                        <a:rPr lang="en-US" sz="1100" u="none" cap="none" strike="noStrike">
                          <a:solidFill>
                            <a:schemeClr val="dk1"/>
                          </a:solidFill>
                          <a:latin typeface="Calibri"/>
                          <a:ea typeface="Calibri"/>
                          <a:cs typeface="Calibri"/>
                          <a:sym typeface="Calibri"/>
                        </a:rPr>
                        <a:t>Phone Number </a:t>
                      </a:r>
                      <a:endParaRPr sz="1100" u="none" cap="none" strike="noStrike">
                        <a:latin typeface="Calibri"/>
                        <a:ea typeface="Calibri"/>
                        <a:cs typeface="Calibri"/>
                        <a:sym typeface="Calibri"/>
                      </a:endParaRPr>
                    </a:p>
                  </a:txBody>
                  <a:tcPr marT="91425" marB="91425" marR="91425" marL="91425" anchor="ctr">
                    <a:solidFill>
                      <a:srgbClr val="CFE2F3"/>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US" sz="1100">
                          <a:solidFill>
                            <a:srgbClr val="39394D"/>
                          </a:solidFill>
                          <a:latin typeface="Calibri"/>
                          <a:ea typeface="Calibri"/>
                          <a:cs typeface="Calibri"/>
                          <a:sym typeface="Calibri"/>
                        </a:rPr>
                        <a:t>1-301-715-8592</a:t>
                      </a:r>
                      <a:endParaRPr sz="1100" u="none" cap="none" strike="noStrike">
                        <a:solidFill>
                          <a:srgbClr val="39394D"/>
                        </a:solidFill>
                        <a:latin typeface="Calibri"/>
                        <a:ea typeface="Calibri"/>
                        <a:cs typeface="Calibri"/>
                        <a:sym typeface="Calibri"/>
                      </a:endParaRPr>
                    </a:p>
                  </a:txBody>
                  <a:tcPr marT="91425" marB="91425" marR="91425" marL="91425"/>
                </a:tc>
              </a:tr>
              <a:tr h="505425">
                <a:tc>
                  <a:txBody>
                    <a:bodyPr/>
                    <a:lstStyle/>
                    <a:p>
                      <a:pPr indent="0" lvl="0" marL="0" marR="0" rtl="0" algn="ctr">
                        <a:lnSpc>
                          <a:spcPct val="100000"/>
                        </a:lnSpc>
                        <a:spcBef>
                          <a:spcPts val="0"/>
                        </a:spcBef>
                        <a:spcAft>
                          <a:spcPts val="0"/>
                        </a:spcAft>
                        <a:buClr>
                          <a:srgbClr val="000000"/>
                        </a:buClr>
                        <a:buSzPts val="1400"/>
                        <a:buFont typeface="Arial"/>
                        <a:buNone/>
                      </a:pPr>
                      <a:r>
                        <a:rPr lang="en-US" sz="1100" u="none" cap="none" strike="noStrike">
                          <a:solidFill>
                            <a:schemeClr val="dk1"/>
                          </a:solidFill>
                          <a:latin typeface="Calibri"/>
                          <a:ea typeface="Calibri"/>
                          <a:cs typeface="Calibri"/>
                          <a:sym typeface="Calibri"/>
                        </a:rPr>
                        <a:t>Meeting ID </a:t>
                      </a:r>
                      <a:endParaRPr sz="1100" u="none" cap="none" strike="noStrike">
                        <a:latin typeface="Calibri"/>
                        <a:ea typeface="Calibri"/>
                        <a:cs typeface="Calibri"/>
                        <a:sym typeface="Calibri"/>
                      </a:endParaRPr>
                    </a:p>
                  </a:txBody>
                  <a:tcPr marT="91425" marB="91425" marR="91425" marL="91425" anchor="ctr">
                    <a:solidFill>
                      <a:srgbClr val="CFE2F3"/>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US" sz="1100" u="none" cap="none" strike="noStrike">
                          <a:solidFill>
                            <a:srgbClr val="39394D"/>
                          </a:solidFill>
                          <a:latin typeface="Calibri"/>
                          <a:ea typeface="Calibri"/>
                          <a:cs typeface="Calibri"/>
                          <a:sym typeface="Calibri"/>
                        </a:rPr>
                        <a:t>Meeting ID: 575 223 228</a:t>
                      </a:r>
                      <a:br>
                        <a:rPr lang="en-US" sz="1100" u="none" cap="none" strike="noStrike">
                          <a:solidFill>
                            <a:srgbClr val="39394D"/>
                          </a:solidFill>
                          <a:latin typeface="Calibri"/>
                          <a:ea typeface="Calibri"/>
                          <a:cs typeface="Calibri"/>
                          <a:sym typeface="Calibri"/>
                        </a:rPr>
                      </a:br>
                      <a:r>
                        <a:rPr lang="en-US" sz="1100" u="none" cap="none" strike="noStrike">
                          <a:solidFill>
                            <a:srgbClr val="39394D"/>
                          </a:solidFill>
                          <a:latin typeface="Calibri"/>
                          <a:ea typeface="Calibri"/>
                          <a:cs typeface="Calibri"/>
                          <a:sym typeface="Calibri"/>
                        </a:rPr>
                        <a:t>Password: 2020-202!</a:t>
                      </a:r>
                      <a:endParaRPr sz="1100" u="none" cap="none" strike="noStrike">
                        <a:solidFill>
                          <a:srgbClr val="39394D"/>
                        </a:solidFill>
                        <a:latin typeface="Calibri"/>
                        <a:ea typeface="Calibri"/>
                        <a:cs typeface="Calibri"/>
                        <a:sym typeface="Calibri"/>
                      </a:endParaRPr>
                    </a:p>
                  </a:txBody>
                  <a:tcPr marT="91425" marB="91425" marR="91425" marL="91425"/>
                </a:tc>
              </a:tr>
            </a:tbl>
          </a:graphicData>
        </a:graphic>
      </p:graphicFrame>
      <p:sp>
        <p:nvSpPr>
          <p:cNvPr id="505" name="Google Shape;505;p86"/>
          <p:cNvSpPr/>
          <p:nvPr/>
        </p:nvSpPr>
        <p:spPr>
          <a:xfrm>
            <a:off x="474098" y="2731669"/>
            <a:ext cx="3106500" cy="522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06" name="Google Shape;506;p86"/>
          <p:cNvPicPr preferRelativeResize="0"/>
          <p:nvPr/>
        </p:nvPicPr>
        <p:blipFill>
          <a:blip r:embed="rId5">
            <a:alphaModFix/>
          </a:blip>
          <a:stretch>
            <a:fillRect/>
          </a:stretch>
        </p:blipFill>
        <p:spPr>
          <a:xfrm>
            <a:off x="12" y="548"/>
            <a:ext cx="963778" cy="113385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87"/>
          <p:cNvSpPr txBox="1"/>
          <p:nvPr>
            <p:ph idx="1" type="body"/>
          </p:nvPr>
        </p:nvSpPr>
        <p:spPr>
          <a:xfrm>
            <a:off x="152400" y="1143000"/>
            <a:ext cx="8877300" cy="354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0" lang="en-US" sz="1400" u="none" cap="none" strike="noStrike">
                <a:solidFill>
                  <a:schemeClr val="dk1"/>
                </a:solidFill>
                <a:latin typeface="Calibri"/>
                <a:ea typeface="Calibri"/>
                <a:cs typeface="Calibri"/>
                <a:sym typeface="Calibri"/>
              </a:rPr>
              <a:t>ERate@la.gov</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3200"/>
              <a:buFont typeface="Arial"/>
              <a:buNone/>
            </a:pPr>
            <a:r>
              <a:rPr b="0" i="0" lang="en-US" sz="1400" u="none" cap="none" strike="noStrike">
                <a:solidFill>
                  <a:schemeClr val="dk1"/>
                </a:solidFill>
                <a:latin typeface="Calibri"/>
                <a:ea typeface="Calibri"/>
                <a:cs typeface="Calibri"/>
                <a:sym typeface="Calibri"/>
              </a:rPr>
              <a:t>All stakeholders are encouraged to email E-Rate questions and/or concerns to ERate@la.gov.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chemeClr val="dk1"/>
              </a:buClr>
              <a:buSzPts val="3200"/>
              <a:buFont typeface="Arial"/>
              <a:buNone/>
            </a:pPr>
            <a:r>
              <a:t/>
            </a:r>
            <a:endParaRPr b="1" i="0" sz="14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chemeClr val="dk1"/>
              </a:buClr>
              <a:buSzPts val="3200"/>
              <a:buFont typeface="Arial"/>
              <a:buNone/>
            </a:pPr>
            <a:r>
              <a:rPr b="1" i="0" lang="en-US" sz="1400" u="none" cap="none" strike="noStrike">
                <a:solidFill>
                  <a:schemeClr val="dk1"/>
                </a:solidFill>
                <a:latin typeface="Calibri"/>
                <a:ea typeface="Calibri"/>
                <a:cs typeface="Calibri"/>
                <a:sym typeface="Calibri"/>
              </a:rPr>
              <a:t>EdTech@la.gov</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chemeClr val="dk1"/>
              </a:buClr>
              <a:buSzPts val="3200"/>
              <a:buFont typeface="Arial"/>
              <a:buNone/>
            </a:pPr>
            <a:r>
              <a:rPr b="0" i="0" lang="en-US" sz="1400" u="none" cap="none" strike="noStrike">
                <a:solidFill>
                  <a:schemeClr val="dk1"/>
                </a:solidFill>
                <a:latin typeface="Calibri"/>
                <a:ea typeface="Calibri"/>
                <a:cs typeface="Calibri"/>
                <a:sym typeface="Calibri"/>
              </a:rPr>
              <a:t>All stakeholders are encouraged to email technology readiness questions and/or concerns to </a:t>
            </a:r>
            <a:r>
              <a:rPr b="0" i="0" lang="en-US" sz="1400" u="sng" cap="none" strike="noStrike">
                <a:solidFill>
                  <a:schemeClr val="hlink"/>
                </a:solidFill>
                <a:latin typeface="Calibri"/>
                <a:ea typeface="Calibri"/>
                <a:cs typeface="Calibri"/>
                <a:sym typeface="Calibri"/>
                <a:hlinkClick r:id="rId3"/>
              </a:rPr>
              <a:t>edtech@la.gov</a:t>
            </a: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32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chemeClr val="dk1"/>
              </a:buClr>
              <a:buSzPts val="3200"/>
              <a:buFont typeface="Arial"/>
              <a:buNone/>
            </a:pPr>
            <a:r>
              <a:rPr b="1" i="0" lang="en-US" sz="1400" u="none" cap="none" strike="noStrike">
                <a:solidFill>
                  <a:schemeClr val="dk1"/>
                </a:solidFill>
                <a:latin typeface="Calibri"/>
                <a:ea typeface="Calibri"/>
                <a:cs typeface="Calibri"/>
                <a:sym typeface="Calibri"/>
              </a:rPr>
              <a:t>Assessment@la.gov</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200"/>
              <a:buFont typeface="Arial"/>
              <a:buNone/>
            </a:pPr>
            <a:r>
              <a:rPr b="0" i="0" lang="en-US" sz="1400" u="none" cap="none" strike="noStrike">
                <a:solidFill>
                  <a:schemeClr val="dk1"/>
                </a:solidFill>
                <a:latin typeface="Calibri"/>
                <a:ea typeface="Calibri"/>
                <a:cs typeface="Calibri"/>
                <a:sym typeface="Calibri"/>
              </a:rPr>
              <a:t>All stakeholders are encouraged to email assessment and accountability questions and/or concerns to </a:t>
            </a:r>
            <a:r>
              <a:rPr b="0" i="0" lang="en-US" sz="1400" u="sng" cap="none" strike="noStrike">
                <a:solidFill>
                  <a:schemeClr val="hlink"/>
                </a:solidFill>
                <a:latin typeface="Calibri"/>
                <a:ea typeface="Calibri"/>
                <a:cs typeface="Calibri"/>
                <a:sym typeface="Calibri"/>
                <a:hlinkClick r:id="rId4"/>
              </a:rPr>
              <a:t>assessment@la.gov</a:t>
            </a:r>
            <a:r>
              <a:rPr b="0" i="0" lang="en-US"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chemeClr val="dk1"/>
              </a:buClr>
              <a:buSzPts val="32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chemeClr val="dk1"/>
              </a:buClr>
              <a:buSzPts val="3200"/>
              <a:buFont typeface="Arial"/>
              <a:buNone/>
            </a:pPr>
            <a:r>
              <a:rPr b="1" i="0" lang="en-US" sz="1400" u="none" cap="none" strike="noStrike">
                <a:solidFill>
                  <a:schemeClr val="dk1"/>
                </a:solidFill>
                <a:latin typeface="Calibri"/>
                <a:ea typeface="Calibri"/>
                <a:cs typeface="Calibri"/>
                <a:sym typeface="Calibri"/>
              </a:rPr>
              <a:t>Assessment Hotline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chemeClr val="dk1"/>
              </a:buClr>
              <a:buSzPts val="3200"/>
              <a:buFont typeface="Arial"/>
              <a:buNone/>
            </a:pPr>
            <a:r>
              <a:rPr b="0" i="0" lang="en-US" sz="1400" u="none" cap="none" strike="noStrike">
                <a:solidFill>
                  <a:schemeClr val="dk1"/>
                </a:solidFill>
                <a:latin typeface="Calibri"/>
                <a:ea typeface="Calibri"/>
                <a:cs typeface="Calibri"/>
                <a:sym typeface="Calibri"/>
              </a:rPr>
              <a:t>For immediate assistance regarding assessment and accountability, district-level staff may call the Assessment Hotline at 1-844-268-7320.</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640"/>
              </a:spcBef>
              <a:spcAft>
                <a:spcPts val="0"/>
              </a:spcAft>
              <a:buClr>
                <a:schemeClr val="dk1"/>
              </a:buClr>
              <a:buSzPts val="3200"/>
              <a:buFont typeface="Arial"/>
              <a:buNone/>
            </a:pPr>
            <a:r>
              <a:t/>
            </a:r>
            <a:endParaRPr b="0" i="0" sz="1400" u="none" cap="none" strike="noStrike">
              <a:solidFill>
                <a:schemeClr val="dk1"/>
              </a:solidFill>
              <a:latin typeface="Calibri"/>
              <a:ea typeface="Calibri"/>
              <a:cs typeface="Calibri"/>
              <a:sym typeface="Calibri"/>
            </a:endParaRPr>
          </a:p>
        </p:txBody>
      </p:sp>
      <p:sp>
        <p:nvSpPr>
          <p:cNvPr id="512" name="Google Shape;512;p87"/>
          <p:cNvSpPr txBox="1"/>
          <p:nvPr>
            <p:ph type="title"/>
          </p:nvPr>
        </p:nvSpPr>
        <p:spPr>
          <a:xfrm>
            <a:off x="0" y="543"/>
            <a:ext cx="9144000" cy="1047751"/>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333333"/>
              </a:buClr>
              <a:buSzPts val="1400"/>
              <a:buFont typeface="Calibri"/>
              <a:buNone/>
            </a:pPr>
            <a:r>
              <a:rPr b="1" i="0" lang="en-US" sz="2400" u="none" cap="none" strike="noStrike">
                <a:solidFill>
                  <a:srgbClr val="244061"/>
                </a:solidFill>
                <a:latin typeface="Calibri"/>
                <a:ea typeface="Calibri"/>
                <a:cs typeface="Calibri"/>
                <a:sym typeface="Calibri"/>
              </a:rPr>
              <a:t>Contact Information</a:t>
            </a:r>
            <a:endParaRPr b="1" i="0" sz="2400" u="none" cap="none" strike="noStrike">
              <a:solidFill>
                <a:srgbClr val="24406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45"/>
          <p:cNvSpPr txBox="1"/>
          <p:nvPr>
            <p:ph idx="1" type="body"/>
          </p:nvPr>
        </p:nvSpPr>
        <p:spPr>
          <a:xfrm>
            <a:off x="152400" y="1190250"/>
            <a:ext cx="8832000" cy="349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t>As school systems are planning device and broadband purchases, school systems need to invest in technology and educational resources that ensures continuous student access to Career and Technical Education (CTE) curriculum. To assist in this process, LDOE has released the </a:t>
            </a:r>
            <a:r>
              <a:rPr lang="en-US" u="sng">
                <a:solidFill>
                  <a:schemeClr val="hlink"/>
                </a:solidFill>
                <a:hlinkClick r:id="rId3"/>
              </a:rPr>
              <a:t>Career and Technical Education Curriculum Guide</a:t>
            </a:r>
            <a:r>
              <a:rPr lang="en-US"/>
              <a:t> which contains not only online options such as eBooks, interactive content and labs, assessments, and study guides for Career and Technical Education content, but also includes funding options and technology requirements.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NOTE: Not all CTE courses and curriculum can be delivered using a Chromebook.  Some courses will require students to have access to a Microsoft Windows or Apple OS and specialized software.  The technology requirements may also require additional memory, hard drive space, and/or processing power to support applications as well as access continuous access to the Internet. </a:t>
            </a:r>
            <a:r>
              <a:rPr lang="en-US" sz="1450">
                <a:solidFill>
                  <a:srgbClr val="3C4043"/>
                </a:solidFill>
              </a:rPr>
              <a:t>IT staff should work with the school system’s CTE Supervisor to determine what CTE funds are available and/or what programs areas need a more robust computer than a Chromebook.</a:t>
            </a:r>
            <a:endParaRPr sz="1800"/>
          </a:p>
        </p:txBody>
      </p:sp>
      <p:sp>
        <p:nvSpPr>
          <p:cNvPr id="201" name="Google Shape;201;p45"/>
          <p:cNvSpPr txBox="1"/>
          <p:nvPr>
            <p:ph type="title"/>
          </p:nvPr>
        </p:nvSpPr>
        <p:spPr>
          <a:xfrm>
            <a:off x="0" y="543"/>
            <a:ext cx="9144000" cy="1047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3000"/>
              <a:buNone/>
            </a:pPr>
            <a:r>
              <a:rPr b="1" lang="en-US" sz="2400"/>
              <a:t>CTE Guidance and </a:t>
            </a:r>
            <a:r>
              <a:rPr b="1" lang="en-US" sz="2400"/>
              <a:t>Resources</a:t>
            </a:r>
            <a:endParaRPr b="1"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6"/>
          <p:cNvSpPr txBox="1"/>
          <p:nvPr>
            <p:ph idx="1" type="body"/>
          </p:nvPr>
        </p:nvSpPr>
        <p:spPr>
          <a:xfrm>
            <a:off x="244550" y="1143000"/>
            <a:ext cx="8640300" cy="3543300"/>
          </a:xfrm>
          <a:prstGeom prst="rect">
            <a:avLst/>
          </a:prstGeom>
        </p:spPr>
        <p:txBody>
          <a:bodyPr anchorCtr="0" anchor="t" bIns="91425" lIns="91425" spcFirstLastPara="1" rIns="91425" wrap="square" tIns="91425">
            <a:noAutofit/>
          </a:bodyPr>
          <a:lstStyle/>
          <a:p>
            <a:pPr indent="0" lvl="0" marL="0" rtl="0" algn="l">
              <a:spcBef>
                <a:spcPts val="750"/>
              </a:spcBef>
              <a:spcAft>
                <a:spcPts val="0"/>
              </a:spcAft>
              <a:buNone/>
            </a:pPr>
            <a:r>
              <a:rPr lang="en-US"/>
              <a:t>How can school systems help plan, inform and support broadband expansion and mapping to ensure all students have access to the Internet?</a:t>
            </a:r>
            <a:endParaRPr/>
          </a:p>
          <a:p>
            <a:pPr indent="-317500" lvl="0" marL="457200" rtl="0" algn="l">
              <a:spcBef>
                <a:spcPts val="750"/>
              </a:spcBef>
              <a:spcAft>
                <a:spcPts val="0"/>
              </a:spcAft>
              <a:buSzPts val="1400"/>
              <a:buFont typeface="Calibri"/>
              <a:buChar char="•"/>
            </a:pPr>
            <a:r>
              <a:rPr lang="en-US"/>
              <a:t>School systems are being requested to provide 911 addresses for </a:t>
            </a:r>
            <a:r>
              <a:rPr lang="en-US"/>
              <a:t>identifying</a:t>
            </a:r>
            <a:r>
              <a:rPr lang="en-US"/>
              <a:t> and mapping student and staff coverage location needs and to identify available broadband services and providers.  School systems can use the sample 911 data layout guide for formatting their file. Files can be uploaded to the Data Management FTP site. The State will then provide school systems coverage information and maps for planning and on-going support.</a:t>
            </a:r>
            <a:endParaRPr/>
          </a:p>
          <a:p>
            <a:pPr indent="-317500" lvl="0" marL="457200" rtl="0" algn="l">
              <a:spcBef>
                <a:spcPts val="750"/>
              </a:spcBef>
              <a:spcAft>
                <a:spcPts val="0"/>
              </a:spcAft>
              <a:buSzPts val="1400"/>
              <a:buFont typeface="Calibri"/>
              <a:buChar char="•"/>
            </a:pPr>
            <a:r>
              <a:rPr lang="en-US"/>
              <a:t>Provide information to </a:t>
            </a:r>
            <a:r>
              <a:rPr lang="en-US" u="sng">
                <a:solidFill>
                  <a:schemeClr val="hlink"/>
                </a:solidFill>
                <a:hlinkClick r:id="rId3"/>
              </a:rPr>
              <a:t>EdTech@la.gov</a:t>
            </a:r>
            <a:r>
              <a:rPr lang="en-US"/>
              <a:t> on potential locations where regional access to broadband internet service and Wi-Fi can be expanded, including current unused towers, placement of new towers and other access options for students.</a:t>
            </a:r>
            <a:endParaRPr/>
          </a:p>
          <a:p>
            <a:pPr indent="-317500" lvl="0" marL="457200" rtl="0" algn="l">
              <a:spcBef>
                <a:spcPts val="750"/>
              </a:spcBef>
              <a:spcAft>
                <a:spcPts val="0"/>
              </a:spcAft>
              <a:buSzPts val="1400"/>
              <a:buFont typeface="Calibri"/>
              <a:buChar char="•"/>
            </a:pPr>
            <a:r>
              <a:rPr lang="en-US"/>
              <a:t>Identify and publish maps of free public Wi-Fi locations that can serve as access points for staff, students and families in need.  School systems can submit location information to </a:t>
            </a:r>
            <a:r>
              <a:rPr lang="en-US" u="sng">
                <a:solidFill>
                  <a:schemeClr val="hlink"/>
                </a:solidFill>
                <a:hlinkClick r:id="rId4"/>
              </a:rPr>
              <a:t>EdTech@la.gov</a:t>
            </a:r>
            <a:r>
              <a:rPr lang="en-US"/>
              <a:t> to have locations added to an overall state map of Wi-Fi locations for parents </a:t>
            </a:r>
            <a:endParaRPr sz="1600">
              <a:solidFill>
                <a:srgbClr val="000000"/>
              </a:solidFill>
            </a:endParaRPr>
          </a:p>
        </p:txBody>
      </p:sp>
      <p:sp>
        <p:nvSpPr>
          <p:cNvPr id="208" name="Google Shape;208;p46"/>
          <p:cNvSpPr txBox="1"/>
          <p:nvPr>
            <p:ph type="title"/>
          </p:nvPr>
        </p:nvSpPr>
        <p:spPr>
          <a:xfrm>
            <a:off x="0" y="543"/>
            <a:ext cx="9144000" cy="104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t>Broadband Planning and Identification</a:t>
            </a:r>
            <a:endParaRPr b="1" sz="2400"/>
          </a:p>
        </p:txBody>
      </p:sp>
      <p:pic>
        <p:nvPicPr>
          <p:cNvPr id="209" name="Google Shape;209;p46"/>
          <p:cNvPicPr preferRelativeResize="0"/>
          <p:nvPr/>
        </p:nvPicPr>
        <p:blipFill>
          <a:blip r:embed="rId5">
            <a:alphaModFix/>
          </a:blip>
          <a:stretch>
            <a:fillRect/>
          </a:stretch>
        </p:blipFill>
        <p:spPr>
          <a:xfrm>
            <a:off x="82837" y="562"/>
            <a:ext cx="959150" cy="1132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7"/>
          <p:cNvSpPr txBox="1"/>
          <p:nvPr>
            <p:ph idx="1" type="body"/>
          </p:nvPr>
        </p:nvSpPr>
        <p:spPr>
          <a:xfrm>
            <a:off x="244550" y="1143000"/>
            <a:ext cx="8640300" cy="3543300"/>
          </a:xfrm>
          <a:prstGeom prst="rect">
            <a:avLst/>
          </a:prstGeom>
        </p:spPr>
        <p:txBody>
          <a:bodyPr anchorCtr="0" anchor="t" bIns="91425" lIns="91425" spcFirstLastPara="1" rIns="91425" wrap="square" tIns="91425">
            <a:noAutofit/>
          </a:bodyPr>
          <a:lstStyle/>
          <a:p>
            <a:pPr indent="-317500" lvl="0" marL="457200" rtl="0" algn="l">
              <a:spcBef>
                <a:spcPts val="750"/>
              </a:spcBef>
              <a:spcAft>
                <a:spcPts val="0"/>
              </a:spcAft>
              <a:buSzPts val="1400"/>
              <a:buFont typeface="Calibri"/>
              <a:buChar char="•"/>
            </a:pPr>
            <a:r>
              <a:rPr lang="en-US"/>
              <a:t>Have students and families complete Internet speed tests and provide data to the State for better mapping and actual bandwidth speeds/coverage for areas across the state.</a:t>
            </a:r>
            <a:endParaRPr/>
          </a:p>
          <a:p>
            <a:pPr indent="-317500" lvl="0" marL="457200" rtl="0" algn="l">
              <a:spcBef>
                <a:spcPts val="750"/>
              </a:spcBef>
              <a:spcAft>
                <a:spcPts val="0"/>
              </a:spcAft>
              <a:buClr>
                <a:srgbClr val="000000"/>
              </a:buClr>
              <a:buSzPts val="1400"/>
              <a:buFont typeface="Calibri"/>
              <a:buChar char="•"/>
            </a:pPr>
            <a:r>
              <a:rPr lang="en-US">
                <a:solidFill>
                  <a:srgbClr val="000000"/>
                </a:solidFill>
              </a:rPr>
              <a:t>Identify school technology leaders and community partners who would be willing  to participate in state or regional K12 technology and broadband advisory committee whose aim is to ensure all students have broadband access.</a:t>
            </a:r>
            <a:endParaRPr sz="1600">
              <a:solidFill>
                <a:srgbClr val="000000"/>
              </a:solidFill>
            </a:endParaRPr>
          </a:p>
        </p:txBody>
      </p:sp>
      <p:sp>
        <p:nvSpPr>
          <p:cNvPr id="216" name="Google Shape;216;p47"/>
          <p:cNvSpPr txBox="1"/>
          <p:nvPr>
            <p:ph type="title"/>
          </p:nvPr>
        </p:nvSpPr>
        <p:spPr>
          <a:xfrm>
            <a:off x="0" y="543"/>
            <a:ext cx="9144000" cy="104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t>Broadband Planning and Identification</a:t>
            </a:r>
            <a:endParaRPr b="1" sz="2400"/>
          </a:p>
        </p:txBody>
      </p:sp>
      <p:pic>
        <p:nvPicPr>
          <p:cNvPr id="217" name="Google Shape;217;p47"/>
          <p:cNvPicPr preferRelativeResize="0"/>
          <p:nvPr/>
        </p:nvPicPr>
        <p:blipFill>
          <a:blip r:embed="rId3">
            <a:alphaModFix/>
          </a:blip>
          <a:stretch>
            <a:fillRect/>
          </a:stretch>
        </p:blipFill>
        <p:spPr>
          <a:xfrm>
            <a:off x="67437" y="-2"/>
            <a:ext cx="963778" cy="11338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8"/>
          <p:cNvSpPr txBox="1"/>
          <p:nvPr>
            <p:ph idx="1" type="body"/>
          </p:nvPr>
        </p:nvSpPr>
        <p:spPr>
          <a:xfrm>
            <a:off x="152400" y="990600"/>
            <a:ext cx="8877300" cy="3825300"/>
          </a:xfrm>
          <a:prstGeom prst="rect">
            <a:avLst/>
          </a:prstGeom>
        </p:spPr>
        <p:txBody>
          <a:bodyPr anchorCtr="0" anchor="t" bIns="91425" lIns="91425" spcFirstLastPara="1" rIns="91425" wrap="square" tIns="91425">
            <a:noAutofit/>
          </a:bodyPr>
          <a:lstStyle/>
          <a:p>
            <a:pPr indent="0" lvl="0" marL="0" rtl="0" algn="l">
              <a:spcBef>
                <a:spcPts val="750"/>
              </a:spcBef>
              <a:spcAft>
                <a:spcPts val="0"/>
              </a:spcAft>
              <a:buNone/>
            </a:pPr>
            <a:r>
              <a:rPr b="1" lang="en-US">
                <a:solidFill>
                  <a:srgbClr val="000000"/>
                </a:solidFill>
              </a:rPr>
              <a:t>Verizon Broadband Update</a:t>
            </a:r>
            <a:endParaRPr b="1">
              <a:solidFill>
                <a:srgbClr val="000000"/>
              </a:solidFill>
            </a:endParaRPr>
          </a:p>
          <a:p>
            <a:pPr indent="-361950" lvl="0" marL="457200" rtl="0" algn="l">
              <a:spcBef>
                <a:spcPts val="750"/>
              </a:spcBef>
              <a:spcAft>
                <a:spcPts val="0"/>
              </a:spcAft>
              <a:buClr>
                <a:srgbClr val="000000"/>
              </a:buClr>
              <a:buSzPts val="2100"/>
              <a:buChar char="•"/>
            </a:pPr>
            <a:r>
              <a:rPr lang="en-US">
                <a:solidFill>
                  <a:srgbClr val="000000"/>
                </a:solidFill>
              </a:rPr>
              <a:t>A new firmware update for Verizon devices is being rolled out and tested.  This update will allow school systems to tether the MIFI device to the school laptop only. This will provide school systems with additional options for complying with CIPA regulations.</a:t>
            </a:r>
            <a:endParaRPr>
              <a:solidFill>
                <a:srgbClr val="000000"/>
              </a:solidFill>
            </a:endParaRPr>
          </a:p>
          <a:p>
            <a:pPr indent="0" lvl="0" marL="0" rtl="0" algn="l">
              <a:spcBef>
                <a:spcPts val="750"/>
              </a:spcBef>
              <a:spcAft>
                <a:spcPts val="0"/>
              </a:spcAft>
              <a:buNone/>
            </a:pPr>
            <a:r>
              <a:t/>
            </a:r>
            <a:endParaRPr sz="300">
              <a:solidFill>
                <a:srgbClr val="000000"/>
              </a:solidFill>
            </a:endParaRPr>
          </a:p>
          <a:p>
            <a:pPr indent="0" lvl="0" marL="0" rtl="0" algn="l">
              <a:spcBef>
                <a:spcPts val="750"/>
              </a:spcBef>
              <a:spcAft>
                <a:spcPts val="0"/>
              </a:spcAft>
              <a:buNone/>
            </a:pPr>
            <a:r>
              <a:rPr b="1" lang="en-US">
                <a:solidFill>
                  <a:srgbClr val="000000"/>
                </a:solidFill>
              </a:rPr>
              <a:t>New KORE Cellular Internet Offering In Process</a:t>
            </a:r>
            <a:endParaRPr b="1">
              <a:solidFill>
                <a:srgbClr val="000000"/>
              </a:solidFill>
            </a:endParaRPr>
          </a:p>
          <a:p>
            <a:pPr indent="-317500" lvl="0" marL="457200" rtl="0" algn="l">
              <a:spcBef>
                <a:spcPts val="750"/>
              </a:spcBef>
              <a:spcAft>
                <a:spcPts val="0"/>
              </a:spcAft>
              <a:buClr>
                <a:srgbClr val="000000"/>
              </a:buClr>
              <a:buSzPts val="1400"/>
              <a:buFont typeface="Calibri"/>
              <a:buChar char="•"/>
            </a:pPr>
            <a:r>
              <a:rPr lang="en-US">
                <a:solidFill>
                  <a:srgbClr val="000000"/>
                </a:solidFill>
              </a:rPr>
              <a:t>Business class multi-carrier cellular support option using LTE and 4G routers for areas where cellular service using a consumer device may not be adequate for continuous learning.</a:t>
            </a:r>
            <a:endParaRPr>
              <a:solidFill>
                <a:srgbClr val="000000"/>
              </a:solidFill>
            </a:endParaRPr>
          </a:p>
          <a:p>
            <a:pPr indent="-317500" lvl="0" marL="457200" rtl="0" algn="l">
              <a:spcBef>
                <a:spcPts val="0"/>
              </a:spcBef>
              <a:spcAft>
                <a:spcPts val="0"/>
              </a:spcAft>
              <a:buClr>
                <a:srgbClr val="000000"/>
              </a:buClr>
              <a:buSzPts val="1400"/>
              <a:buFont typeface="Calibri"/>
              <a:buChar char="•"/>
            </a:pPr>
            <a:r>
              <a:rPr lang="en-US">
                <a:solidFill>
                  <a:srgbClr val="000000"/>
                </a:solidFill>
              </a:rPr>
              <a:t>One-time charges for devices ($120-135) and/or SIM cards ($2)</a:t>
            </a:r>
            <a:endParaRPr>
              <a:solidFill>
                <a:srgbClr val="000000"/>
              </a:solidFill>
            </a:endParaRPr>
          </a:p>
          <a:p>
            <a:pPr indent="-317500" lvl="0" marL="457200" rtl="0" algn="l">
              <a:spcBef>
                <a:spcPts val="0"/>
              </a:spcBef>
              <a:spcAft>
                <a:spcPts val="0"/>
              </a:spcAft>
              <a:buClr>
                <a:srgbClr val="000000"/>
              </a:buClr>
              <a:buSzPts val="1400"/>
              <a:buFont typeface="Calibri"/>
              <a:buChar char="•"/>
            </a:pPr>
            <a:r>
              <a:rPr lang="en-US">
                <a:solidFill>
                  <a:srgbClr val="000000"/>
                </a:solidFill>
              </a:rPr>
              <a:t>Optional Remote Management System</a:t>
            </a:r>
            <a:endParaRPr>
              <a:solidFill>
                <a:srgbClr val="000000"/>
              </a:solidFill>
            </a:endParaRPr>
          </a:p>
          <a:p>
            <a:pPr indent="-317500" lvl="0" marL="457200" rtl="0" algn="l">
              <a:spcBef>
                <a:spcPts val="0"/>
              </a:spcBef>
              <a:spcAft>
                <a:spcPts val="0"/>
              </a:spcAft>
              <a:buClr>
                <a:srgbClr val="000000"/>
              </a:buClr>
              <a:buSzPts val="1400"/>
              <a:buFont typeface="Calibri"/>
              <a:buChar char="•"/>
            </a:pPr>
            <a:r>
              <a:rPr lang="en-US">
                <a:solidFill>
                  <a:srgbClr val="000000"/>
                </a:solidFill>
              </a:rPr>
              <a:t>Data Plans based on pooled minutes and set plan pricing</a:t>
            </a:r>
            <a:endParaRPr>
              <a:solidFill>
                <a:srgbClr val="000000"/>
              </a:solidFill>
            </a:endParaRPr>
          </a:p>
          <a:p>
            <a:pPr indent="0" lvl="0" marL="0" rtl="0" algn="l">
              <a:spcBef>
                <a:spcPts val="750"/>
              </a:spcBef>
              <a:spcAft>
                <a:spcPts val="0"/>
              </a:spcAft>
              <a:buNone/>
            </a:pPr>
            <a:r>
              <a:t/>
            </a:r>
            <a:endParaRPr sz="300">
              <a:solidFill>
                <a:srgbClr val="000000"/>
              </a:solidFill>
            </a:endParaRPr>
          </a:p>
          <a:p>
            <a:pPr indent="0" lvl="0" marL="0" rtl="0" algn="l">
              <a:spcBef>
                <a:spcPts val="750"/>
              </a:spcBef>
              <a:spcAft>
                <a:spcPts val="0"/>
              </a:spcAft>
              <a:buNone/>
            </a:pPr>
            <a:r>
              <a:rPr b="1" lang="en-US">
                <a:solidFill>
                  <a:srgbClr val="000000"/>
                </a:solidFill>
              </a:rPr>
              <a:t>New AT&amp;T Offering In Process</a:t>
            </a:r>
            <a:endParaRPr b="1">
              <a:solidFill>
                <a:srgbClr val="000000"/>
              </a:solidFill>
            </a:endParaRPr>
          </a:p>
          <a:p>
            <a:pPr indent="-317500" lvl="0" marL="457200" rtl="0" algn="l">
              <a:spcBef>
                <a:spcPts val="750"/>
              </a:spcBef>
              <a:spcAft>
                <a:spcPts val="0"/>
              </a:spcAft>
              <a:buClr>
                <a:srgbClr val="000000"/>
              </a:buClr>
              <a:buSzPts val="1400"/>
              <a:buFont typeface="Calibri"/>
              <a:buChar char="•"/>
            </a:pPr>
            <a:r>
              <a:rPr lang="en-US">
                <a:solidFill>
                  <a:srgbClr val="000000"/>
                </a:solidFill>
              </a:rPr>
              <a:t>A new unlimited plan offering is under final negotiations with AT&amp;T.  This offer will provide more flexibility, option for a free device, CIPA compliance, 12 and 24 month terms, and options for a free device.  More details coming very soon. </a:t>
            </a:r>
            <a:endParaRPr>
              <a:solidFill>
                <a:srgbClr val="000000"/>
              </a:solidFill>
            </a:endParaRPr>
          </a:p>
          <a:p>
            <a:pPr indent="0" lvl="0" marL="0" rtl="0" algn="l">
              <a:spcBef>
                <a:spcPts val="750"/>
              </a:spcBef>
              <a:spcAft>
                <a:spcPts val="0"/>
              </a:spcAft>
              <a:buNone/>
            </a:pPr>
            <a:r>
              <a:t/>
            </a:r>
            <a:endParaRPr>
              <a:solidFill>
                <a:srgbClr val="000000"/>
              </a:solidFill>
            </a:endParaRPr>
          </a:p>
        </p:txBody>
      </p:sp>
      <p:sp>
        <p:nvSpPr>
          <p:cNvPr id="224" name="Google Shape;224;p48"/>
          <p:cNvSpPr txBox="1"/>
          <p:nvPr>
            <p:ph type="title"/>
          </p:nvPr>
        </p:nvSpPr>
        <p:spPr>
          <a:xfrm>
            <a:off x="0" y="543"/>
            <a:ext cx="9144000" cy="104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US" sz="2400"/>
              <a:t>Technology for Continuous Learning</a:t>
            </a:r>
            <a:endParaRPr b="1"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9"/>
          <p:cNvSpPr txBox="1"/>
          <p:nvPr>
            <p:ph idx="1" type="body"/>
          </p:nvPr>
        </p:nvSpPr>
        <p:spPr>
          <a:xfrm>
            <a:off x="244550" y="1048525"/>
            <a:ext cx="8640300" cy="37131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n-US">
                <a:solidFill>
                  <a:srgbClr val="000000"/>
                </a:solidFill>
              </a:rPr>
              <a:t>T-Mobile Empower ED Program</a:t>
            </a:r>
            <a:endParaRPr b="1">
              <a:solidFill>
                <a:srgbClr val="000000"/>
              </a:solidFill>
            </a:endParaRPr>
          </a:p>
          <a:p>
            <a:pPr indent="-361950" lvl="0" marL="457200" rtl="0" algn="l">
              <a:lnSpc>
                <a:spcPct val="100000"/>
              </a:lnSpc>
              <a:spcBef>
                <a:spcPts val="1200"/>
              </a:spcBef>
              <a:spcAft>
                <a:spcPts val="0"/>
              </a:spcAft>
              <a:buSzPts val="2100"/>
              <a:buChar char="•"/>
            </a:pPr>
            <a:r>
              <a:rPr lang="en-US">
                <a:solidFill>
                  <a:srgbClr val="000000"/>
                </a:solidFill>
              </a:rPr>
              <a:t>Option 1:  10 inch LG G Pad 5 ($299.99-promotion) at no charge when on the $20.00 unlimited education plan -</a:t>
            </a:r>
            <a:r>
              <a:rPr b="1" lang="en-US">
                <a:solidFill>
                  <a:srgbClr val="000000"/>
                </a:solidFill>
              </a:rPr>
              <a:t> 24 month agreement</a:t>
            </a:r>
            <a:r>
              <a:rPr lang="en-US">
                <a:solidFill>
                  <a:srgbClr val="000000"/>
                </a:solidFill>
              </a:rPr>
              <a:t>.  Tablet spec;</a:t>
            </a:r>
            <a:r>
              <a:rPr lang="en-US">
                <a:solidFill>
                  <a:srgbClr val="000000"/>
                </a:solidFill>
                <a:uFill>
                  <a:noFill/>
                </a:uFill>
                <a:hlinkClick r:id="rId3"/>
              </a:rPr>
              <a:t> </a:t>
            </a:r>
            <a:r>
              <a:rPr lang="en-US" u="sng">
                <a:solidFill>
                  <a:schemeClr val="hlink"/>
                </a:solidFill>
                <a:hlinkClick r:id="rId4"/>
              </a:rPr>
              <a:t>https://www.t-mobile.com/tablet/lg-g-pad-5-10-1-fhd</a:t>
            </a:r>
            <a:endParaRPr>
              <a:solidFill>
                <a:srgbClr val="000000"/>
              </a:solidFill>
            </a:endParaRPr>
          </a:p>
          <a:p>
            <a:pPr indent="-361950" lvl="0" marL="457200" rtl="0" algn="l">
              <a:lnSpc>
                <a:spcPct val="100000"/>
              </a:lnSpc>
              <a:spcBef>
                <a:spcPts val="0"/>
              </a:spcBef>
              <a:spcAft>
                <a:spcPts val="0"/>
              </a:spcAft>
              <a:buClr>
                <a:srgbClr val="000000"/>
              </a:buClr>
              <a:buSzPts val="2100"/>
              <a:buChar char="•"/>
            </a:pPr>
            <a:r>
              <a:rPr lang="en-US">
                <a:solidFill>
                  <a:srgbClr val="000000"/>
                </a:solidFill>
              </a:rPr>
              <a:t>Option 2:  a hotspot </a:t>
            </a:r>
            <a:r>
              <a:rPr b="1" lang="en-US">
                <a:solidFill>
                  <a:srgbClr val="000000"/>
                </a:solidFill>
              </a:rPr>
              <a:t>on $10.00</a:t>
            </a:r>
            <a:r>
              <a:rPr lang="en-US">
                <a:solidFill>
                  <a:srgbClr val="000000"/>
                </a:solidFill>
              </a:rPr>
              <a:t> unlimited  data with  2GB of 4GLTE high speed data  with  50% off a hotspot - </a:t>
            </a:r>
            <a:r>
              <a:rPr b="1" lang="en-US">
                <a:solidFill>
                  <a:srgbClr val="000000"/>
                </a:solidFill>
              </a:rPr>
              <a:t>12 month agreement</a:t>
            </a:r>
            <a:r>
              <a:rPr lang="en-US">
                <a:solidFill>
                  <a:srgbClr val="000000"/>
                </a:solidFill>
              </a:rPr>
              <a:t>.  School pays $42.00/hotspot for the device</a:t>
            </a:r>
            <a:endParaRPr>
              <a:solidFill>
                <a:srgbClr val="000000"/>
              </a:solidFill>
            </a:endParaRPr>
          </a:p>
          <a:p>
            <a:pPr indent="-361950" lvl="0" marL="457200" rtl="0" algn="l">
              <a:lnSpc>
                <a:spcPct val="100000"/>
              </a:lnSpc>
              <a:spcBef>
                <a:spcPts val="0"/>
              </a:spcBef>
              <a:spcAft>
                <a:spcPts val="0"/>
              </a:spcAft>
              <a:buClr>
                <a:srgbClr val="000000"/>
              </a:buClr>
              <a:buSzPts val="2100"/>
              <a:buChar char="•"/>
            </a:pPr>
            <a:r>
              <a:rPr lang="en-US">
                <a:solidFill>
                  <a:srgbClr val="000000"/>
                </a:solidFill>
              </a:rPr>
              <a:t>Option 3:  a hotspot on </a:t>
            </a:r>
            <a:r>
              <a:rPr b="1" lang="en-US">
                <a:solidFill>
                  <a:srgbClr val="000000"/>
                </a:solidFill>
              </a:rPr>
              <a:t>$20.00</a:t>
            </a:r>
            <a:r>
              <a:rPr lang="en-US">
                <a:solidFill>
                  <a:srgbClr val="000000"/>
                </a:solidFill>
              </a:rPr>
              <a:t> Unlimited 4GLTE data plan with a free hotspot-</a:t>
            </a:r>
            <a:r>
              <a:rPr b="1" lang="en-US">
                <a:solidFill>
                  <a:srgbClr val="000000"/>
                </a:solidFill>
              </a:rPr>
              <a:t>12 month agreement</a:t>
            </a:r>
            <a:r>
              <a:rPr lang="en-US">
                <a:solidFill>
                  <a:srgbClr val="000000"/>
                </a:solidFill>
              </a:rPr>
              <a:t>.</a:t>
            </a:r>
            <a:endParaRPr>
              <a:solidFill>
                <a:srgbClr val="000000"/>
              </a:solidFill>
            </a:endParaRPr>
          </a:p>
          <a:p>
            <a:pPr indent="-361950" lvl="0" marL="457200" rtl="0" algn="l">
              <a:lnSpc>
                <a:spcPct val="100000"/>
              </a:lnSpc>
              <a:spcBef>
                <a:spcPts val="0"/>
              </a:spcBef>
              <a:spcAft>
                <a:spcPts val="0"/>
              </a:spcAft>
              <a:buClr>
                <a:srgbClr val="000000"/>
              </a:buClr>
              <a:buSzPts val="2100"/>
              <a:buChar char="•"/>
            </a:pPr>
            <a:r>
              <a:rPr lang="en-US">
                <a:solidFill>
                  <a:srgbClr val="000000"/>
                </a:solidFill>
              </a:rPr>
              <a:t>Option 4:  a hotspot </a:t>
            </a:r>
            <a:r>
              <a:rPr b="1" lang="en-US">
                <a:solidFill>
                  <a:srgbClr val="000000"/>
                </a:solidFill>
              </a:rPr>
              <a:t>on $29.40</a:t>
            </a:r>
            <a:r>
              <a:rPr lang="en-US">
                <a:solidFill>
                  <a:srgbClr val="000000"/>
                </a:solidFill>
              </a:rPr>
              <a:t> Unlimited 4GLTE high speed plan with a free hotspot on </a:t>
            </a:r>
            <a:r>
              <a:rPr b="1" lang="en-US">
                <a:solidFill>
                  <a:srgbClr val="000000"/>
                </a:solidFill>
              </a:rPr>
              <a:t>24 month agreement</a:t>
            </a:r>
            <a:r>
              <a:rPr lang="en-US">
                <a:solidFill>
                  <a:srgbClr val="000000"/>
                </a:solidFill>
              </a:rPr>
              <a:t>. Non student usage.</a:t>
            </a:r>
            <a:endParaRPr>
              <a:solidFill>
                <a:srgbClr val="000000"/>
              </a:solidFill>
            </a:endParaRPr>
          </a:p>
          <a:p>
            <a:pPr indent="0" lvl="0" marL="0" rtl="0" algn="l">
              <a:lnSpc>
                <a:spcPct val="100000"/>
              </a:lnSpc>
              <a:spcBef>
                <a:spcPts val="1200"/>
              </a:spcBef>
              <a:spcAft>
                <a:spcPts val="0"/>
              </a:spcAft>
              <a:buNone/>
            </a:pPr>
            <a:r>
              <a:rPr i="1" lang="en-US" sz="1300">
                <a:solidFill>
                  <a:srgbClr val="000000"/>
                </a:solidFill>
              </a:rPr>
              <a:t>* </a:t>
            </a:r>
            <a:r>
              <a:rPr i="1" lang="en-US" sz="1300">
                <a:solidFill>
                  <a:srgbClr val="000000"/>
                </a:solidFill>
              </a:rPr>
              <a:t>For qualified schools no charge CIPA compliant filtering along with logistic team involvement to label units and preload</a:t>
            </a:r>
            <a:br>
              <a:rPr i="1" lang="en-US" sz="1300">
                <a:solidFill>
                  <a:srgbClr val="000000"/>
                </a:solidFill>
              </a:rPr>
            </a:br>
            <a:endParaRPr i="1" sz="600">
              <a:solidFill>
                <a:srgbClr val="000000"/>
              </a:solidFill>
            </a:endParaRPr>
          </a:p>
          <a:p>
            <a:pPr indent="0" lvl="0" marL="0" rtl="0" algn="l">
              <a:lnSpc>
                <a:spcPct val="100000"/>
              </a:lnSpc>
              <a:spcBef>
                <a:spcPts val="1200"/>
              </a:spcBef>
              <a:spcAft>
                <a:spcPts val="0"/>
              </a:spcAft>
              <a:buNone/>
            </a:pPr>
            <a:r>
              <a:rPr lang="en-US">
                <a:solidFill>
                  <a:srgbClr val="000000"/>
                </a:solidFill>
              </a:rPr>
              <a:t>Contact:  Dan McGovern  Email:</a:t>
            </a:r>
            <a:r>
              <a:rPr lang="en-US" u="sng">
                <a:solidFill>
                  <a:schemeClr val="hlink"/>
                </a:solidFill>
                <a:hlinkClick r:id="rId5"/>
              </a:rPr>
              <a:t>Dan.McGovern1@T-Mobile.com</a:t>
            </a:r>
            <a:r>
              <a:rPr lang="en-US">
                <a:solidFill>
                  <a:srgbClr val="000000"/>
                </a:solidFill>
              </a:rPr>
              <a:t>   Cell: 504-415-2019</a:t>
            </a:r>
            <a:endParaRPr>
              <a:solidFill>
                <a:srgbClr val="000000"/>
              </a:solidFill>
            </a:endParaRPr>
          </a:p>
          <a:p>
            <a:pPr indent="0" lvl="0" marL="0" rtl="0" algn="l">
              <a:lnSpc>
                <a:spcPct val="100000"/>
              </a:lnSpc>
              <a:spcBef>
                <a:spcPts val="1200"/>
              </a:spcBef>
              <a:spcAft>
                <a:spcPts val="90"/>
              </a:spcAft>
              <a:buNone/>
            </a:pPr>
            <a:r>
              <a:t/>
            </a:r>
            <a:endParaRPr sz="1000"/>
          </a:p>
        </p:txBody>
      </p:sp>
      <p:sp>
        <p:nvSpPr>
          <p:cNvPr id="231" name="Google Shape;231;p49"/>
          <p:cNvSpPr txBox="1"/>
          <p:nvPr>
            <p:ph type="title"/>
          </p:nvPr>
        </p:nvSpPr>
        <p:spPr>
          <a:xfrm>
            <a:off x="0" y="195625"/>
            <a:ext cx="9144000" cy="852900"/>
          </a:xfrm>
          <a:prstGeom prst="rect">
            <a:avLst/>
          </a:prstGeom>
        </p:spPr>
        <p:txBody>
          <a:bodyPr anchorCtr="0" anchor="ctr" bIns="91425" lIns="91425" spcFirstLastPara="1" rIns="91425" wrap="square" tIns="91425">
            <a:noAutofit/>
          </a:bodyPr>
          <a:lstStyle/>
          <a:p>
            <a:pPr indent="0" lvl="0" marL="0" rtl="0" algn="ctr">
              <a:lnSpc>
                <a:spcPct val="120000"/>
              </a:lnSpc>
              <a:spcBef>
                <a:spcPts val="0"/>
              </a:spcBef>
              <a:spcAft>
                <a:spcPts val="1500"/>
              </a:spcAft>
              <a:buNone/>
            </a:pPr>
            <a:r>
              <a:rPr b="1" lang="en-US" sz="2400">
                <a:solidFill>
                  <a:srgbClr val="000000"/>
                </a:solidFill>
              </a:rPr>
              <a:t>Technology for Continuous Learning</a:t>
            </a:r>
            <a:endParaRPr b="1" sz="24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