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4" r:id="rId3"/>
    <p:sldId id="265" r:id="rId4"/>
    <p:sldId id="259" r:id="rId5"/>
    <p:sldId id="267" r:id="rId6"/>
    <p:sldId id="269" r:id="rId7"/>
    <p:sldId id="257" r:id="rId8"/>
    <p:sldId id="266" r:id="rId9"/>
    <p:sldId id="268" r:id="rId10"/>
    <p:sldId id="273" r:id="rId11"/>
    <p:sldId id="270" r:id="rId12"/>
    <p:sldId id="272" r:id="rId13"/>
    <p:sldId id="271" r:id="rId14"/>
    <p:sldId id="274" r:id="rId15"/>
    <p:sldId id="275" r:id="rId16"/>
    <p:sldId id="276" r:id="rId17"/>
    <p:sldId id="277"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6" autoAdjust="0"/>
    <p:restoredTop sz="94660"/>
  </p:normalViewPr>
  <p:slideViewPr>
    <p:cSldViewPr snapToGrid="0">
      <p:cViewPr>
        <p:scale>
          <a:sx n="113" d="100"/>
          <a:sy n="113" d="100"/>
        </p:scale>
        <p:origin x="-96"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69F453-A0CB-D341-8AAA-175893EE0636}" type="datetimeFigureOut">
              <a:rPr lang="en-US" smtClean="0"/>
              <a:t>7/30/19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3119DA-8F0B-1C4E-9361-359E01BC86F6}" type="slidenum">
              <a:rPr lang="en-US" smtClean="0"/>
              <a:t>‹#›</a:t>
            </a:fld>
            <a:endParaRPr lang="en-US"/>
          </a:p>
        </p:txBody>
      </p:sp>
    </p:spTree>
    <p:extLst>
      <p:ext uri="{BB962C8B-B14F-4D97-AF65-F5344CB8AC3E}">
        <p14:creationId xmlns:p14="http://schemas.microsoft.com/office/powerpoint/2010/main" val="190499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7EBDE3-1B08-4985-A0C8-5B0DF94483E8}" type="datetimeFigureOut">
              <a:rPr lang="en-US" smtClean="0"/>
              <a:t>7/30/19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1757244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7EBDE3-1B08-4985-A0C8-5B0DF94483E8}" type="datetimeFigureOut">
              <a:rPr lang="en-US" smtClean="0"/>
              <a:t>7/30/19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3491390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7EBDE3-1B08-4985-A0C8-5B0DF94483E8}" type="datetimeFigureOut">
              <a:rPr lang="en-US" smtClean="0"/>
              <a:t>7/30/19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1442056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8721" y="365125"/>
            <a:ext cx="9405078" cy="1058941"/>
          </a:xfrm>
        </p:spPr>
        <p:txBody>
          <a:bodyPr>
            <a:normAutofit/>
          </a:bodyPr>
          <a:lstStyle>
            <a:lvl1pPr>
              <a:defRPr sz="3200"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E7EBDE3-1B08-4985-A0C8-5B0DF94483E8}" type="datetimeFigureOut">
              <a:rPr lang="en-US" smtClean="0"/>
              <a:t>7/30/19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57813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E7EBDE3-1B08-4985-A0C8-5B0DF94483E8}" type="datetimeFigureOut">
              <a:rPr lang="en-US" smtClean="0"/>
              <a:t>7/30/19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4148634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7EBDE3-1B08-4985-A0C8-5B0DF94483E8}" type="datetimeFigureOut">
              <a:rPr lang="en-US" smtClean="0"/>
              <a:t>7/30/19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212059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7EBDE3-1B08-4985-A0C8-5B0DF94483E8}" type="datetimeFigureOut">
              <a:rPr lang="en-US" smtClean="0"/>
              <a:t>7/30/19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743939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7EBDE3-1B08-4985-A0C8-5B0DF94483E8}" type="datetimeFigureOut">
              <a:rPr lang="en-US" smtClean="0"/>
              <a:t>7/30/19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2888185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EBDE3-1B08-4985-A0C8-5B0DF94483E8}" type="datetimeFigureOut">
              <a:rPr lang="en-US" smtClean="0"/>
              <a:t>7/30/19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2676800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7EBDE3-1B08-4985-A0C8-5B0DF94483E8}" type="datetimeFigureOut">
              <a:rPr lang="en-US" smtClean="0"/>
              <a:t>7/30/19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164625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E7EBDE3-1B08-4985-A0C8-5B0DF94483E8}" type="datetimeFigureOut">
              <a:rPr lang="en-US" smtClean="0"/>
              <a:t>7/30/19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FA98C-93F5-4854-9B92-96639D952613}" type="slidenum">
              <a:rPr lang="en-US" smtClean="0"/>
              <a:t>‹#›</a:t>
            </a:fld>
            <a:endParaRPr lang="en-US"/>
          </a:p>
        </p:txBody>
      </p:sp>
    </p:spTree>
    <p:extLst>
      <p:ext uri="{BB962C8B-B14F-4D97-AF65-F5344CB8AC3E}">
        <p14:creationId xmlns:p14="http://schemas.microsoft.com/office/powerpoint/2010/main" val="187599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7EBDE3-1B08-4985-A0C8-5B0DF94483E8}" type="datetimeFigureOut">
              <a:rPr lang="en-US" smtClean="0"/>
              <a:t>7/30/19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FA98C-93F5-4854-9B92-96639D952613}" type="slidenum">
              <a:rPr lang="en-US" smtClean="0"/>
              <a:t>‹#›</a:t>
            </a:fld>
            <a:endParaRPr lang="en-US"/>
          </a:p>
        </p:txBody>
      </p:sp>
      <p:sp>
        <p:nvSpPr>
          <p:cNvPr id="7" name="Rectangle 6">
            <a:extLst>
              <a:ext uri="{FF2B5EF4-FFF2-40B4-BE49-F238E27FC236}">
                <a16:creationId xmlns:a16="http://schemas.microsoft.com/office/drawing/2014/main" id="{2802BE69-DD7D-B84A-BF8F-6D5BAD3C5507}"/>
              </a:ext>
            </a:extLst>
          </p:cNvPr>
          <p:cNvSpPr/>
          <p:nvPr userDrawn="1"/>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8" name="Picture 7">
            <a:extLst>
              <a:ext uri="{FF2B5EF4-FFF2-40B4-BE49-F238E27FC236}">
                <a16:creationId xmlns:a16="http://schemas.microsoft.com/office/drawing/2014/main" id="{90F0562D-4F16-DD4C-A72A-635A99B93147}"/>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Tree>
    <p:extLst>
      <p:ext uri="{BB962C8B-B14F-4D97-AF65-F5344CB8AC3E}">
        <p14:creationId xmlns:p14="http://schemas.microsoft.com/office/powerpoint/2010/main" val="2167110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ouisianabelieves.com/docs/default-source/technology-footprint/emergency-cyber-incident-prevention-critical-task-list.pdf?sfvrsn=93569c1f_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ohsep.la.gov/ABOUT/PARISHPA" TargetMode="External"/><Relationship Id="rId2" Type="http://schemas.openxmlformats.org/officeDocument/2006/relationships/hyperlink" Target="mailto:EdTech@la.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ouisianabelieves.com/docs/default-source/technology-footprint/emergency-cyber-incident-prevention-critical-task-list.pdf?sfvrsn=93569c1f_6" TargetMode="External"/><Relationship Id="rId2" Type="http://schemas.openxmlformats.org/officeDocument/2006/relationships/hyperlink" Target="Parish%20OEP%20Director" TargetMode="External"/><Relationship Id="rId1" Type="http://schemas.openxmlformats.org/officeDocument/2006/relationships/slideLayout" Target="../slideLayouts/slideLayout2.xml"/><Relationship Id="rId4" Type="http://schemas.openxmlformats.org/officeDocument/2006/relationships/hyperlink" Target="https://forms.gle/kVdy8gyN2tnSdJgK6"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State Cyber Incident</a:t>
            </a:r>
            <a:br>
              <a:rPr lang="en-US" dirty="0"/>
            </a:br>
            <a:r>
              <a:rPr lang="en-US" dirty="0"/>
              <a:t>IT Q&amp;A CALL</a:t>
            </a:r>
          </a:p>
        </p:txBody>
      </p:sp>
      <p:sp>
        <p:nvSpPr>
          <p:cNvPr id="3" name="Subtitle 2"/>
          <p:cNvSpPr>
            <a:spLocks noGrp="1"/>
          </p:cNvSpPr>
          <p:nvPr>
            <p:ph type="subTitle" idx="1"/>
          </p:nvPr>
        </p:nvSpPr>
        <p:spPr/>
        <p:txBody>
          <a:bodyPr/>
          <a:lstStyle/>
          <a:p>
            <a:r>
              <a:rPr lang="en-US" dirty="0"/>
              <a:t>July 30, 2019, 9:00 AM</a:t>
            </a:r>
          </a:p>
        </p:txBody>
      </p:sp>
    </p:spTree>
    <p:extLst>
      <p:ext uri="{BB962C8B-B14F-4D97-AF65-F5344CB8AC3E}">
        <p14:creationId xmlns:p14="http://schemas.microsoft.com/office/powerpoint/2010/main" val="282954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825624"/>
            <a:ext cx="10515600" cy="4734973"/>
          </a:xfrm>
        </p:spPr>
        <p:txBody>
          <a:bodyPr>
            <a:normAutofit/>
          </a:bodyPr>
          <a:lstStyle/>
          <a:p>
            <a:pPr marL="0" indent="0" algn="ctr">
              <a:buNone/>
            </a:pPr>
            <a:endParaRPr lang="en-US" sz="1800" b="1" dirty="0"/>
          </a:p>
          <a:p>
            <a:pPr marL="0" indent="0" algn="ctr">
              <a:buNone/>
            </a:pPr>
            <a:r>
              <a:rPr lang="en-US" sz="1800" b="1" dirty="0"/>
              <a:t>WHY IS PHASE 1 CRITICAL?</a:t>
            </a:r>
          </a:p>
          <a:p>
            <a:pPr marL="0" indent="0" algn="ctr">
              <a:buNone/>
            </a:pPr>
            <a:r>
              <a:rPr lang="en-US" sz="1800" b="1" dirty="0"/>
              <a:t>Q&amp;A about Phase 1</a:t>
            </a:r>
          </a:p>
          <a:p>
            <a:pPr marL="0" indent="0" algn="ctr">
              <a:buNone/>
            </a:pPr>
            <a:endParaRPr lang="en-US" sz="1800" dirty="0"/>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3686534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723584"/>
            <a:ext cx="11071578" cy="4837014"/>
          </a:xfrm>
        </p:spPr>
        <p:txBody>
          <a:bodyPr>
            <a:noAutofit/>
          </a:bodyPr>
          <a:lstStyle/>
          <a:p>
            <a:pPr marL="0" indent="0">
              <a:buNone/>
            </a:pPr>
            <a:r>
              <a:rPr lang="en-US" sz="1800" b="1" dirty="0"/>
              <a:t>Emergency Cyber Incident Prevention Critical Task List – Phase 2</a:t>
            </a:r>
          </a:p>
          <a:p>
            <a:r>
              <a:rPr lang="en-US" sz="1800" dirty="0"/>
              <a:t>Begin allowing the following critical services out the network in this specific order: </a:t>
            </a:r>
          </a:p>
          <a:p>
            <a:pPr lvl="1"/>
            <a:r>
              <a:rPr lang="en-US" sz="1800" dirty="0"/>
              <a:t>Allow DNS servers to communicate over port 53 (TCP and UDP) outbound to known external DNS servers ONLY. Do not allow to all destination IP addresses. </a:t>
            </a:r>
          </a:p>
          <a:p>
            <a:pPr lvl="1"/>
            <a:r>
              <a:rPr lang="en-US" sz="1800" dirty="0"/>
              <a:t>Allow email servers to communicate outbound to required destinations ONLY. </a:t>
            </a:r>
          </a:p>
          <a:p>
            <a:pPr lvl="2"/>
            <a:r>
              <a:rPr lang="en-US" sz="1400" dirty="0"/>
              <a:t>If Microsoft O365 is used, only allow email servers to identified Microsoft address ranges. </a:t>
            </a:r>
          </a:p>
          <a:p>
            <a:pPr lvl="2"/>
            <a:r>
              <a:rPr lang="en-US" sz="1400" dirty="0"/>
              <a:t>If Google Email is used, only allow email servers to identified Google address ranges. </a:t>
            </a:r>
          </a:p>
          <a:p>
            <a:pPr lvl="2"/>
            <a:r>
              <a:rPr lang="en-US" sz="1400" dirty="0"/>
              <a:t>If you have an onsite Exchange environment, only allow SMTP TCP port 25 and 587 to and from your external mail gateways.</a:t>
            </a:r>
          </a:p>
          <a:p>
            <a:pPr lvl="2"/>
            <a:r>
              <a:rPr lang="en-US" sz="1400" dirty="0"/>
              <a:t>For all other email services, contact your vendor for assistance.</a:t>
            </a:r>
          </a:p>
          <a:p>
            <a:pPr lvl="2"/>
            <a:r>
              <a:rPr lang="en-US" sz="1400" dirty="0"/>
              <a:t>See the critical task list for specific IPs, ports, etc. for Microsoft Office 365, Azure, Google, Amazon AWS, etc.  </a:t>
            </a:r>
          </a:p>
          <a:p>
            <a:pPr marL="228600" lvl="1">
              <a:spcBef>
                <a:spcPts val="1000"/>
              </a:spcBef>
            </a:pPr>
            <a:r>
              <a:rPr lang="en-US" sz="1800" dirty="0"/>
              <a:t>Allow connections necessary for SIS, payroll and finance systems to function normally. This should only be allowed by explicit source IPs, destination IPs, and destination ports. This should only be allowed by explicit source IPs, destination IPs, and destination ports.</a:t>
            </a:r>
          </a:p>
          <a:p>
            <a:pPr marL="228600" lvl="1">
              <a:spcBef>
                <a:spcPts val="1000"/>
              </a:spcBef>
            </a:pPr>
            <a:r>
              <a:rPr lang="en-US" sz="1800" dirty="0"/>
              <a:t>Allow all connections necessary for phone systems to </a:t>
            </a:r>
            <a:r>
              <a:rPr lang="en-US" sz="1800"/>
              <a:t>function.</a:t>
            </a:r>
            <a:endParaRPr lang="en-US" sz="5400" dirty="0"/>
          </a:p>
          <a:p>
            <a:r>
              <a:rPr lang="en-US" sz="1800" dirty="0"/>
              <a:t>The following external State of Louisiana IP ranges can be safely allowed: </a:t>
            </a:r>
          </a:p>
          <a:p>
            <a:pPr lvl="1"/>
            <a:r>
              <a:rPr lang="en-US" sz="1400" dirty="0"/>
              <a:t>204.196.0.0/16 </a:t>
            </a:r>
          </a:p>
          <a:p>
            <a:pPr lvl="1"/>
            <a:r>
              <a:rPr lang="en-US" sz="1400" dirty="0"/>
              <a:t>159.39.0.0/16 </a:t>
            </a:r>
          </a:p>
          <a:p>
            <a:pPr lvl="1"/>
            <a:r>
              <a:rPr lang="en-US" sz="1400" dirty="0"/>
              <a:t>170.145.0.0/16 </a:t>
            </a:r>
          </a:p>
          <a:p>
            <a:pPr marL="0" indent="0">
              <a:buNone/>
            </a:pPr>
            <a:r>
              <a:rPr lang="en-US" sz="1400" b="1" dirty="0"/>
              <a:t>      NOTE: </a:t>
            </a:r>
            <a:r>
              <a:rPr lang="en-US" sz="1400" dirty="0"/>
              <a:t>At this point, connectivity to internal resources should still be working. </a:t>
            </a:r>
          </a:p>
          <a:p>
            <a:r>
              <a:rPr lang="en-US" sz="1800" dirty="0"/>
              <a:t>Once all above actions in Phase Two have been completed and verified, proceed to Phase Three </a:t>
            </a:r>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166869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723584"/>
            <a:ext cx="10515600" cy="4837014"/>
          </a:xfrm>
        </p:spPr>
        <p:txBody>
          <a:bodyPr>
            <a:noAutofit/>
          </a:bodyPr>
          <a:lstStyle/>
          <a:p>
            <a:pPr marL="0" indent="0" algn="ctr">
              <a:buNone/>
            </a:pPr>
            <a:r>
              <a:rPr lang="en-US" sz="1800" b="1" dirty="0"/>
              <a:t>WHY IS PHASE 2 CRITICAL?</a:t>
            </a:r>
          </a:p>
          <a:p>
            <a:pPr marL="0" indent="0" algn="ctr">
              <a:buNone/>
            </a:pPr>
            <a:r>
              <a:rPr lang="en-US" sz="1800" b="1" dirty="0"/>
              <a:t>Q&amp;A about Phase 2</a:t>
            </a:r>
          </a:p>
          <a:p>
            <a:pPr marL="0" indent="0" algn="ctr">
              <a:buNone/>
            </a:pPr>
            <a:endParaRPr lang="en-US" sz="1800" dirty="0"/>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1817050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825624"/>
            <a:ext cx="10515600" cy="4734973"/>
          </a:xfrm>
        </p:spPr>
        <p:txBody>
          <a:bodyPr>
            <a:normAutofit/>
          </a:bodyPr>
          <a:lstStyle/>
          <a:p>
            <a:pPr marL="0" indent="0">
              <a:buNone/>
            </a:pPr>
            <a:r>
              <a:rPr lang="en-US" sz="1900" b="1" dirty="0"/>
              <a:t>Emergency Cyber Incident Prevention Critical Task List – Phase 3</a:t>
            </a:r>
            <a:br>
              <a:rPr lang="en-US" sz="1900" dirty="0"/>
            </a:br>
            <a:endParaRPr lang="en-US" sz="1900" dirty="0"/>
          </a:p>
          <a:p>
            <a:r>
              <a:rPr lang="en-US" sz="1900" dirty="0"/>
              <a:t>Begin allowing the following business services out the network in this specific order: </a:t>
            </a:r>
          </a:p>
          <a:p>
            <a:r>
              <a:rPr lang="en-US" sz="1900" dirty="0"/>
              <a:t>Allow connections necessary for food services to function. This should only be allowed by explicit source IPs, destination IPs, and destination ports. </a:t>
            </a:r>
          </a:p>
          <a:p>
            <a:r>
              <a:rPr lang="en-US" sz="1900" dirty="0"/>
              <a:t>Allow connections necessary for student information systems to function. This should only be allowed by explicit source IPs, destination IPs, and destination ports. </a:t>
            </a:r>
          </a:p>
          <a:p>
            <a:r>
              <a:rPr lang="en-US" sz="1900" dirty="0"/>
              <a:t>Allow connections necessary for student health systems to function. This should only be allowed by explicit source IPs, destination IPs, and destination ports. </a:t>
            </a:r>
          </a:p>
          <a:p>
            <a:r>
              <a:rPr lang="en-US" sz="1900" dirty="0"/>
              <a:t>Once all above actions in Phase Three have been completed and verified, proceed to Phase Four. </a:t>
            </a:r>
          </a:p>
          <a:p>
            <a:pPr marL="0" indent="0" algn="ctr">
              <a:buNone/>
            </a:pPr>
            <a:endParaRPr lang="en-US" sz="1800" dirty="0"/>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1762501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723584"/>
            <a:ext cx="10515600" cy="4837014"/>
          </a:xfrm>
        </p:spPr>
        <p:txBody>
          <a:bodyPr>
            <a:noAutofit/>
          </a:bodyPr>
          <a:lstStyle/>
          <a:p>
            <a:pPr marL="0" indent="0" algn="ctr">
              <a:buNone/>
            </a:pPr>
            <a:r>
              <a:rPr lang="en-US" sz="1800" b="1" dirty="0"/>
              <a:t>WHY IS PHASE 3 CRITICAL?</a:t>
            </a:r>
          </a:p>
          <a:p>
            <a:pPr marL="0" indent="0" algn="ctr">
              <a:buNone/>
            </a:pPr>
            <a:r>
              <a:rPr lang="en-US" sz="1800" b="1" dirty="0"/>
              <a:t>Q&amp;A about Phase 3</a:t>
            </a:r>
          </a:p>
          <a:p>
            <a:pPr marL="0" indent="0" algn="ctr">
              <a:buNone/>
            </a:pPr>
            <a:endParaRPr lang="en-US" sz="1800" dirty="0"/>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3128997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825624"/>
            <a:ext cx="10515600" cy="4734973"/>
          </a:xfrm>
        </p:spPr>
        <p:txBody>
          <a:bodyPr>
            <a:normAutofit/>
          </a:bodyPr>
          <a:lstStyle/>
          <a:p>
            <a:pPr marL="0" indent="0">
              <a:buNone/>
            </a:pPr>
            <a:r>
              <a:rPr lang="en-US" sz="1800" b="1" dirty="0"/>
              <a:t>Emergency Cyber Incident Prevention Critical Task List – Phase 4</a:t>
            </a:r>
            <a:br>
              <a:rPr lang="en-US" sz="1800" dirty="0"/>
            </a:br>
            <a:endParaRPr lang="en-US" sz="1800" dirty="0"/>
          </a:p>
          <a:p>
            <a:r>
              <a:rPr lang="en-US" sz="1800" dirty="0"/>
              <a:t>Allow connections necessary for other critical systems to function. This should only be allowed by explicit source IPs, destination IPs, and destination ports. </a:t>
            </a:r>
          </a:p>
          <a:p>
            <a:r>
              <a:rPr lang="en-US" sz="1800" b="1" dirty="0"/>
              <a:t>No connections should be allowed to the internet over all ports </a:t>
            </a:r>
            <a:r>
              <a:rPr lang="en-US" sz="1800" dirty="0"/>
              <a:t>(ex. Do not add ‘any any allow’ rules) </a:t>
            </a:r>
          </a:p>
          <a:p>
            <a:r>
              <a:rPr lang="en-US" sz="1800" dirty="0"/>
              <a:t>Once all above actions in Phase Four have been completed and verified, proceed to Phase Five. </a:t>
            </a:r>
          </a:p>
          <a:p>
            <a:pPr marL="0" indent="0" algn="ctr">
              <a:buNone/>
            </a:pPr>
            <a:endParaRPr lang="en-US" sz="1800" dirty="0"/>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630542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723584"/>
            <a:ext cx="10515600" cy="4837014"/>
          </a:xfrm>
        </p:spPr>
        <p:txBody>
          <a:bodyPr>
            <a:noAutofit/>
          </a:bodyPr>
          <a:lstStyle/>
          <a:p>
            <a:pPr marL="0" indent="0" algn="ctr">
              <a:buNone/>
            </a:pPr>
            <a:r>
              <a:rPr lang="en-US" sz="1800" b="1" dirty="0"/>
              <a:t>WHY IS PHASE 4 CRITICAL?</a:t>
            </a:r>
          </a:p>
          <a:p>
            <a:pPr marL="0" indent="0" algn="ctr">
              <a:buNone/>
            </a:pPr>
            <a:r>
              <a:rPr lang="en-US" sz="1800" b="1" dirty="0"/>
              <a:t>Q&amp;A about Phase 4</a:t>
            </a:r>
          </a:p>
          <a:p>
            <a:pPr marL="0" indent="0" algn="ctr">
              <a:buNone/>
            </a:pPr>
            <a:endParaRPr lang="en-US" sz="1800" dirty="0"/>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2714899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825624"/>
            <a:ext cx="10515600" cy="4734973"/>
          </a:xfrm>
        </p:spPr>
        <p:txBody>
          <a:bodyPr>
            <a:normAutofit/>
          </a:bodyPr>
          <a:lstStyle/>
          <a:p>
            <a:pPr marL="0" indent="0">
              <a:buNone/>
            </a:pPr>
            <a:r>
              <a:rPr lang="en-US" sz="1800" b="1" dirty="0"/>
              <a:t>Emergency Cyber Incident Prevention Critical Task List – Phase 5</a:t>
            </a:r>
            <a:endParaRPr lang="en-US" sz="1800" dirty="0"/>
          </a:p>
          <a:p>
            <a:r>
              <a:rPr lang="en-US" sz="1800" dirty="0"/>
              <a:t>Review the </a:t>
            </a:r>
            <a:r>
              <a:rPr lang="en-US" sz="1800" b="1" i="1" dirty="0"/>
              <a:t>Preventive Measures Checklist </a:t>
            </a:r>
            <a:r>
              <a:rPr lang="en-US" sz="1800" dirty="0"/>
              <a:t>and implement where possible. Most importantly, ensure backups are stored in an offline / offsite location. </a:t>
            </a:r>
          </a:p>
          <a:p>
            <a:r>
              <a:rPr lang="en-US" sz="1800" dirty="0"/>
              <a:t>Look for signs of infection. The </a:t>
            </a:r>
            <a:r>
              <a:rPr lang="en-US" sz="1800" b="1" i="1" dirty="0"/>
              <a:t>Indicators of Compromise checklist </a:t>
            </a:r>
            <a:r>
              <a:rPr lang="en-US" sz="1800" dirty="0"/>
              <a:t>is a good starting point </a:t>
            </a:r>
          </a:p>
          <a:p>
            <a:pPr lvl="1"/>
            <a:r>
              <a:rPr lang="en-US" sz="1800" dirty="0"/>
              <a:t>If signs of infection are found or suspected, contact your OEP director immediately. </a:t>
            </a:r>
          </a:p>
          <a:p>
            <a:r>
              <a:rPr lang="en-US" sz="1800" dirty="0"/>
              <a:t>Once all above actions in Phase Five have been completed and verified, proceed to Phase Six. </a:t>
            </a:r>
          </a:p>
          <a:p>
            <a:pPr marL="0" indent="0" algn="ctr">
              <a:buNone/>
            </a:pPr>
            <a:endParaRPr lang="en-US" sz="1800" dirty="0"/>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3632953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825624"/>
            <a:ext cx="10515600" cy="4734973"/>
          </a:xfrm>
        </p:spPr>
        <p:txBody>
          <a:bodyPr>
            <a:normAutofit/>
          </a:bodyPr>
          <a:lstStyle/>
          <a:p>
            <a:pPr marL="0" indent="0">
              <a:buNone/>
            </a:pPr>
            <a:r>
              <a:rPr lang="en-US" sz="1800" b="1" dirty="0"/>
              <a:t>Emergency Cyber Incident Prevention Critical Task List – Phase 6</a:t>
            </a:r>
            <a:endParaRPr lang="en-US" sz="1800" dirty="0"/>
          </a:p>
          <a:p>
            <a:r>
              <a:rPr lang="en-US" sz="1800" dirty="0"/>
              <a:t>Review and update web content filter policies so that connections to uncategorized / unknown websites and websites using IP addresses instead of DNS names are blocked. </a:t>
            </a:r>
          </a:p>
          <a:p>
            <a:r>
              <a:rPr lang="en-US" sz="1800" dirty="0"/>
              <a:t>Allow workstations to access the internet through the web content filter, over TCP ports 80 and 443 only. Do not allow any web traffic that did not pass through the web content filter first. </a:t>
            </a:r>
            <a:r>
              <a:rPr lang="en-US" sz="1800" b="1" dirty="0"/>
              <a:t>Servers should not have internet access at all.</a:t>
            </a:r>
            <a:endParaRPr lang="en-US" sz="1800" dirty="0"/>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2533802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2328" y="255397"/>
            <a:ext cx="10515600" cy="1325563"/>
          </a:xfrm>
        </p:spPr>
        <p:txBody>
          <a:bodyPr/>
          <a:lstStyle/>
          <a:p>
            <a:r>
              <a:rPr lang="en-US" dirty="0"/>
              <a:t>Agenda</a:t>
            </a:r>
          </a:p>
        </p:txBody>
      </p:sp>
      <p:sp>
        <p:nvSpPr>
          <p:cNvPr id="3" name="Content Placeholder 2"/>
          <p:cNvSpPr>
            <a:spLocks noGrp="1"/>
          </p:cNvSpPr>
          <p:nvPr>
            <p:ph idx="1"/>
          </p:nvPr>
        </p:nvSpPr>
        <p:spPr/>
        <p:txBody>
          <a:bodyPr>
            <a:normAutofit/>
          </a:bodyPr>
          <a:lstStyle/>
          <a:p>
            <a:r>
              <a:rPr lang="en-US" dirty="0"/>
              <a:t>Introduction </a:t>
            </a:r>
          </a:p>
          <a:p>
            <a:r>
              <a:rPr lang="en-US" dirty="0"/>
              <a:t>Reporting an Incident</a:t>
            </a:r>
          </a:p>
          <a:p>
            <a:r>
              <a:rPr lang="en-US" dirty="0"/>
              <a:t>Current Status</a:t>
            </a:r>
          </a:p>
          <a:p>
            <a:r>
              <a:rPr lang="en-US" dirty="0"/>
              <a:t>Action Steps for School Systems</a:t>
            </a:r>
          </a:p>
          <a:p>
            <a:r>
              <a:rPr lang="en-US" dirty="0"/>
              <a:t>Phased Process and Q&amp;A</a:t>
            </a:r>
          </a:p>
        </p:txBody>
      </p:sp>
    </p:spTree>
    <p:extLst>
      <p:ext uri="{BB962C8B-B14F-4D97-AF65-F5344CB8AC3E}">
        <p14:creationId xmlns:p14="http://schemas.microsoft.com/office/powerpoint/2010/main" val="84230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825624"/>
            <a:ext cx="10515600" cy="4885893"/>
          </a:xfrm>
        </p:spPr>
        <p:txBody>
          <a:bodyPr>
            <a:normAutofit/>
          </a:bodyPr>
          <a:lstStyle/>
          <a:p>
            <a:r>
              <a:rPr lang="en-US" sz="1800" dirty="0"/>
              <a:t>Introduction of Cyber Process</a:t>
            </a:r>
            <a:endParaRPr lang="en-US" sz="1400" dirty="0"/>
          </a:p>
          <a:p>
            <a:r>
              <a:rPr lang="en-US" sz="1800" dirty="0"/>
              <a:t>Speakers and Staff Resources for Today’s Call</a:t>
            </a:r>
          </a:p>
          <a:p>
            <a:pPr lvl="1"/>
            <a:r>
              <a:rPr lang="en-US" sz="1600" dirty="0"/>
              <a:t>Carol Mosley, Education Technology Director, Office of Technology Services</a:t>
            </a:r>
          </a:p>
          <a:p>
            <a:pPr lvl="1"/>
            <a:r>
              <a:rPr lang="en-US" sz="1600" dirty="0"/>
              <a:t>Dustin Glover, State Chief Information Security Officer, Office of Technology Services</a:t>
            </a:r>
          </a:p>
          <a:p>
            <a:pPr lvl="1"/>
            <a:r>
              <a:rPr lang="en-US" sz="1600" dirty="0"/>
              <a:t>Brandon Jennings, Certified Incident Handler</a:t>
            </a:r>
          </a:p>
          <a:p>
            <a:pPr lvl="1"/>
            <a:r>
              <a:rPr lang="en-US" sz="1600" dirty="0"/>
              <a:t>Bert Stone, Information Security Officer</a:t>
            </a:r>
          </a:p>
          <a:p>
            <a:r>
              <a:rPr lang="en-US" sz="1800" dirty="0"/>
              <a:t>Recap of messages from </a:t>
            </a:r>
          </a:p>
          <a:p>
            <a:pPr lvl="1"/>
            <a:r>
              <a:rPr lang="en-US" sz="1600" dirty="0"/>
              <a:t>The Governor’s Office</a:t>
            </a:r>
          </a:p>
          <a:p>
            <a:pPr lvl="1"/>
            <a:r>
              <a:rPr lang="en-US" sz="1600" dirty="0"/>
              <a:t>Major General Glenn H. Curtis, Adjutant General, Louisiana National Guard</a:t>
            </a:r>
          </a:p>
          <a:p>
            <a:pPr lvl="1"/>
            <a:r>
              <a:rPr lang="en-US" sz="1600" dirty="0"/>
              <a:t>James </a:t>
            </a:r>
            <a:r>
              <a:rPr lang="en-US" sz="1600" dirty="0" err="1"/>
              <a:t>Watskom</a:t>
            </a:r>
            <a:r>
              <a:rPr lang="en-US" sz="1600" dirty="0"/>
              <a:t>, Director, Governor’s Office of Homeland Security</a:t>
            </a:r>
          </a:p>
          <a:p>
            <a:pPr lvl="1"/>
            <a:r>
              <a:rPr lang="en-US" sz="1600" dirty="0"/>
              <a:t>Dustin Glover, State Chief Information Security Officer, Office of Technology Services</a:t>
            </a:r>
          </a:p>
          <a:p>
            <a:r>
              <a:rPr lang="en-US" sz="1800" dirty="0"/>
              <a:t>Objective for this webinar</a:t>
            </a:r>
          </a:p>
          <a:p>
            <a:pPr marL="457200" lvl="1" indent="0">
              <a:buNone/>
            </a:pPr>
            <a:r>
              <a:rPr lang="en-US" sz="1600" dirty="0"/>
              <a:t>During this we will walk through the complete </a:t>
            </a:r>
            <a:r>
              <a:rPr lang="en-US" sz="1600" dirty="0">
                <a:hlinkClick r:id="rId2"/>
              </a:rPr>
              <a:t>Emergency Cyber Incident Prevention Critical Task List</a:t>
            </a:r>
            <a:r>
              <a:rPr lang="en-US" sz="1600" dirty="0"/>
              <a:t>.  There will be a an opportunity for participants to ask questions regarding the steps in each phase throughout the presentation. </a:t>
            </a:r>
          </a:p>
          <a:p>
            <a:pPr lvl="1"/>
            <a:endParaRPr lang="en-US" sz="1400" dirty="0"/>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Introduction</a:t>
            </a:r>
          </a:p>
        </p:txBody>
      </p:sp>
    </p:spTree>
    <p:extLst>
      <p:ext uri="{BB962C8B-B14F-4D97-AF65-F5344CB8AC3E}">
        <p14:creationId xmlns:p14="http://schemas.microsoft.com/office/powerpoint/2010/main" val="230547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an Incident</a:t>
            </a:r>
          </a:p>
        </p:txBody>
      </p:sp>
      <p:sp>
        <p:nvSpPr>
          <p:cNvPr id="4" name="Content Placeholder 2">
            <a:extLst>
              <a:ext uri="{FF2B5EF4-FFF2-40B4-BE49-F238E27FC236}">
                <a16:creationId xmlns:a16="http://schemas.microsoft.com/office/drawing/2014/main" id="{C2255A8A-C083-6748-8D66-88F3E9147C04}"/>
              </a:ext>
            </a:extLst>
          </p:cNvPr>
          <p:cNvSpPr txBox="1">
            <a:spLocks/>
          </p:cNvSpPr>
          <p:nvPr/>
        </p:nvSpPr>
        <p:spPr>
          <a:xfrm>
            <a:off x="838200" y="1690688"/>
            <a:ext cx="11049000" cy="44862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800" dirty="0"/>
          </a:p>
          <a:p>
            <a:pPr marL="0" indent="0">
              <a:buNone/>
            </a:pPr>
            <a:r>
              <a:rPr lang="en-US" sz="1800" dirty="0"/>
              <a:t>If your school identifies a cyber incident/cyberattack on your campus:</a:t>
            </a:r>
          </a:p>
          <a:p>
            <a:pPr marL="800100" lvl="1" indent="-342900">
              <a:buFont typeface="+mj-lt"/>
              <a:buAutoNum type="arabicPeriod"/>
            </a:pPr>
            <a:r>
              <a:rPr lang="en-US" sz="1800" dirty="0"/>
              <a:t>Report the incident to the Louisiana Department of Education at </a:t>
            </a:r>
            <a:r>
              <a:rPr lang="en-US" sz="1800" dirty="0">
                <a:hlinkClick r:id="rId2"/>
              </a:rPr>
              <a:t>EdTech@la.gov</a:t>
            </a:r>
            <a:r>
              <a:rPr lang="en-US" sz="1800" dirty="0"/>
              <a:t> and/or call Carol Mosley at 225-588-5584</a:t>
            </a:r>
          </a:p>
          <a:p>
            <a:pPr marL="800100" lvl="1" indent="-342900">
              <a:buFont typeface="+mj-lt"/>
              <a:buAutoNum type="arabicPeriod"/>
            </a:pPr>
            <a:r>
              <a:rPr lang="en-US" sz="1800" dirty="0"/>
              <a:t>Contact your </a:t>
            </a:r>
            <a:r>
              <a:rPr lang="en-US" sz="1800" dirty="0">
                <a:hlinkClick r:id="rId3"/>
              </a:rPr>
              <a:t>Parish’s OEP Director</a:t>
            </a:r>
            <a:r>
              <a:rPr lang="en-US" sz="1800" dirty="0"/>
              <a:t>.  The OEP Director will be in charge of filing the necessary paperwork for engaging any necessary state resources including but not limited to the Governor’s Office of Homeland Security, Office of Technology Services, National Guard, and Louisiana State Police. </a:t>
            </a:r>
          </a:p>
          <a:p>
            <a:pPr lvl="1"/>
            <a:endParaRPr lang="en-US" dirty="0"/>
          </a:p>
        </p:txBody>
      </p:sp>
    </p:spTree>
    <p:extLst>
      <p:ext uri="{BB962C8B-B14F-4D97-AF65-F5344CB8AC3E}">
        <p14:creationId xmlns:p14="http://schemas.microsoft.com/office/powerpoint/2010/main" val="1199415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825624"/>
            <a:ext cx="10515600" cy="4734973"/>
          </a:xfrm>
        </p:spPr>
        <p:txBody>
          <a:bodyPr>
            <a:normAutofit lnSpcReduction="10000"/>
          </a:bodyPr>
          <a:lstStyle/>
          <a:p>
            <a:r>
              <a:rPr lang="en-US" sz="1800" dirty="0"/>
              <a:t>As of July 30, four parish school systems have been affected by a cyber incident.  This incident has inflicted a huge impact on IT resources and varying levels of data encryption and loss.</a:t>
            </a:r>
          </a:p>
          <a:p>
            <a:r>
              <a:rPr lang="en-US" sz="1800" dirty="0"/>
              <a:t>The Cybersecurity Response Team has identified the current cyber attack as the RYUK strain of ransomware. It is similar to another ransomware strain called HERMES. </a:t>
            </a:r>
          </a:p>
          <a:p>
            <a:r>
              <a:rPr lang="en-US" sz="1800" dirty="0"/>
              <a:t>This particular strain is delivered to its victims via links and emails.</a:t>
            </a:r>
          </a:p>
          <a:p>
            <a:r>
              <a:rPr lang="en-US" sz="1800" dirty="0"/>
              <a:t>RYUK operates in 2 steps – a dropper and an executable payload. </a:t>
            </a:r>
          </a:p>
          <a:p>
            <a:pPr lvl="1"/>
            <a:r>
              <a:rPr lang="en-US" sz="1800" dirty="0"/>
              <a:t>The dropper is the initial infection that creates a executable which triggers the actual attack.</a:t>
            </a:r>
          </a:p>
          <a:p>
            <a:pPr lvl="1"/>
            <a:r>
              <a:rPr lang="en-US" sz="1800" dirty="0"/>
              <a:t>Unfortunately the dropper is deleted when the initial infection installation is complete, so finding that original trigger is very difficult.</a:t>
            </a:r>
          </a:p>
          <a:p>
            <a:r>
              <a:rPr lang="en-US" sz="1800" dirty="0"/>
              <a:t>The Cybersecurity Response Team has identified that the initial triggers may have infected these school systems as far back as several months. These schools system’s were actively monitoring and using tools for finding and fixing infections; however this executable payload appears to have waited patiently to trigger its full attack at a later point in time versus immediately upon initial infection. </a:t>
            </a:r>
          </a:p>
          <a:p>
            <a:r>
              <a:rPr lang="en-US" sz="1800" dirty="0"/>
              <a:t>It is this delay that has brought about the phased network secure protocol the Cybersecurity Response Team is asking schools to implement immediately.  We want schools to have the ability to block the secondary mechanism from executing and </a:t>
            </a:r>
            <a:r>
              <a:rPr lang="en-US" sz="1800" b="1" dirty="0"/>
              <a:t>encrypting all data it can reach on the school’s network</a:t>
            </a:r>
            <a:r>
              <a:rPr lang="en-US" sz="1800" dirty="0"/>
              <a:t>.</a:t>
            </a:r>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Current Status</a:t>
            </a:r>
          </a:p>
        </p:txBody>
      </p:sp>
    </p:spTree>
    <p:extLst>
      <p:ext uri="{BB962C8B-B14F-4D97-AF65-F5344CB8AC3E}">
        <p14:creationId xmlns:p14="http://schemas.microsoft.com/office/powerpoint/2010/main" val="704076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918099" y="2876366"/>
            <a:ext cx="10515600" cy="4909350"/>
          </a:xfrm>
        </p:spPr>
        <p:txBody>
          <a:bodyPr>
            <a:normAutofit/>
          </a:bodyPr>
          <a:lstStyle/>
          <a:p>
            <a:pPr marL="0" indent="0" algn="ctr">
              <a:buNone/>
            </a:pPr>
            <a:r>
              <a:rPr lang="en-US" b="1" dirty="0"/>
              <a:t>Q&amp;A about current status</a:t>
            </a:r>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Current Status</a:t>
            </a:r>
          </a:p>
        </p:txBody>
      </p:sp>
    </p:spTree>
    <p:extLst>
      <p:ext uri="{BB962C8B-B14F-4D97-AF65-F5344CB8AC3E}">
        <p14:creationId xmlns:p14="http://schemas.microsoft.com/office/powerpoint/2010/main" val="1994110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8721" y="365125"/>
            <a:ext cx="10069108" cy="1058941"/>
          </a:xfrm>
        </p:spPr>
        <p:txBody>
          <a:bodyPr>
            <a:normAutofit/>
          </a:bodyPr>
          <a:lstStyle/>
          <a:p>
            <a:r>
              <a:rPr lang="en-US" dirty="0"/>
              <a:t>Action Steps for School Systems</a:t>
            </a:r>
          </a:p>
        </p:txBody>
      </p:sp>
      <p:sp>
        <p:nvSpPr>
          <p:cNvPr id="3" name="Content Placeholder 2"/>
          <p:cNvSpPr>
            <a:spLocks noGrp="1"/>
          </p:cNvSpPr>
          <p:nvPr>
            <p:ph idx="1"/>
          </p:nvPr>
        </p:nvSpPr>
        <p:spPr>
          <a:xfrm>
            <a:off x="838200" y="1690688"/>
            <a:ext cx="11049000" cy="4486275"/>
          </a:xfrm>
        </p:spPr>
        <p:txBody>
          <a:bodyPr>
            <a:normAutofit/>
          </a:bodyPr>
          <a:lstStyle/>
          <a:p>
            <a:pPr marL="0" indent="0">
              <a:buNone/>
            </a:pPr>
            <a:endParaRPr lang="en-US" dirty="0"/>
          </a:p>
          <a:p>
            <a:r>
              <a:rPr lang="en-US" dirty="0"/>
              <a:t>NOW: Complete the OEP Questionnaire (if you haven’t done so) and send to your parish’s </a:t>
            </a:r>
            <a:r>
              <a:rPr lang="en-US" dirty="0">
                <a:hlinkClick r:id="rId2"/>
              </a:rPr>
              <a:t>OEP Director</a:t>
            </a:r>
            <a:endParaRPr lang="en-US" dirty="0"/>
          </a:p>
          <a:p>
            <a:pPr lvl="1"/>
            <a:r>
              <a:rPr lang="en-US" dirty="0"/>
              <a:t>If your superintendent, charter school leader or nonpublic school leader did not receive this questionnaire, please contact the parish’s OEP director who can send it to them. </a:t>
            </a:r>
          </a:p>
          <a:p>
            <a:r>
              <a:rPr lang="en-US" dirty="0"/>
              <a:t>AFTER THIS CALL: Complete the </a:t>
            </a:r>
            <a:r>
              <a:rPr lang="en-US" dirty="0">
                <a:hlinkClick r:id="rId3"/>
              </a:rPr>
              <a:t>Critical Task List for School Systems</a:t>
            </a:r>
            <a:r>
              <a:rPr lang="en-US" dirty="0"/>
              <a:t>. Phase 1 should be completed immediately. </a:t>
            </a:r>
          </a:p>
          <a:p>
            <a:r>
              <a:rPr lang="en-US" dirty="0"/>
              <a:t>THURSDAY, AUGUST 1 BY 9AM: Complete the </a:t>
            </a:r>
            <a:r>
              <a:rPr lang="en-US" dirty="0">
                <a:hlinkClick r:id="rId4"/>
              </a:rPr>
              <a:t>LDOE Cyber-security Follow-up Status Survey</a:t>
            </a:r>
            <a:endParaRPr lang="en-US" dirty="0"/>
          </a:p>
        </p:txBody>
      </p:sp>
    </p:spTree>
    <p:extLst>
      <p:ext uri="{BB962C8B-B14F-4D97-AF65-F5344CB8AC3E}">
        <p14:creationId xmlns:p14="http://schemas.microsoft.com/office/powerpoint/2010/main" val="89602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825624"/>
            <a:ext cx="10515600" cy="4734973"/>
          </a:xfrm>
        </p:spPr>
        <p:txBody>
          <a:bodyPr>
            <a:normAutofit/>
          </a:bodyPr>
          <a:lstStyle/>
          <a:p>
            <a:r>
              <a:rPr lang="en-US" sz="1800" dirty="0"/>
              <a:t>Today we will cover the </a:t>
            </a:r>
            <a:r>
              <a:rPr lang="en-US" sz="1600" dirty="0"/>
              <a:t>Emergency Cyber Incident Prevention Critical Task List</a:t>
            </a:r>
          </a:p>
          <a:p>
            <a:r>
              <a:rPr lang="en-US" sz="1800" dirty="0"/>
              <a:t>This document has been developed by the State Cyber Security Taskforce for schools and school systems in order to limit any further exposure of the attacks that have been implemented in our state.</a:t>
            </a:r>
          </a:p>
          <a:p>
            <a:r>
              <a:rPr lang="en-US" sz="1800" dirty="0"/>
              <a:t>All school systems, charter schools, and nonpublic schools should take these steps in order to get their IT network in a better security posture.</a:t>
            </a:r>
          </a:p>
          <a:p>
            <a:r>
              <a:rPr lang="en-US" sz="1800" dirty="0"/>
              <a:t>Please note, these are not all inclusive steps for managing and building a complete cyber security program. School systems who do not have adequate virus protection, threat scanning/reporting, and mitigation tools and processes will still need to do more to ensure they are not vulnerable in the future, but the Taskforce has provided some initial first steps.</a:t>
            </a:r>
          </a:p>
          <a:p>
            <a:r>
              <a:rPr lang="en-US" sz="1800" dirty="0"/>
              <a:t>Details in this call are being provided with the expectation that staff implementing the steps have a certain level of technical knowledge. For schools and school systems without technology staff, this information is still applicable though we understand more assistance is needed.  We will hold another call tomorrow at 10:30am to walk through these same steps with the intent of providing additional guidance to schools or school system personnel with less advanced technical expertise. The call will be provided on this same bridge link and phone number.</a:t>
            </a:r>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1389156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Introduction and Opening Comments</a:t>
            </a:r>
          </a:p>
        </p:txBody>
      </p:sp>
      <p:sp>
        <p:nvSpPr>
          <p:cNvPr id="3" name="Content Placeholder 2"/>
          <p:cNvSpPr>
            <a:spLocks noGrp="1"/>
          </p:cNvSpPr>
          <p:nvPr>
            <p:ph idx="1"/>
          </p:nvPr>
        </p:nvSpPr>
        <p:spPr>
          <a:xfrm>
            <a:off x="838200" y="1825624"/>
            <a:ext cx="10515600" cy="4734973"/>
          </a:xfrm>
        </p:spPr>
        <p:txBody>
          <a:bodyPr>
            <a:normAutofit/>
          </a:bodyPr>
          <a:lstStyle/>
          <a:p>
            <a:pPr marL="0" indent="0">
              <a:buNone/>
            </a:pPr>
            <a:r>
              <a:rPr lang="en-US" sz="2000" b="1" dirty="0"/>
              <a:t>Emergency Cyber Incident Prevention Critical Task List - Phase 1</a:t>
            </a:r>
          </a:p>
          <a:p>
            <a:r>
              <a:rPr lang="en-US" sz="1800" dirty="0"/>
              <a:t>Turn off all internet access in all locations. </a:t>
            </a:r>
          </a:p>
          <a:p>
            <a:pPr lvl="1"/>
            <a:r>
              <a:rPr lang="en-US" sz="1800" dirty="0"/>
              <a:t>Primary site. </a:t>
            </a:r>
          </a:p>
          <a:p>
            <a:pPr lvl="1"/>
            <a:r>
              <a:rPr lang="en-US" sz="1800" dirty="0"/>
              <a:t>All schools (including any private DSL lines). </a:t>
            </a:r>
          </a:p>
          <a:p>
            <a:pPr lvl="1"/>
            <a:r>
              <a:rPr lang="en-US" sz="1800" dirty="0"/>
              <a:t>All other ancillary sites. </a:t>
            </a:r>
          </a:p>
          <a:p>
            <a:pPr lvl="1"/>
            <a:r>
              <a:rPr lang="en-US" sz="1800" dirty="0"/>
              <a:t>WAN circuits can remain connected for inter-office connectivity. This is only targeted at locations where internet access exits or enters the network. </a:t>
            </a:r>
          </a:p>
          <a:p>
            <a:r>
              <a:rPr lang="en-US" sz="1800" dirty="0"/>
              <a:t>Once all above actions in Phase One have been completed and verified, proceed to Phase Two. </a:t>
            </a:r>
          </a:p>
          <a:p>
            <a:pPr marL="0" indent="0" algn="ctr">
              <a:buNone/>
            </a:pPr>
            <a:endParaRPr lang="en-US" sz="1800" dirty="0"/>
          </a:p>
        </p:txBody>
      </p:sp>
      <p:sp>
        <p:nvSpPr>
          <p:cNvPr id="4" name="Rectangle 3">
            <a:extLst>
              <a:ext uri="{FF2B5EF4-FFF2-40B4-BE49-F238E27FC236}">
                <a16:creationId xmlns:a16="http://schemas.microsoft.com/office/drawing/2014/main" id="{CF94F78C-C66B-174C-97E2-F6D2CA73DF91}"/>
              </a:ext>
            </a:extLst>
          </p:cNvPr>
          <p:cNvSpPr/>
          <p:nvPr/>
        </p:nvSpPr>
        <p:spPr bwMode="auto">
          <a:xfrm>
            <a:off x="-9522" y="413349"/>
            <a:ext cx="12201522" cy="844731"/>
          </a:xfrm>
          <a:prstGeom prst="rect">
            <a:avLst/>
          </a:prstGeom>
          <a:solidFill>
            <a:srgbClr val="00206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a:ln>
                <a:noFill/>
              </a:ln>
              <a:solidFill>
                <a:schemeClr val="tx2"/>
              </a:solidFill>
              <a:effectLst/>
              <a:latin typeface="Times New Roman" pitchFamily="18" charset="0"/>
            </a:endParaRPr>
          </a:p>
        </p:txBody>
      </p:sp>
      <p:pic>
        <p:nvPicPr>
          <p:cNvPr id="5" name="Picture 4">
            <a:extLst>
              <a:ext uri="{FF2B5EF4-FFF2-40B4-BE49-F238E27FC236}">
                <a16:creationId xmlns:a16="http://schemas.microsoft.com/office/drawing/2014/main" id="{CCA6CC6C-0B85-4646-8C7C-9A7885BB95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074" y="113830"/>
            <a:ext cx="1475127" cy="1475127"/>
          </a:xfrm>
          <a:prstGeom prst="rect">
            <a:avLst/>
          </a:prstGeom>
        </p:spPr>
      </p:pic>
      <p:sp>
        <p:nvSpPr>
          <p:cNvPr id="6" name="Title 1">
            <a:extLst>
              <a:ext uri="{FF2B5EF4-FFF2-40B4-BE49-F238E27FC236}">
                <a16:creationId xmlns:a16="http://schemas.microsoft.com/office/drawing/2014/main" id="{1ED9955F-DFCB-254A-BB90-F5B2C693C845}"/>
              </a:ext>
            </a:extLst>
          </p:cNvPr>
          <p:cNvSpPr txBox="1">
            <a:spLocks/>
          </p:cNvSpPr>
          <p:nvPr/>
        </p:nvSpPr>
        <p:spPr>
          <a:xfrm>
            <a:off x="1948721" y="365124"/>
            <a:ext cx="9405078" cy="10589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Arial" panose="020B0604020202020204" pitchFamily="34" charset="0"/>
              </a:defRPr>
            </a:lvl1pPr>
          </a:lstStyle>
          <a:p>
            <a:r>
              <a:rPr lang="en-US" dirty="0"/>
              <a:t>Phased Process and Q&amp;A</a:t>
            </a:r>
          </a:p>
        </p:txBody>
      </p:sp>
    </p:spTree>
    <p:extLst>
      <p:ext uri="{BB962C8B-B14F-4D97-AF65-F5344CB8AC3E}">
        <p14:creationId xmlns:p14="http://schemas.microsoft.com/office/powerpoint/2010/main" val="3365867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1027</TotalTime>
  <Words>1122</Words>
  <Application>Microsoft Macintosh PowerPoint</Application>
  <PresentationFormat>Widescreen</PresentationFormat>
  <Paragraphs>125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State Cyber Incident IT Q&amp;A CALL</vt:lpstr>
      <vt:lpstr>Agenda</vt:lpstr>
      <vt:lpstr>Introduction and Opening Comments</vt:lpstr>
      <vt:lpstr>Reporting an Incident</vt:lpstr>
      <vt:lpstr>Introduction and Opening Comments</vt:lpstr>
      <vt:lpstr>Introduction and Opening Comments</vt:lpstr>
      <vt:lpstr>Action Steps for School Systems</vt:lpstr>
      <vt:lpstr>Introduction and Opening Comments</vt:lpstr>
      <vt:lpstr>Introduction and Opening Comments</vt:lpstr>
      <vt:lpstr>Introduction and Opening Comments</vt:lpstr>
      <vt:lpstr>Introduction and Opening Comments</vt:lpstr>
      <vt:lpstr>Introduction and Opening Comments</vt:lpstr>
      <vt:lpstr>Introduction and Opening Comments</vt:lpstr>
      <vt:lpstr>Introduction and Opening Comments</vt:lpstr>
      <vt:lpstr>Introduction and Opening Comments</vt:lpstr>
      <vt:lpstr>Introduction and Opening Comments</vt:lpstr>
      <vt:lpstr>Introduction and Opening Comments</vt:lpstr>
      <vt:lpstr>Introduction and Opening Comments</vt:lpstr>
    </vt:vector>
  </TitlesOfParts>
  <Company>Microsoft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Incident Update</dc:title>
  <dc:creator>Bert Stone</dc:creator>
  <cp:lastModifiedBy>Microsoft Office User</cp:lastModifiedBy>
  <cp:revision>45</cp:revision>
  <dcterms:created xsi:type="dcterms:W3CDTF">2019-07-29T15:34:48Z</dcterms:created>
  <dcterms:modified xsi:type="dcterms:W3CDTF">2019-07-30T17:38:32Z</dcterms:modified>
</cp:coreProperties>
</file>