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10" roundtripDataSignature="AMtx7mgmOfiwkDKef6d5f5i0ZyeHBbr/i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10" Type="http://customschemas.google.com/relationships/presentationmetadata" Target="metadata"/><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6" name="Shape 86"/>
        <p:cNvGrpSpPr/>
        <p:nvPr/>
      </p:nvGrpSpPr>
      <p:grpSpPr>
        <a:xfrm>
          <a:off x="0" y="0"/>
          <a:ext cx="0" cy="0"/>
          <a:chOff x="0" y="0"/>
          <a:chExt cx="0" cy="0"/>
        </a:xfrm>
      </p:grpSpPr>
      <p:sp>
        <p:nvSpPr>
          <p:cNvPr id="87" name="Google Shape;87;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8" name="Google Shape;88;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2" name="Shape 92"/>
        <p:cNvGrpSpPr/>
        <p:nvPr/>
      </p:nvGrpSpPr>
      <p:grpSpPr>
        <a:xfrm>
          <a:off x="0" y="0"/>
          <a:ext cx="0" cy="0"/>
          <a:chOff x="0" y="0"/>
          <a:chExt cx="0" cy="0"/>
        </a:xfrm>
      </p:grpSpPr>
      <p:sp>
        <p:nvSpPr>
          <p:cNvPr id="93" name="Google Shape;93;p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4" name="Google Shape;94;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8" name="Shape 98"/>
        <p:cNvGrpSpPr/>
        <p:nvPr/>
      </p:nvGrpSpPr>
      <p:grpSpPr>
        <a:xfrm>
          <a:off x="0" y="0"/>
          <a:ext cx="0" cy="0"/>
          <a:chOff x="0" y="0"/>
          <a:chExt cx="0" cy="0"/>
        </a:xfrm>
      </p:grpSpPr>
      <p:sp>
        <p:nvSpPr>
          <p:cNvPr id="99" name="Google Shape;99;p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0" name="Google Shape;100;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7" name="Shape 107"/>
        <p:cNvGrpSpPr/>
        <p:nvPr/>
      </p:nvGrpSpPr>
      <p:grpSpPr>
        <a:xfrm>
          <a:off x="0" y="0"/>
          <a:ext cx="0" cy="0"/>
          <a:chOff x="0" y="0"/>
          <a:chExt cx="0" cy="0"/>
        </a:xfrm>
      </p:grpSpPr>
      <p:sp>
        <p:nvSpPr>
          <p:cNvPr id="108" name="Google Shape;108;p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9" name="Google Shape;109;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3" name="Shape 113"/>
        <p:cNvGrpSpPr/>
        <p:nvPr/>
      </p:nvGrpSpPr>
      <p:grpSpPr>
        <a:xfrm>
          <a:off x="0" y="0"/>
          <a:ext cx="0" cy="0"/>
          <a:chOff x="0" y="0"/>
          <a:chExt cx="0" cy="0"/>
        </a:xfrm>
      </p:grpSpPr>
      <p:sp>
        <p:nvSpPr>
          <p:cNvPr id="114" name="Google Shape;114;p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a:t>Talk about phase 6 and beyond</a:t>
            </a:r>
            <a:endParaRPr/>
          </a:p>
        </p:txBody>
      </p:sp>
      <p:sp>
        <p:nvSpPr>
          <p:cNvPr id="115" name="Google Shape;115;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17" name="Shape 17"/>
        <p:cNvGrpSpPr/>
        <p:nvPr/>
      </p:nvGrpSpPr>
      <p:grpSpPr>
        <a:xfrm>
          <a:off x="0" y="0"/>
          <a:ext cx="0" cy="0"/>
          <a:chOff x="0" y="0"/>
          <a:chExt cx="0" cy="0"/>
        </a:xfrm>
      </p:grpSpPr>
      <p:sp>
        <p:nvSpPr>
          <p:cNvPr id="18" name="Google Shape;18;p13"/>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13"/>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20" name="Google Shape;20;p1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1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1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Vertical Text" type="vertTx">
  <p:cSld name="VERTICAL_TEXT">
    <p:spTree>
      <p:nvGrpSpPr>
        <p:cNvPr id="74" name="Shape 74"/>
        <p:cNvGrpSpPr/>
        <p:nvPr/>
      </p:nvGrpSpPr>
      <p:grpSpPr>
        <a:xfrm>
          <a:off x="0" y="0"/>
          <a:ext cx="0" cy="0"/>
          <a:chOff x="0" y="0"/>
          <a:chExt cx="0" cy="0"/>
        </a:xfrm>
      </p:grpSpPr>
      <p:sp>
        <p:nvSpPr>
          <p:cNvPr id="75" name="Google Shape;75;p2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22"/>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2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2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2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Vertical Title and Text" type="vertTitleAndTx">
  <p:cSld name="VERTICAL_TITLE_AND_VERTICAL_TEXT">
    <p:spTree>
      <p:nvGrpSpPr>
        <p:cNvPr id="80" name="Shape 80"/>
        <p:cNvGrpSpPr/>
        <p:nvPr/>
      </p:nvGrpSpPr>
      <p:grpSpPr>
        <a:xfrm>
          <a:off x="0" y="0"/>
          <a:ext cx="0" cy="0"/>
          <a:chOff x="0" y="0"/>
          <a:chExt cx="0" cy="0"/>
        </a:xfrm>
      </p:grpSpPr>
      <p:sp>
        <p:nvSpPr>
          <p:cNvPr id="81" name="Google Shape;81;p23"/>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2" name="Google Shape;82;p23"/>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3" name="Google Shape;83;p2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4" name="Google Shape;84;p2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5" name="Google Shape;85;p2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type="obj">
  <p:cSld name="OBJECT">
    <p:spTree>
      <p:nvGrpSpPr>
        <p:cNvPr id="23" name="Shape 23"/>
        <p:cNvGrpSpPr/>
        <p:nvPr/>
      </p:nvGrpSpPr>
      <p:grpSpPr>
        <a:xfrm>
          <a:off x="0" y="0"/>
          <a:ext cx="0" cy="0"/>
          <a:chOff x="0" y="0"/>
          <a:chExt cx="0" cy="0"/>
        </a:xfrm>
      </p:grpSpPr>
      <p:sp>
        <p:nvSpPr>
          <p:cNvPr id="24" name="Google Shape;24;p14"/>
          <p:cNvSpPr txBox="1"/>
          <p:nvPr>
            <p:ph type="title"/>
          </p:nvPr>
        </p:nvSpPr>
        <p:spPr>
          <a:xfrm>
            <a:off x="1948721" y="365125"/>
            <a:ext cx="9405078" cy="1058941"/>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3200"/>
              <a:buFont typeface="Arial"/>
              <a:buNone/>
              <a:defRPr b="1" i="0" sz="32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14"/>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6" name="Google Shape;26;p1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1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1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29" name="Shape 29"/>
        <p:cNvGrpSpPr/>
        <p:nvPr/>
      </p:nvGrpSpPr>
      <p:grpSpPr>
        <a:xfrm>
          <a:off x="0" y="0"/>
          <a:ext cx="0" cy="0"/>
          <a:chOff x="0" y="0"/>
          <a:chExt cx="0" cy="0"/>
        </a:xfrm>
      </p:grpSpPr>
      <p:sp>
        <p:nvSpPr>
          <p:cNvPr id="30" name="Google Shape;30;p15"/>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15"/>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2" name="Google Shape;32;p1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3" name="Google Shape;33;p1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1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 Content" type="twoObj">
  <p:cSld name="TWO_OBJECTS">
    <p:spTree>
      <p:nvGrpSpPr>
        <p:cNvPr id="35" name="Shape 35"/>
        <p:cNvGrpSpPr/>
        <p:nvPr/>
      </p:nvGrpSpPr>
      <p:grpSpPr>
        <a:xfrm>
          <a:off x="0" y="0"/>
          <a:ext cx="0" cy="0"/>
          <a:chOff x="0" y="0"/>
          <a:chExt cx="0" cy="0"/>
        </a:xfrm>
      </p:grpSpPr>
      <p:sp>
        <p:nvSpPr>
          <p:cNvPr id="36" name="Google Shape;36;p1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7" name="Google Shape;37;p16"/>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8" name="Google Shape;38;p16"/>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9" name="Google Shape;39;p1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0" name="Google Shape;40;p1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1" name="Google Shape;41;p1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mparison" type="twoTxTwoObj">
  <p:cSld name="TWO_OBJECTS_WITH_TEXT">
    <p:spTree>
      <p:nvGrpSpPr>
        <p:cNvPr id="42" name="Shape 42"/>
        <p:cNvGrpSpPr/>
        <p:nvPr/>
      </p:nvGrpSpPr>
      <p:grpSpPr>
        <a:xfrm>
          <a:off x="0" y="0"/>
          <a:ext cx="0" cy="0"/>
          <a:chOff x="0" y="0"/>
          <a:chExt cx="0" cy="0"/>
        </a:xfrm>
      </p:grpSpPr>
      <p:sp>
        <p:nvSpPr>
          <p:cNvPr id="43" name="Google Shape;43;p17"/>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4" name="Google Shape;44;p17"/>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5" name="Google Shape;45;p17"/>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6" name="Google Shape;46;p17"/>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7" name="Google Shape;47;p17"/>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8" name="Google Shape;48;p1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1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0" name="Google Shape;50;p1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51" name="Shape 51"/>
        <p:cNvGrpSpPr/>
        <p:nvPr/>
      </p:nvGrpSpPr>
      <p:grpSpPr>
        <a:xfrm>
          <a:off x="0" y="0"/>
          <a:ext cx="0" cy="0"/>
          <a:chOff x="0" y="0"/>
          <a:chExt cx="0" cy="0"/>
        </a:xfrm>
      </p:grpSpPr>
      <p:sp>
        <p:nvSpPr>
          <p:cNvPr id="52" name="Google Shape;52;p1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3" name="Google Shape;53;p1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4" name="Google Shape;54;p1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5" name="Google Shape;55;p1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6" name="Shape 56"/>
        <p:cNvGrpSpPr/>
        <p:nvPr/>
      </p:nvGrpSpPr>
      <p:grpSpPr>
        <a:xfrm>
          <a:off x="0" y="0"/>
          <a:ext cx="0" cy="0"/>
          <a:chOff x="0" y="0"/>
          <a:chExt cx="0" cy="0"/>
        </a:xfrm>
      </p:grpSpPr>
      <p:sp>
        <p:nvSpPr>
          <p:cNvPr id="57" name="Google Shape;57;p1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8" name="Google Shape;58;p1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1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ntent with Caption" type="objTx">
  <p:cSld name="OBJECT_WITH_CAPTION_TEXT">
    <p:spTree>
      <p:nvGrpSpPr>
        <p:cNvPr id="60" name="Shape 60"/>
        <p:cNvGrpSpPr/>
        <p:nvPr/>
      </p:nvGrpSpPr>
      <p:grpSpPr>
        <a:xfrm>
          <a:off x="0" y="0"/>
          <a:ext cx="0" cy="0"/>
          <a:chOff x="0" y="0"/>
          <a:chExt cx="0" cy="0"/>
        </a:xfrm>
      </p:grpSpPr>
      <p:sp>
        <p:nvSpPr>
          <p:cNvPr id="61" name="Google Shape;61;p2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2" name="Google Shape;62;p20"/>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63" name="Google Shape;63;p20"/>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4" name="Google Shape;64;p2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5" name="Google Shape;65;p2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2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icture with Caption" type="picTx">
  <p:cSld name="PICTURE_WITH_CAPTION_TEXT">
    <p:spTree>
      <p:nvGrpSpPr>
        <p:cNvPr id="67" name="Shape 67"/>
        <p:cNvGrpSpPr/>
        <p:nvPr/>
      </p:nvGrpSpPr>
      <p:grpSpPr>
        <a:xfrm>
          <a:off x="0" y="0"/>
          <a:ext cx="0" cy="0"/>
          <a:chOff x="0" y="0"/>
          <a:chExt cx="0" cy="0"/>
        </a:xfrm>
      </p:grpSpPr>
      <p:sp>
        <p:nvSpPr>
          <p:cNvPr id="68" name="Google Shape;68;p21"/>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9" name="Google Shape;69;p21"/>
          <p:cNvSpPr/>
          <p:nvPr>
            <p:ph idx="2" type="pic"/>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lvl="0" marR="0" rtl="0" algn="l">
              <a:lnSpc>
                <a:spcPct val="90000"/>
              </a:lnSpc>
              <a:spcBef>
                <a:spcPts val="100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lnSpc>
                <a:spcPct val="90000"/>
              </a:lnSpc>
              <a:spcBef>
                <a:spcPts val="50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lnSpc>
                <a:spcPct val="90000"/>
              </a:lnSpc>
              <a:spcBef>
                <a:spcPts val="50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70" name="Google Shape;70;p21"/>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71" name="Google Shape;71;p2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2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2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1.xml"/><Relationship Id="rId12" Type="http://schemas.openxmlformats.org/officeDocument/2006/relationships/slideLayout" Target="../slideLayouts/slideLayout11.xml"/><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9" name="Shape 9"/>
        <p:cNvGrpSpPr/>
        <p:nvPr/>
      </p:nvGrpSpPr>
      <p:grpSpPr>
        <a:xfrm>
          <a:off x="0" y="0"/>
          <a:ext cx="0" cy="0"/>
          <a:chOff x="0" y="0"/>
          <a:chExt cx="0" cy="0"/>
        </a:xfrm>
      </p:grpSpPr>
      <p:sp>
        <p:nvSpPr>
          <p:cNvPr id="10" name="Google Shape;10;p1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
        <p:nvSpPr>
          <p:cNvPr id="15" name="Google Shape;15;p12"/>
          <p:cNvSpPr/>
          <p:nvPr/>
        </p:nvSpPr>
        <p:spPr>
          <a:xfrm>
            <a:off x="-9522" y="413349"/>
            <a:ext cx="12201522" cy="844731"/>
          </a:xfrm>
          <a:prstGeom prst="rect">
            <a:avLst/>
          </a:prstGeom>
          <a:solidFill>
            <a:srgbClr val="002060"/>
          </a:solidFill>
          <a:ln>
            <a:noFill/>
          </a:ln>
          <a:effectLst>
            <a:outerShdw blurRad="50800" rotWithShape="0" algn="tl" dir="2700000" dist="38100">
              <a:srgbClr val="000000">
                <a:alpha val="40000"/>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4400"/>
              <a:buFont typeface="Calibri"/>
              <a:buNone/>
            </a:pPr>
            <a:r>
              <a:t/>
            </a:r>
            <a:endParaRPr b="0" i="0" sz="4400" u="none" cap="none" strike="noStrike">
              <a:solidFill>
                <a:schemeClr val="dk2"/>
              </a:solidFill>
              <a:latin typeface="Times New Roman"/>
              <a:ea typeface="Times New Roman"/>
              <a:cs typeface="Times New Roman"/>
              <a:sym typeface="Times New Roman"/>
            </a:endParaRPr>
          </a:p>
        </p:txBody>
      </p:sp>
      <p:pic>
        <p:nvPicPr>
          <p:cNvPr id="16" name="Google Shape;16;p12"/>
          <p:cNvPicPr preferRelativeResize="0"/>
          <p:nvPr/>
        </p:nvPicPr>
        <p:blipFill rotWithShape="1">
          <a:blip r:embed="rId1">
            <a:alphaModFix/>
          </a:blip>
          <a:srcRect b="0" l="0" r="0" t="0"/>
          <a:stretch/>
        </p:blipFill>
        <p:spPr>
          <a:xfrm>
            <a:off x="266074" y="113830"/>
            <a:ext cx="1475127" cy="1475127"/>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hyperlink" Target="https://forms.gle/kVdy8gyN2tnSdJgK6" TargetMode="External"/><Relationship Id="rId4" Type="http://schemas.openxmlformats.org/officeDocument/2006/relationships/hyperlink" Target="https://forms.gle/kVdy8gyN2tnSdJgK6" TargetMode="External"/><Relationship Id="rId5" Type="http://schemas.openxmlformats.org/officeDocument/2006/relationships/hyperlink" Target="http://www.louisianabelieves.com/measuringresults/digital-schools" TargetMode="External"/><Relationship Id="rId6" Type="http://schemas.openxmlformats.org/officeDocument/2006/relationships/hyperlink" Target="mailto:EdTech@la.gov" TargetMode="External"/><Relationship Id="rId7"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mailto:EdTech@la.gov" TargetMode="External"/><Relationship Id="rId4" Type="http://schemas.openxmlformats.org/officeDocument/2006/relationships/hyperlink" Target="https://gohsep.la.gov/ABOUT/PARISHPA"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hyperlink" Target="https://www.louisianabelieves.com/docs/default-source/technology-footprint/emergency-cyber-incident-prevention-critical-task-list.pdf?sfvrsn=93569c1f_6"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9" name="Shape 89"/>
        <p:cNvGrpSpPr/>
        <p:nvPr/>
      </p:nvGrpSpPr>
      <p:grpSpPr>
        <a:xfrm>
          <a:off x="0" y="0"/>
          <a:ext cx="0" cy="0"/>
          <a:chOff x="0" y="0"/>
          <a:chExt cx="0" cy="0"/>
        </a:xfrm>
      </p:grpSpPr>
      <p:sp>
        <p:nvSpPr>
          <p:cNvPr id="90" name="Google Shape;90;p1"/>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chemeClr val="dk1"/>
              </a:buClr>
              <a:buSzPts val="6000"/>
              <a:buFont typeface="Calibri"/>
              <a:buNone/>
            </a:pPr>
            <a:r>
              <a:rPr lang="en-US"/>
              <a:t>State Cyber Incident</a:t>
            </a:r>
            <a:br>
              <a:rPr lang="en-US"/>
            </a:br>
            <a:r>
              <a:rPr lang="en-US"/>
              <a:t>IT Q&amp;A CALL</a:t>
            </a:r>
            <a:endParaRPr/>
          </a:p>
        </p:txBody>
      </p:sp>
      <p:sp>
        <p:nvSpPr>
          <p:cNvPr id="91" name="Google Shape;91;p1"/>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dk1"/>
              </a:buClr>
              <a:buSzPts val="2400"/>
              <a:buNone/>
            </a:pPr>
            <a:r>
              <a:rPr lang="en-US"/>
              <a:t>August 5, 2019, 10:30 AM</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5" name="Shape 95"/>
        <p:cNvGrpSpPr/>
        <p:nvPr/>
      </p:nvGrpSpPr>
      <p:grpSpPr>
        <a:xfrm>
          <a:off x="0" y="0"/>
          <a:ext cx="0" cy="0"/>
          <a:chOff x="0" y="0"/>
          <a:chExt cx="0" cy="0"/>
        </a:xfrm>
      </p:grpSpPr>
      <p:sp>
        <p:nvSpPr>
          <p:cNvPr id="96" name="Google Shape;96;p2"/>
          <p:cNvSpPr txBox="1"/>
          <p:nvPr>
            <p:ph type="title"/>
          </p:nvPr>
        </p:nvSpPr>
        <p:spPr>
          <a:xfrm>
            <a:off x="1862328" y="255397"/>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3200"/>
              <a:buFont typeface="Arial"/>
              <a:buNone/>
            </a:pPr>
            <a:r>
              <a:rPr lang="en-US"/>
              <a:t>Agenda</a:t>
            </a:r>
            <a:endParaRPr/>
          </a:p>
        </p:txBody>
      </p:sp>
      <p:sp>
        <p:nvSpPr>
          <p:cNvPr id="97" name="Google Shape;97;p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200"/>
              <a:buChar char="•"/>
            </a:pPr>
            <a:r>
              <a:rPr lang="en-US" sz="2200"/>
              <a:t>Status Updates and Action Steps</a:t>
            </a:r>
            <a:endParaRPr/>
          </a:p>
          <a:p>
            <a:pPr indent="-228600" lvl="0" marL="228600" rtl="0" algn="l">
              <a:lnSpc>
                <a:spcPct val="90000"/>
              </a:lnSpc>
              <a:spcBef>
                <a:spcPts val="1000"/>
              </a:spcBef>
              <a:spcAft>
                <a:spcPts val="0"/>
              </a:spcAft>
              <a:buClr>
                <a:schemeClr val="dk1"/>
              </a:buClr>
              <a:buSzPts val="2200"/>
              <a:buChar char="•"/>
            </a:pPr>
            <a:r>
              <a:rPr lang="en-US" sz="2200"/>
              <a:t>Reporting an Incident</a:t>
            </a:r>
            <a:endParaRPr/>
          </a:p>
          <a:p>
            <a:pPr indent="-228600" lvl="0" marL="228600" rtl="0" algn="l">
              <a:lnSpc>
                <a:spcPct val="90000"/>
              </a:lnSpc>
              <a:spcBef>
                <a:spcPts val="1000"/>
              </a:spcBef>
              <a:spcAft>
                <a:spcPts val="0"/>
              </a:spcAft>
              <a:buClr>
                <a:schemeClr val="dk1"/>
              </a:buClr>
              <a:buSzPts val="2200"/>
              <a:buChar char="•"/>
            </a:pPr>
            <a:r>
              <a:rPr lang="en-US" sz="2200"/>
              <a:t>Q&amp;As</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1" name="Shape 101"/>
        <p:cNvGrpSpPr/>
        <p:nvPr/>
      </p:nvGrpSpPr>
      <p:grpSpPr>
        <a:xfrm>
          <a:off x="0" y="0"/>
          <a:ext cx="0" cy="0"/>
          <a:chOff x="0" y="0"/>
          <a:chExt cx="0" cy="0"/>
        </a:xfrm>
      </p:grpSpPr>
      <p:sp>
        <p:nvSpPr>
          <p:cNvPr id="102" name="Google Shape;102;p3"/>
          <p:cNvSpPr txBox="1"/>
          <p:nvPr>
            <p:ph type="title"/>
          </p:nvPr>
        </p:nvSpPr>
        <p:spPr>
          <a:xfrm>
            <a:off x="1948721" y="365125"/>
            <a:ext cx="9405078" cy="1058941"/>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3200"/>
              <a:buFont typeface="Arial"/>
              <a:buNone/>
            </a:pPr>
            <a:r>
              <a:rPr lang="en-US"/>
              <a:t>Introduction and Opening Comments</a:t>
            </a:r>
            <a:endParaRPr/>
          </a:p>
        </p:txBody>
      </p:sp>
      <p:sp>
        <p:nvSpPr>
          <p:cNvPr id="103" name="Google Shape;103;p3"/>
          <p:cNvSpPr txBox="1"/>
          <p:nvPr>
            <p:ph idx="1" type="body"/>
          </p:nvPr>
        </p:nvSpPr>
        <p:spPr>
          <a:xfrm>
            <a:off x="838200" y="1825624"/>
            <a:ext cx="10515600" cy="4734973"/>
          </a:xfrm>
          <a:prstGeom prst="rect">
            <a:avLst/>
          </a:prstGeom>
          <a:noFill/>
          <a:ln>
            <a:noFill/>
          </a:ln>
        </p:spPr>
        <p:txBody>
          <a:bodyPr anchorCtr="0" anchor="t" bIns="45700" lIns="91425" spcFirstLastPara="1" rIns="91425" wrap="square" tIns="45700">
            <a:normAutofit/>
          </a:bodyPr>
          <a:lstStyle/>
          <a:p>
            <a:pPr indent="-342900" lvl="0" marL="457200" rtl="0" algn="l">
              <a:lnSpc>
                <a:spcPct val="90000"/>
              </a:lnSpc>
              <a:spcBef>
                <a:spcPts val="0"/>
              </a:spcBef>
              <a:spcAft>
                <a:spcPts val="0"/>
              </a:spcAft>
              <a:buSzPts val="1800"/>
              <a:buChar char="•"/>
            </a:pPr>
            <a:r>
              <a:rPr lang="en-US" sz="1800"/>
              <a:t>All districts, charters and non-public schools should have completed through Phase 2 at this time.</a:t>
            </a:r>
            <a:endParaRPr sz="1800"/>
          </a:p>
          <a:p>
            <a:pPr indent="-342900" lvl="0" marL="457200" rtl="0" algn="l">
              <a:lnSpc>
                <a:spcPct val="90000"/>
              </a:lnSpc>
              <a:spcBef>
                <a:spcPts val="0"/>
              </a:spcBef>
              <a:spcAft>
                <a:spcPts val="0"/>
              </a:spcAft>
              <a:buSzPts val="1800"/>
              <a:buChar char="•"/>
            </a:pPr>
            <a:r>
              <a:rPr b="1" lang="en-US" sz="1800"/>
              <a:t>DO NOW: </a:t>
            </a:r>
            <a:r>
              <a:rPr lang="en-US" sz="1800"/>
              <a:t>If you have not completed Phase 2, provide an update in the </a:t>
            </a:r>
            <a:r>
              <a:rPr lang="en-US" sz="1800" u="sng">
                <a:solidFill>
                  <a:schemeClr val="hlink"/>
                </a:solidFill>
                <a:hlinkClick r:id="rId3"/>
              </a:rPr>
              <a:t>LDOE Cyber-security Follow-up Status Survey</a:t>
            </a:r>
            <a:r>
              <a:rPr lang="en-US" sz="1800"/>
              <a:t> immediately after this webinar.  Please include an estimated completion date and any other details that are relevant to your status and progress in the box provided.</a:t>
            </a:r>
            <a:endParaRPr sz="1800"/>
          </a:p>
          <a:p>
            <a:pPr indent="-342900" lvl="0" marL="457200" rtl="0" algn="l">
              <a:lnSpc>
                <a:spcPct val="90000"/>
              </a:lnSpc>
              <a:spcBef>
                <a:spcPts val="0"/>
              </a:spcBef>
              <a:spcAft>
                <a:spcPts val="0"/>
              </a:spcAft>
              <a:buSzPts val="1800"/>
              <a:buChar char="•"/>
            </a:pPr>
            <a:r>
              <a:rPr lang="en-US" sz="1800"/>
              <a:t>All </a:t>
            </a:r>
            <a:r>
              <a:rPr lang="en-US" sz="1800"/>
              <a:t>districts, charters and non-public schools should continue to post updates on their status as they proceed through the Six Phase Process using the </a:t>
            </a:r>
            <a:r>
              <a:rPr lang="en-US" sz="1800" u="sng">
                <a:solidFill>
                  <a:schemeClr val="hlink"/>
                </a:solidFill>
                <a:hlinkClick r:id="rId4"/>
              </a:rPr>
              <a:t>LDOE Cyber-security Follow-up Status Survey</a:t>
            </a:r>
            <a:r>
              <a:rPr lang="en-US" sz="1800"/>
              <a:t>.  This form is used to gauge our State’s completion status.</a:t>
            </a:r>
            <a:endParaRPr sz="1800"/>
          </a:p>
          <a:p>
            <a:pPr indent="-342900" lvl="0" marL="457200" rtl="0" algn="l">
              <a:lnSpc>
                <a:spcPct val="90000"/>
              </a:lnSpc>
              <a:spcBef>
                <a:spcPts val="0"/>
              </a:spcBef>
              <a:spcAft>
                <a:spcPts val="0"/>
              </a:spcAft>
              <a:buSzPts val="1800"/>
              <a:buChar char="•"/>
            </a:pPr>
            <a:r>
              <a:rPr lang="en-US" sz="1800"/>
              <a:t>We have updated and added the following documents on LDOE’s </a:t>
            </a:r>
            <a:r>
              <a:rPr lang="en-US" sz="1800" u="sng">
                <a:solidFill>
                  <a:schemeClr val="hlink"/>
                </a:solidFill>
                <a:hlinkClick r:id="rId5"/>
              </a:rPr>
              <a:t>Cyber Info Webpage</a:t>
            </a:r>
            <a:r>
              <a:rPr lang="en-US" sz="1800"/>
              <a:t>:</a:t>
            </a:r>
            <a:endParaRPr sz="1800"/>
          </a:p>
          <a:p>
            <a:pPr indent="-342900" lvl="1" marL="914400" rtl="0" algn="l">
              <a:lnSpc>
                <a:spcPct val="90000"/>
              </a:lnSpc>
              <a:spcBef>
                <a:spcPts val="0"/>
              </a:spcBef>
              <a:spcAft>
                <a:spcPts val="0"/>
              </a:spcAft>
              <a:buSzPts val="1800"/>
              <a:buChar char="•"/>
            </a:pPr>
            <a:r>
              <a:rPr lang="en-US" sz="1800"/>
              <a:t>All slide decks from last week’s webinars</a:t>
            </a:r>
            <a:endParaRPr sz="1800"/>
          </a:p>
          <a:p>
            <a:pPr indent="-342900" lvl="1" marL="914400" rtl="0" algn="l">
              <a:lnSpc>
                <a:spcPct val="90000"/>
              </a:lnSpc>
              <a:spcBef>
                <a:spcPts val="0"/>
              </a:spcBef>
              <a:spcAft>
                <a:spcPts val="0"/>
              </a:spcAft>
              <a:buSzPts val="1800"/>
              <a:buChar char="•"/>
            </a:pPr>
            <a:r>
              <a:rPr lang="en-US" sz="1800"/>
              <a:t>Q&amp;As from webinars</a:t>
            </a:r>
            <a:endParaRPr sz="1800"/>
          </a:p>
          <a:p>
            <a:pPr indent="-342900" lvl="1" marL="914400" rtl="0" algn="l">
              <a:lnSpc>
                <a:spcPct val="90000"/>
              </a:lnSpc>
              <a:spcBef>
                <a:spcPts val="0"/>
              </a:spcBef>
              <a:spcAft>
                <a:spcPts val="0"/>
              </a:spcAft>
              <a:buSzPts val="1800"/>
              <a:buChar char="•"/>
            </a:pPr>
            <a:r>
              <a:rPr lang="en-US" sz="1800"/>
              <a:t>Indicators of Compromise</a:t>
            </a:r>
            <a:endParaRPr sz="1800"/>
          </a:p>
          <a:p>
            <a:pPr indent="-342900" lvl="1" marL="914400" rtl="0" algn="l">
              <a:lnSpc>
                <a:spcPct val="90000"/>
              </a:lnSpc>
              <a:spcBef>
                <a:spcPts val="0"/>
              </a:spcBef>
              <a:spcAft>
                <a:spcPts val="0"/>
              </a:spcAft>
              <a:buSzPts val="1800"/>
              <a:buChar char="•"/>
            </a:pPr>
            <a:r>
              <a:rPr lang="en-US" sz="1800"/>
              <a:t>FBI Advisories</a:t>
            </a:r>
            <a:endParaRPr sz="1800"/>
          </a:p>
          <a:p>
            <a:pPr indent="-342900" lvl="0" marL="457200" rtl="0" algn="l">
              <a:lnSpc>
                <a:spcPct val="90000"/>
              </a:lnSpc>
              <a:spcBef>
                <a:spcPts val="0"/>
              </a:spcBef>
              <a:spcAft>
                <a:spcPts val="0"/>
              </a:spcAft>
              <a:buSzPts val="1800"/>
              <a:buChar char="•"/>
            </a:pPr>
            <a:r>
              <a:rPr lang="en-US" sz="1800"/>
              <a:t>All Heartland and DRC Whitelisting instructions were emailed to points of contacts. If you did not receive the documents, please email </a:t>
            </a:r>
            <a:r>
              <a:rPr lang="en-US" sz="1800" u="sng">
                <a:solidFill>
                  <a:schemeClr val="hlink"/>
                </a:solidFill>
                <a:hlinkClick r:id="rId6"/>
              </a:rPr>
              <a:t>EdTech@la.gov</a:t>
            </a:r>
            <a:r>
              <a:rPr lang="en-US" sz="1800"/>
              <a:t> and we will forward those to you.</a:t>
            </a:r>
            <a:endParaRPr sz="1800"/>
          </a:p>
          <a:p>
            <a:pPr indent="-342900" lvl="0" marL="457200" rtl="0" algn="l">
              <a:lnSpc>
                <a:spcPct val="90000"/>
              </a:lnSpc>
              <a:spcBef>
                <a:spcPts val="0"/>
              </a:spcBef>
              <a:spcAft>
                <a:spcPts val="0"/>
              </a:spcAft>
              <a:buSzPts val="1800"/>
              <a:buChar char="•"/>
            </a:pPr>
            <a:r>
              <a:rPr lang="en-US" sz="1800"/>
              <a:t>Currently we are compiling and verifying all LDOE IP and website addresses across all programs to ensure schools have these whitelisted</a:t>
            </a:r>
            <a:endParaRPr sz="1800"/>
          </a:p>
        </p:txBody>
      </p:sp>
      <p:sp>
        <p:nvSpPr>
          <p:cNvPr id="104" name="Google Shape;104;p3"/>
          <p:cNvSpPr/>
          <p:nvPr/>
        </p:nvSpPr>
        <p:spPr>
          <a:xfrm>
            <a:off x="-9522" y="413349"/>
            <a:ext cx="12201522" cy="844731"/>
          </a:xfrm>
          <a:prstGeom prst="rect">
            <a:avLst/>
          </a:prstGeom>
          <a:solidFill>
            <a:srgbClr val="002060"/>
          </a:solidFill>
          <a:ln>
            <a:noFill/>
          </a:ln>
          <a:effectLst>
            <a:outerShdw blurRad="50800" rotWithShape="0" algn="tl" dir="2700000" dist="38100">
              <a:srgbClr val="000000">
                <a:alpha val="40000"/>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4400"/>
              <a:buFont typeface="Calibri"/>
              <a:buNone/>
            </a:pPr>
            <a:r>
              <a:t/>
            </a:r>
            <a:endParaRPr b="0" i="0" sz="4400" u="none" cap="none" strike="noStrike">
              <a:solidFill>
                <a:schemeClr val="dk2"/>
              </a:solidFill>
              <a:latin typeface="Times New Roman"/>
              <a:ea typeface="Times New Roman"/>
              <a:cs typeface="Times New Roman"/>
              <a:sym typeface="Times New Roman"/>
            </a:endParaRPr>
          </a:p>
        </p:txBody>
      </p:sp>
      <p:pic>
        <p:nvPicPr>
          <p:cNvPr id="105" name="Google Shape;105;p3"/>
          <p:cNvPicPr preferRelativeResize="0"/>
          <p:nvPr/>
        </p:nvPicPr>
        <p:blipFill rotWithShape="1">
          <a:blip r:embed="rId7">
            <a:alphaModFix/>
          </a:blip>
          <a:srcRect b="0" l="0" r="0" t="0"/>
          <a:stretch/>
        </p:blipFill>
        <p:spPr>
          <a:xfrm>
            <a:off x="266074" y="113830"/>
            <a:ext cx="1475127" cy="1475127"/>
          </a:xfrm>
          <a:prstGeom prst="rect">
            <a:avLst/>
          </a:prstGeom>
          <a:noFill/>
          <a:ln>
            <a:noFill/>
          </a:ln>
        </p:spPr>
      </p:pic>
      <p:sp>
        <p:nvSpPr>
          <p:cNvPr id="106" name="Google Shape;106;p3"/>
          <p:cNvSpPr txBox="1"/>
          <p:nvPr/>
        </p:nvSpPr>
        <p:spPr>
          <a:xfrm>
            <a:off x="1948721" y="365124"/>
            <a:ext cx="9405078" cy="1058941"/>
          </a:xfrm>
          <a:prstGeom prst="rect">
            <a:avLst/>
          </a:prstGeom>
          <a:noFill/>
          <a:ln>
            <a:noFill/>
          </a:ln>
        </p:spPr>
        <p:txBody>
          <a:bodyPr anchorCtr="0" anchor="ctr" bIns="45700" lIns="91425" spcFirstLastPara="1" rIns="91425" wrap="square" tIns="45700">
            <a:normAutofit/>
          </a:bodyPr>
          <a:lstStyle/>
          <a:p>
            <a:pPr indent="0" lvl="0" marL="0" marR="0" rtl="0" algn="l">
              <a:lnSpc>
                <a:spcPct val="90000"/>
              </a:lnSpc>
              <a:spcBef>
                <a:spcPts val="0"/>
              </a:spcBef>
              <a:spcAft>
                <a:spcPts val="0"/>
              </a:spcAft>
              <a:buClr>
                <a:schemeClr val="lt1"/>
              </a:buClr>
              <a:buSzPts val="3200"/>
              <a:buFont typeface="Arial"/>
              <a:buNone/>
            </a:pPr>
            <a:r>
              <a:rPr b="1" i="0" lang="en-US" sz="3200" u="none" cap="none" strike="noStrike">
                <a:solidFill>
                  <a:schemeClr val="lt1"/>
                </a:solidFill>
                <a:latin typeface="Arial"/>
                <a:ea typeface="Arial"/>
                <a:cs typeface="Arial"/>
                <a:sym typeface="Arial"/>
              </a:rPr>
              <a:t>Status Updates and Action Steps</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0" name="Shape 110"/>
        <p:cNvGrpSpPr/>
        <p:nvPr/>
      </p:nvGrpSpPr>
      <p:grpSpPr>
        <a:xfrm>
          <a:off x="0" y="0"/>
          <a:ext cx="0" cy="0"/>
          <a:chOff x="0" y="0"/>
          <a:chExt cx="0" cy="0"/>
        </a:xfrm>
      </p:grpSpPr>
      <p:sp>
        <p:nvSpPr>
          <p:cNvPr id="111" name="Google Shape;111;p4"/>
          <p:cNvSpPr txBox="1"/>
          <p:nvPr>
            <p:ph type="title"/>
          </p:nvPr>
        </p:nvSpPr>
        <p:spPr>
          <a:xfrm>
            <a:off x="1948721" y="365125"/>
            <a:ext cx="9405078" cy="1058941"/>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3200"/>
              <a:buFont typeface="Arial"/>
              <a:buNone/>
            </a:pPr>
            <a:r>
              <a:rPr lang="en-US"/>
              <a:t>Reporting an Incident</a:t>
            </a:r>
            <a:endParaRPr/>
          </a:p>
        </p:txBody>
      </p:sp>
      <p:sp>
        <p:nvSpPr>
          <p:cNvPr id="112" name="Google Shape;112;p4"/>
          <p:cNvSpPr txBox="1"/>
          <p:nvPr/>
        </p:nvSpPr>
        <p:spPr>
          <a:xfrm>
            <a:off x="838200" y="1690688"/>
            <a:ext cx="11049000" cy="4486275"/>
          </a:xfrm>
          <a:prstGeom prst="rect">
            <a:avLst/>
          </a:prstGeom>
          <a:noFill/>
          <a:ln>
            <a:noFill/>
          </a:ln>
        </p:spPr>
        <p:txBody>
          <a:bodyPr anchorCtr="0" anchor="t" bIns="45700" lIns="91425" spcFirstLastPara="1" rIns="91425" wrap="square" tIns="45700">
            <a:normAutofit/>
          </a:bodyPr>
          <a:lstStyle/>
          <a:p>
            <a:pPr indent="-114300" lvl="0" marL="228600" marR="0" rtl="0" algn="l">
              <a:lnSpc>
                <a:spcPct val="90000"/>
              </a:lnSpc>
              <a:spcBef>
                <a:spcPts val="0"/>
              </a:spcBef>
              <a:spcAft>
                <a:spcPts val="0"/>
              </a:spcAft>
              <a:buClr>
                <a:schemeClr val="dk1"/>
              </a:buClr>
              <a:buSzPts val="1800"/>
              <a:buFont typeface="Arial"/>
              <a:buNone/>
            </a:pPr>
            <a:r>
              <a:t/>
            </a:r>
            <a:endParaRPr b="0" i="0" sz="1800" u="none" cap="none" strike="noStrike">
              <a:solidFill>
                <a:schemeClr val="dk1"/>
              </a:solidFill>
              <a:latin typeface="Calibri"/>
              <a:ea typeface="Calibri"/>
              <a:cs typeface="Calibri"/>
              <a:sym typeface="Calibri"/>
            </a:endParaRPr>
          </a:p>
          <a:p>
            <a:pPr indent="0" lvl="0" marL="0" marR="0" rtl="0" algn="l">
              <a:lnSpc>
                <a:spcPct val="90000"/>
              </a:lnSpc>
              <a:spcBef>
                <a:spcPts val="1000"/>
              </a:spcBef>
              <a:spcAft>
                <a:spcPts val="0"/>
              </a:spcAft>
              <a:buClr>
                <a:schemeClr val="dk1"/>
              </a:buClr>
              <a:buSzPts val="1800"/>
              <a:buFont typeface="Arial"/>
              <a:buNone/>
            </a:pPr>
            <a:r>
              <a:rPr b="0" i="0" lang="en-US" sz="1800" u="none" cap="none" strike="noStrike">
                <a:solidFill>
                  <a:schemeClr val="dk1"/>
                </a:solidFill>
                <a:latin typeface="Calibri"/>
                <a:ea typeface="Calibri"/>
                <a:cs typeface="Calibri"/>
                <a:sym typeface="Calibri"/>
              </a:rPr>
              <a:t>If your school identifies a cyber incident/cyberattack on your campus:</a:t>
            </a:r>
            <a:endParaRPr/>
          </a:p>
          <a:p>
            <a:pPr indent="-342900" lvl="1" marL="800100" marR="0" rtl="0" algn="l">
              <a:lnSpc>
                <a:spcPct val="90000"/>
              </a:lnSpc>
              <a:spcBef>
                <a:spcPts val="500"/>
              </a:spcBef>
              <a:spcAft>
                <a:spcPts val="0"/>
              </a:spcAft>
              <a:buClr>
                <a:schemeClr val="dk1"/>
              </a:buClr>
              <a:buSzPts val="1800"/>
              <a:buFont typeface="Calibri"/>
              <a:buAutoNum type="arabicPeriod"/>
            </a:pPr>
            <a:r>
              <a:rPr b="0" i="0" lang="en-US" sz="1800" u="none" cap="none" strike="noStrike">
                <a:solidFill>
                  <a:schemeClr val="dk1"/>
                </a:solidFill>
                <a:latin typeface="Calibri"/>
                <a:ea typeface="Calibri"/>
                <a:cs typeface="Calibri"/>
                <a:sym typeface="Calibri"/>
              </a:rPr>
              <a:t>Report the incident to the Louisiana Department of Education at </a:t>
            </a:r>
            <a:r>
              <a:rPr b="0" i="0" lang="en-US" sz="1800" u="sng" cap="none" strike="noStrike">
                <a:solidFill>
                  <a:schemeClr val="dk1"/>
                </a:solidFill>
                <a:latin typeface="Calibri"/>
                <a:ea typeface="Calibri"/>
                <a:cs typeface="Calibri"/>
                <a:sym typeface="Calibri"/>
                <a:hlinkClick r:id="rId3"/>
              </a:rPr>
              <a:t>EdTech@la.gov</a:t>
            </a:r>
            <a:r>
              <a:rPr b="0" i="0" lang="en-US" sz="1800" u="none" cap="none" strike="noStrike">
                <a:solidFill>
                  <a:schemeClr val="dk1"/>
                </a:solidFill>
                <a:latin typeface="Calibri"/>
                <a:ea typeface="Calibri"/>
                <a:cs typeface="Calibri"/>
                <a:sym typeface="Calibri"/>
              </a:rPr>
              <a:t> and/or call Carol Mosley at 225-588-5584</a:t>
            </a:r>
            <a:endParaRPr/>
          </a:p>
          <a:p>
            <a:pPr indent="-342900" lvl="1" marL="800100" marR="0" rtl="0" algn="l">
              <a:lnSpc>
                <a:spcPct val="90000"/>
              </a:lnSpc>
              <a:spcBef>
                <a:spcPts val="500"/>
              </a:spcBef>
              <a:spcAft>
                <a:spcPts val="0"/>
              </a:spcAft>
              <a:buClr>
                <a:schemeClr val="dk1"/>
              </a:buClr>
              <a:buSzPts val="1800"/>
              <a:buFont typeface="Calibri"/>
              <a:buAutoNum type="arabicPeriod"/>
            </a:pPr>
            <a:r>
              <a:rPr b="0" i="0" lang="en-US" sz="1800" u="none" cap="none" strike="noStrike">
                <a:solidFill>
                  <a:schemeClr val="dk1"/>
                </a:solidFill>
                <a:latin typeface="Calibri"/>
                <a:ea typeface="Calibri"/>
                <a:cs typeface="Calibri"/>
                <a:sym typeface="Calibri"/>
              </a:rPr>
              <a:t>Contact your </a:t>
            </a:r>
            <a:r>
              <a:rPr b="0" i="0" lang="en-US" sz="1800" u="sng" cap="none" strike="noStrike">
                <a:solidFill>
                  <a:schemeClr val="dk1"/>
                </a:solidFill>
                <a:latin typeface="Calibri"/>
                <a:ea typeface="Calibri"/>
                <a:cs typeface="Calibri"/>
                <a:sym typeface="Calibri"/>
                <a:hlinkClick r:id="rId4"/>
              </a:rPr>
              <a:t>Parish’s OEP Director</a:t>
            </a:r>
            <a:r>
              <a:rPr b="0" i="0" lang="en-US" sz="1800" u="none" cap="none" strike="noStrike">
                <a:solidFill>
                  <a:schemeClr val="dk1"/>
                </a:solidFill>
                <a:latin typeface="Calibri"/>
                <a:ea typeface="Calibri"/>
                <a:cs typeface="Calibri"/>
                <a:sym typeface="Calibri"/>
              </a:rPr>
              <a:t>.  The OEP Director will be in charge of filing the necessary paperwork for engaging any necessary state resources including but not limited to the Governor’s Office of Homeland Security, Office of Technology Services, National Guard, and Louisiana State Police. </a:t>
            </a:r>
            <a:endParaRPr/>
          </a:p>
          <a:p>
            <a:pPr indent="-76200" lvl="1" marL="685800" marR="0" rtl="0" algn="l">
              <a:lnSpc>
                <a:spcPct val="90000"/>
              </a:lnSpc>
              <a:spcBef>
                <a:spcPts val="500"/>
              </a:spcBef>
              <a:spcAft>
                <a:spcPts val="0"/>
              </a:spcAft>
              <a:buClr>
                <a:schemeClr val="dk1"/>
              </a:buClr>
              <a:buSzPts val="2400"/>
              <a:buFont typeface="Arial"/>
              <a:buNone/>
            </a:pPr>
            <a:r>
              <a:t/>
            </a:r>
            <a:endParaRPr b="0" i="0" sz="2400" u="none" cap="none" strike="noStrike">
              <a:solidFill>
                <a:schemeClr val="dk1"/>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6" name="Shape 116"/>
        <p:cNvGrpSpPr/>
        <p:nvPr/>
      </p:nvGrpSpPr>
      <p:grpSpPr>
        <a:xfrm>
          <a:off x="0" y="0"/>
          <a:ext cx="0" cy="0"/>
          <a:chOff x="0" y="0"/>
          <a:chExt cx="0" cy="0"/>
        </a:xfrm>
      </p:grpSpPr>
      <p:sp>
        <p:nvSpPr>
          <p:cNvPr id="117" name="Google Shape;117;p5"/>
          <p:cNvSpPr txBox="1"/>
          <p:nvPr>
            <p:ph type="title"/>
          </p:nvPr>
        </p:nvSpPr>
        <p:spPr>
          <a:xfrm>
            <a:off x="1948721" y="365125"/>
            <a:ext cx="10069108" cy="1058941"/>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3200"/>
              <a:buFont typeface="Arial"/>
              <a:buNone/>
            </a:pPr>
            <a:r>
              <a:rPr lang="en-US"/>
              <a:t>Q&amp;As - Critical Task List for School Systems</a:t>
            </a:r>
            <a:endParaRPr/>
          </a:p>
        </p:txBody>
      </p:sp>
      <p:sp>
        <p:nvSpPr>
          <p:cNvPr id="118" name="Google Shape;118;p5"/>
          <p:cNvSpPr txBox="1"/>
          <p:nvPr>
            <p:ph idx="1" type="body"/>
          </p:nvPr>
        </p:nvSpPr>
        <p:spPr>
          <a:xfrm>
            <a:off x="838200" y="1690688"/>
            <a:ext cx="11049000" cy="4486275"/>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1000"/>
              </a:spcBef>
              <a:spcAft>
                <a:spcPts val="0"/>
              </a:spcAft>
              <a:buClr>
                <a:schemeClr val="dk1"/>
              </a:buClr>
              <a:buSzPts val="1800"/>
              <a:buChar char="•"/>
            </a:pPr>
            <a:r>
              <a:rPr lang="en-US" sz="1800"/>
              <a:t>The six phases of the</a:t>
            </a:r>
            <a:r>
              <a:rPr lang="en-US" sz="1800"/>
              <a:t> </a:t>
            </a:r>
            <a:r>
              <a:rPr lang="en-US" sz="1800" u="sng">
                <a:solidFill>
                  <a:schemeClr val="hlink"/>
                </a:solidFill>
                <a:hlinkClick r:id="rId3"/>
              </a:rPr>
              <a:t>Critical Task List for School Systems</a:t>
            </a:r>
            <a:r>
              <a:rPr lang="en-US" sz="1800"/>
              <a:t> can be download here.</a:t>
            </a:r>
            <a:endParaRPr sz="1800"/>
          </a:p>
          <a:p>
            <a:pPr indent="0" lvl="0" marL="0" rtl="0" algn="l">
              <a:lnSpc>
                <a:spcPct val="90000"/>
              </a:lnSpc>
              <a:spcBef>
                <a:spcPts val="1000"/>
              </a:spcBef>
              <a:spcAft>
                <a:spcPts val="0"/>
              </a:spcAft>
              <a:buNone/>
            </a:pPr>
            <a:r>
              <a:t/>
            </a:r>
            <a:endParaRPr sz="1800"/>
          </a:p>
          <a:p>
            <a:pPr indent="0" lvl="0" marL="0" rtl="0" algn="l">
              <a:lnSpc>
                <a:spcPct val="90000"/>
              </a:lnSpc>
              <a:spcBef>
                <a:spcPts val="1000"/>
              </a:spcBef>
              <a:spcAft>
                <a:spcPts val="0"/>
              </a:spcAft>
              <a:buNone/>
            </a:pPr>
            <a:r>
              <a:t/>
            </a:r>
            <a:endParaRPr sz="1800"/>
          </a:p>
          <a:p>
            <a:pPr indent="0" lvl="0" marL="0" rtl="0" algn="ctr">
              <a:lnSpc>
                <a:spcPct val="90000"/>
              </a:lnSpc>
              <a:spcBef>
                <a:spcPts val="1000"/>
              </a:spcBef>
              <a:spcAft>
                <a:spcPts val="0"/>
              </a:spcAft>
              <a:buNone/>
            </a:pPr>
            <a:r>
              <a:rPr b="1" lang="en-US" sz="3000"/>
              <a:t>Q&amp;A</a:t>
            </a:r>
            <a:endParaRPr b="1" sz="3000"/>
          </a:p>
          <a:p>
            <a:pPr indent="0" lvl="0" marL="0" rtl="0" algn="ctr">
              <a:lnSpc>
                <a:spcPct val="90000"/>
              </a:lnSpc>
              <a:spcBef>
                <a:spcPts val="1000"/>
              </a:spcBef>
              <a:spcAft>
                <a:spcPts val="0"/>
              </a:spcAft>
              <a:buNone/>
            </a:pPr>
            <a:r>
              <a:rPr b="1" lang="en-US" sz="3000"/>
              <a:t>Please type your question in the Chat Window</a:t>
            </a:r>
            <a:endParaRPr b="1" sz="3000"/>
          </a:p>
          <a:p>
            <a:pPr indent="0" lvl="0" marL="0" rtl="0" algn="ctr">
              <a:lnSpc>
                <a:spcPct val="90000"/>
              </a:lnSpc>
              <a:spcBef>
                <a:spcPts val="1000"/>
              </a:spcBef>
              <a:spcAft>
                <a:spcPts val="0"/>
              </a:spcAft>
              <a:buNone/>
            </a:pPr>
            <a:r>
              <a:rPr lang="en-US" sz="2000"/>
              <a:t>You can download the chat discussion, by clicking the three </a:t>
            </a:r>
            <a:r>
              <a:rPr lang="en-US" sz="2000"/>
              <a:t>ellipses (...)</a:t>
            </a:r>
            <a:r>
              <a:rPr lang="en-US" sz="2000"/>
              <a:t> </a:t>
            </a:r>
            <a:br>
              <a:rPr lang="en-US" sz="2000"/>
            </a:br>
            <a:r>
              <a:rPr lang="en-US" sz="2000"/>
              <a:t>in the bottom right corner of the chat screen.</a:t>
            </a:r>
            <a:endParaRPr sz="2000"/>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2019-07-29T15:34:48Z</dcterms:created>
  <dc:creator>Bert Stone</dc:creator>
</cp:coreProperties>
</file>